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88" r:id="rId2"/>
  </p:sldMasterIdLst>
  <p:notesMasterIdLst>
    <p:notesMasterId r:id="rId136"/>
  </p:notesMasterIdLst>
  <p:sldIdLst>
    <p:sldId id="410" r:id="rId3"/>
    <p:sldId id="256" r:id="rId4"/>
    <p:sldId id="318" r:id="rId5"/>
    <p:sldId id="414" r:id="rId6"/>
    <p:sldId id="346" r:id="rId7"/>
    <p:sldId id="394" r:id="rId8"/>
    <p:sldId id="395" r:id="rId9"/>
    <p:sldId id="347" r:id="rId10"/>
    <p:sldId id="404" r:id="rId11"/>
    <p:sldId id="317" r:id="rId12"/>
    <p:sldId id="285" r:id="rId13"/>
    <p:sldId id="287" r:id="rId14"/>
    <p:sldId id="396" r:id="rId15"/>
    <p:sldId id="261" r:id="rId16"/>
    <p:sldId id="260" r:id="rId17"/>
    <p:sldId id="258" r:id="rId18"/>
    <p:sldId id="262" r:id="rId19"/>
    <p:sldId id="264" r:id="rId20"/>
    <p:sldId id="368" r:id="rId21"/>
    <p:sldId id="305" r:id="rId22"/>
    <p:sldId id="365" r:id="rId23"/>
    <p:sldId id="362" r:id="rId24"/>
    <p:sldId id="348" r:id="rId25"/>
    <p:sldId id="401" r:id="rId26"/>
    <p:sldId id="376" r:id="rId27"/>
    <p:sldId id="290" r:id="rId28"/>
    <p:sldId id="378" r:id="rId29"/>
    <p:sldId id="382" r:id="rId30"/>
    <p:sldId id="381" r:id="rId31"/>
    <p:sldId id="383" r:id="rId32"/>
    <p:sldId id="379" r:id="rId33"/>
    <p:sldId id="386" r:id="rId34"/>
    <p:sldId id="363" r:id="rId35"/>
    <p:sldId id="296" r:id="rId36"/>
    <p:sldId id="303" r:id="rId37"/>
    <p:sldId id="413" r:id="rId38"/>
    <p:sldId id="387" r:id="rId39"/>
    <p:sldId id="412" r:id="rId40"/>
    <p:sldId id="289" r:id="rId41"/>
    <p:sldId id="398" r:id="rId42"/>
    <p:sldId id="399" r:id="rId43"/>
    <p:sldId id="400" r:id="rId44"/>
    <p:sldId id="388" r:id="rId45"/>
    <p:sldId id="384" r:id="rId46"/>
    <p:sldId id="385" r:id="rId47"/>
    <p:sldId id="390" r:id="rId48"/>
    <p:sldId id="397" r:id="rId49"/>
    <p:sldId id="405" r:id="rId50"/>
    <p:sldId id="406" r:id="rId51"/>
    <p:sldId id="407" r:id="rId52"/>
    <p:sldId id="393" r:id="rId53"/>
    <p:sldId id="409" r:id="rId54"/>
    <p:sldId id="392" r:id="rId55"/>
    <p:sldId id="402" r:id="rId56"/>
    <p:sldId id="360" r:id="rId57"/>
    <p:sldId id="353" r:id="rId58"/>
    <p:sldId id="350" r:id="rId59"/>
    <p:sldId id="351" r:id="rId60"/>
    <p:sldId id="352" r:id="rId61"/>
    <p:sldId id="369" r:id="rId62"/>
    <p:sldId id="366" r:id="rId63"/>
    <p:sldId id="367" r:id="rId64"/>
    <p:sldId id="375" r:id="rId65"/>
    <p:sldId id="370" r:id="rId66"/>
    <p:sldId id="371" r:id="rId67"/>
    <p:sldId id="373" r:id="rId68"/>
    <p:sldId id="372" r:id="rId69"/>
    <p:sldId id="374" r:id="rId70"/>
    <p:sldId id="294" r:id="rId71"/>
    <p:sldId id="380" r:id="rId72"/>
    <p:sldId id="403" r:id="rId73"/>
    <p:sldId id="304" r:id="rId74"/>
    <p:sldId id="349" r:id="rId75"/>
    <p:sldId id="326" r:id="rId76"/>
    <p:sldId id="291" r:id="rId77"/>
    <p:sldId id="314" r:id="rId78"/>
    <p:sldId id="315" r:id="rId79"/>
    <p:sldId id="313" r:id="rId80"/>
    <p:sldId id="312" r:id="rId81"/>
    <p:sldId id="321" r:id="rId82"/>
    <p:sldId id="330" r:id="rId83"/>
    <p:sldId id="331" r:id="rId84"/>
    <p:sldId id="333" r:id="rId85"/>
    <p:sldId id="336" r:id="rId86"/>
    <p:sldId id="335" r:id="rId87"/>
    <p:sldId id="334" r:id="rId88"/>
    <p:sldId id="327" r:id="rId89"/>
    <p:sldId id="269" r:id="rId90"/>
    <p:sldId id="411" r:id="rId91"/>
    <p:sldId id="263" r:id="rId92"/>
    <p:sldId id="272" r:id="rId93"/>
    <p:sldId id="297" r:id="rId94"/>
    <p:sldId id="298" r:id="rId95"/>
    <p:sldId id="301" r:id="rId96"/>
    <p:sldId id="299" r:id="rId97"/>
    <p:sldId id="306" r:id="rId98"/>
    <p:sldId id="300" r:id="rId99"/>
    <p:sldId id="273" r:id="rId100"/>
    <p:sldId id="275" r:id="rId101"/>
    <p:sldId id="267" r:id="rId102"/>
    <p:sldId id="292" r:id="rId103"/>
    <p:sldId id="277" r:id="rId104"/>
    <p:sldId id="276" r:id="rId105"/>
    <p:sldId id="274" r:id="rId106"/>
    <p:sldId id="266" r:id="rId107"/>
    <p:sldId id="281" r:id="rId108"/>
    <p:sldId id="320" r:id="rId109"/>
    <p:sldId id="278" r:id="rId110"/>
    <p:sldId id="279" r:id="rId111"/>
    <p:sldId id="280" r:id="rId112"/>
    <p:sldId id="288" r:id="rId113"/>
    <p:sldId id="283" r:id="rId114"/>
    <p:sldId id="282" r:id="rId115"/>
    <p:sldId id="270" r:id="rId116"/>
    <p:sldId id="310" r:id="rId117"/>
    <p:sldId id="309" r:id="rId118"/>
    <p:sldId id="302" r:id="rId119"/>
    <p:sldId id="328" r:id="rId120"/>
    <p:sldId id="293" r:id="rId121"/>
    <p:sldId id="338" r:id="rId122"/>
    <p:sldId id="337" r:id="rId123"/>
    <p:sldId id="339" r:id="rId124"/>
    <p:sldId id="340" r:id="rId125"/>
    <p:sldId id="307" r:id="rId126"/>
    <p:sldId id="343" r:id="rId127"/>
    <p:sldId id="308" r:id="rId128"/>
    <p:sldId id="344" r:id="rId129"/>
    <p:sldId id="341" r:id="rId130"/>
    <p:sldId id="342" r:id="rId131"/>
    <p:sldId id="345" r:id="rId132"/>
    <p:sldId id="329" r:id="rId133"/>
    <p:sldId id="316" r:id="rId134"/>
    <p:sldId id="391"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990DDE-F3D8-435D-A5E0-0BD031B5E22D}" v="99" dt="2024-08-18T21:22:31.4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82452" autoAdjust="0"/>
  </p:normalViewPr>
  <p:slideViewPr>
    <p:cSldViewPr snapToGrid="0">
      <p:cViewPr varScale="1">
        <p:scale>
          <a:sx n="69" d="100"/>
          <a:sy n="69" d="100"/>
        </p:scale>
        <p:origin x="960"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microsoft.com/office/2015/10/relationships/revisionInfo" Target="revisionInfo.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mko Proesmans (UGent-imec)" userId="S::remko.proesmans@ugent.be::772ad527-6590-4353-aa82-999ddd7516c7" providerId="AD" clId="Web-{FBF06F4D-5A2F-3DEF-F42B-618E2B22B944}"/>
    <pc:docChg chg="modSld">
      <pc:chgData name="Remko Proesmans (UGent-imec)" userId="S::remko.proesmans@ugent.be::772ad527-6590-4353-aa82-999ddd7516c7" providerId="AD" clId="Web-{FBF06F4D-5A2F-3DEF-F42B-618E2B22B944}" dt="2024-08-16T15:37:06.932" v="3" actId="20577"/>
      <pc:docMkLst>
        <pc:docMk/>
      </pc:docMkLst>
      <pc:sldChg chg="modSp">
        <pc:chgData name="Remko Proesmans (UGent-imec)" userId="S::remko.proesmans@ugent.be::772ad527-6590-4353-aa82-999ddd7516c7" providerId="AD" clId="Web-{FBF06F4D-5A2F-3DEF-F42B-618E2B22B944}" dt="2024-08-16T15:37:06.932" v="3" actId="20577"/>
        <pc:sldMkLst>
          <pc:docMk/>
          <pc:sldMk cId="819172872" sldId="347"/>
        </pc:sldMkLst>
        <pc:spChg chg="mod">
          <ac:chgData name="Remko Proesmans (UGent-imec)" userId="S::remko.proesmans@ugent.be::772ad527-6590-4353-aa82-999ddd7516c7" providerId="AD" clId="Web-{FBF06F4D-5A2F-3DEF-F42B-618E2B22B944}" dt="2024-08-16T15:37:06.932" v="3" actId="20577"/>
          <ac:spMkLst>
            <pc:docMk/>
            <pc:sldMk cId="819172872" sldId="347"/>
            <ac:spMk id="16" creationId="{C8AA0D0A-521C-2482-2E8C-5A90181B725B}"/>
          </ac:spMkLst>
        </pc:spChg>
      </pc:sldChg>
      <pc:sldChg chg="modSp">
        <pc:chgData name="Remko Proesmans (UGent-imec)" userId="S::remko.proesmans@ugent.be::772ad527-6590-4353-aa82-999ddd7516c7" providerId="AD" clId="Web-{FBF06F4D-5A2F-3DEF-F42B-618E2B22B944}" dt="2024-08-16T15:36:32.712" v="0" actId="1076"/>
        <pc:sldMkLst>
          <pc:docMk/>
          <pc:sldMk cId="641319283" sldId="394"/>
        </pc:sldMkLst>
        <pc:picChg chg="mod">
          <ac:chgData name="Remko Proesmans (UGent-imec)" userId="S::remko.proesmans@ugent.be::772ad527-6590-4353-aa82-999ddd7516c7" providerId="AD" clId="Web-{FBF06F4D-5A2F-3DEF-F42B-618E2B22B944}" dt="2024-08-16T15:36:32.712" v="0" actId="1076"/>
          <ac:picMkLst>
            <pc:docMk/>
            <pc:sldMk cId="641319283" sldId="394"/>
            <ac:picMk id="2" creationId="{77529881-5A71-7E9E-A604-EE0230904CCE}"/>
          </ac:picMkLst>
        </pc:picChg>
      </pc:sldChg>
    </pc:docChg>
  </pc:docChgLst>
  <pc:docChgLst>
    <pc:chgData name="Remko Proesmans (UGent-imec)" userId="772ad527-6590-4353-aa82-999ddd7516c7" providerId="ADAL" clId="{66990DDE-F3D8-435D-A5E0-0BD031B5E22D}"/>
    <pc:docChg chg="undo redo custSel addSld delSld modSld sldOrd">
      <pc:chgData name="Remko Proesmans (UGent-imec)" userId="772ad527-6590-4353-aa82-999ddd7516c7" providerId="ADAL" clId="{66990DDE-F3D8-435D-A5E0-0BD031B5E22D}" dt="2024-08-18T21:28:53.576" v="1380" actId="1076"/>
      <pc:docMkLst>
        <pc:docMk/>
      </pc:docMkLst>
      <pc:sldChg chg="modNotesTx">
        <pc:chgData name="Remko Proesmans (UGent-imec)" userId="772ad527-6590-4353-aa82-999ddd7516c7" providerId="ADAL" clId="{66990DDE-F3D8-435D-A5E0-0BD031B5E22D}" dt="2024-08-18T16:23:40.562" v="1205" actId="20577"/>
        <pc:sldMkLst>
          <pc:docMk/>
          <pc:sldMk cId="2849505776" sldId="256"/>
        </pc:sldMkLst>
      </pc:sldChg>
      <pc:sldChg chg="modSp mod">
        <pc:chgData name="Remko Proesmans (UGent-imec)" userId="772ad527-6590-4353-aa82-999ddd7516c7" providerId="ADAL" clId="{66990DDE-F3D8-435D-A5E0-0BD031B5E22D}" dt="2024-08-16T13:36:03.044" v="12" actId="20577"/>
        <pc:sldMkLst>
          <pc:docMk/>
          <pc:sldMk cId="2333742123" sldId="262"/>
        </pc:sldMkLst>
        <pc:spChg chg="mod">
          <ac:chgData name="Remko Proesmans (UGent-imec)" userId="772ad527-6590-4353-aa82-999ddd7516c7" providerId="ADAL" clId="{66990DDE-F3D8-435D-A5E0-0BD031B5E22D}" dt="2024-08-16T13:36:03.044" v="12" actId="20577"/>
          <ac:spMkLst>
            <pc:docMk/>
            <pc:sldMk cId="2333742123" sldId="262"/>
            <ac:spMk id="2" creationId="{465861AC-DC50-59FE-FCE8-8899D8D71421}"/>
          </ac:spMkLst>
        </pc:spChg>
      </pc:sldChg>
      <pc:sldChg chg="addSp delSp modSp mod">
        <pc:chgData name="Remko Proesmans (UGent-imec)" userId="772ad527-6590-4353-aa82-999ddd7516c7" providerId="ADAL" clId="{66990DDE-F3D8-435D-A5E0-0BD031B5E22D}" dt="2024-08-18T17:10:07.780" v="1313"/>
        <pc:sldMkLst>
          <pc:docMk/>
          <pc:sldMk cId="1408144947" sldId="270"/>
        </pc:sldMkLst>
        <pc:spChg chg="add mod">
          <ac:chgData name="Remko Proesmans (UGent-imec)" userId="772ad527-6590-4353-aa82-999ddd7516c7" providerId="ADAL" clId="{66990DDE-F3D8-435D-A5E0-0BD031B5E22D}" dt="2024-08-18T17:10:07.780" v="1313"/>
          <ac:spMkLst>
            <pc:docMk/>
            <pc:sldMk cId="1408144947" sldId="270"/>
            <ac:spMk id="2" creationId="{0B6C9BAF-E00B-A094-E01B-BEAD1C0F48F0}"/>
          </ac:spMkLst>
        </pc:spChg>
        <pc:spChg chg="del">
          <ac:chgData name="Remko Proesmans (UGent-imec)" userId="772ad527-6590-4353-aa82-999ddd7516c7" providerId="ADAL" clId="{66990DDE-F3D8-435D-A5E0-0BD031B5E22D}" dt="2024-08-18T17:10:07.299" v="1312" actId="478"/>
          <ac:spMkLst>
            <pc:docMk/>
            <pc:sldMk cId="1408144947" sldId="270"/>
            <ac:spMk id="3" creationId="{837F9D46-9174-9710-C414-7B98E00008E1}"/>
          </ac:spMkLst>
        </pc:spChg>
      </pc:sldChg>
      <pc:sldChg chg="addSp delSp modSp mod">
        <pc:chgData name="Remko Proesmans (UGent-imec)" userId="772ad527-6590-4353-aa82-999ddd7516c7" providerId="ADAL" clId="{66990DDE-F3D8-435D-A5E0-0BD031B5E22D}" dt="2024-08-18T17:09:53.578" v="1311"/>
        <pc:sldMkLst>
          <pc:docMk/>
          <pc:sldMk cId="3194022187" sldId="274"/>
        </pc:sldMkLst>
        <pc:spChg chg="del">
          <ac:chgData name="Remko Proesmans (UGent-imec)" userId="772ad527-6590-4353-aa82-999ddd7516c7" providerId="ADAL" clId="{66990DDE-F3D8-435D-A5E0-0BD031B5E22D}" dt="2024-08-18T17:09:53.132" v="1310" actId="478"/>
          <ac:spMkLst>
            <pc:docMk/>
            <pc:sldMk cId="3194022187" sldId="274"/>
            <ac:spMk id="3" creationId="{837F9D46-9174-9710-C414-7B98E00008E1}"/>
          </ac:spMkLst>
        </pc:spChg>
        <pc:spChg chg="add mod">
          <ac:chgData name="Remko Proesmans (UGent-imec)" userId="772ad527-6590-4353-aa82-999ddd7516c7" providerId="ADAL" clId="{66990DDE-F3D8-435D-A5E0-0BD031B5E22D}" dt="2024-08-18T17:09:53.578" v="1311"/>
          <ac:spMkLst>
            <pc:docMk/>
            <pc:sldMk cId="3194022187" sldId="274"/>
            <ac:spMk id="4" creationId="{3051F762-84FE-3CA4-731B-781F24F44BA8}"/>
          </ac:spMkLst>
        </pc:spChg>
      </pc:sldChg>
      <pc:sldChg chg="mod modShow">
        <pc:chgData name="Remko Proesmans (UGent-imec)" userId="772ad527-6590-4353-aa82-999ddd7516c7" providerId="ADAL" clId="{66990DDE-F3D8-435D-A5E0-0BD031B5E22D}" dt="2024-08-18T17:08:22.686" v="1309" actId="729"/>
        <pc:sldMkLst>
          <pc:docMk/>
          <pc:sldMk cId="3884378407" sldId="292"/>
        </pc:sldMkLst>
      </pc:sldChg>
      <pc:sldChg chg="addSp delSp modSp mod">
        <pc:chgData name="Remko Proesmans (UGent-imec)" userId="772ad527-6590-4353-aa82-999ddd7516c7" providerId="ADAL" clId="{66990DDE-F3D8-435D-A5E0-0BD031B5E22D}" dt="2024-08-18T17:10:40.134" v="1321"/>
        <pc:sldMkLst>
          <pc:docMk/>
          <pc:sldMk cId="1831715227" sldId="293"/>
        </pc:sldMkLst>
        <pc:spChg chg="add mod">
          <ac:chgData name="Remko Proesmans (UGent-imec)" userId="772ad527-6590-4353-aa82-999ddd7516c7" providerId="ADAL" clId="{66990DDE-F3D8-435D-A5E0-0BD031B5E22D}" dt="2024-08-18T17:10:40.134" v="1321"/>
          <ac:spMkLst>
            <pc:docMk/>
            <pc:sldMk cId="1831715227" sldId="293"/>
            <ac:spMk id="2" creationId="{3AA54FE7-1666-8C31-4A2D-6099EC38F5BD}"/>
          </ac:spMkLst>
        </pc:spChg>
        <pc:spChg chg="del">
          <ac:chgData name="Remko Proesmans (UGent-imec)" userId="772ad527-6590-4353-aa82-999ddd7516c7" providerId="ADAL" clId="{66990DDE-F3D8-435D-A5E0-0BD031B5E22D}" dt="2024-08-18T17:10:39.952" v="1320" actId="478"/>
          <ac:spMkLst>
            <pc:docMk/>
            <pc:sldMk cId="1831715227" sldId="293"/>
            <ac:spMk id="3" creationId="{837F9D46-9174-9710-C414-7B98E00008E1}"/>
          </ac:spMkLst>
        </pc:spChg>
      </pc:sldChg>
      <pc:sldChg chg="addSp delSp modSp mod">
        <pc:chgData name="Remko Proesmans (UGent-imec)" userId="772ad527-6590-4353-aa82-999ddd7516c7" providerId="ADAL" clId="{66990DDE-F3D8-435D-A5E0-0BD031B5E22D}" dt="2024-08-18T17:10:33.903" v="1319"/>
        <pc:sldMkLst>
          <pc:docMk/>
          <pc:sldMk cId="2388831322" sldId="302"/>
        </pc:sldMkLst>
        <pc:spChg chg="del">
          <ac:chgData name="Remko Proesmans (UGent-imec)" userId="772ad527-6590-4353-aa82-999ddd7516c7" providerId="ADAL" clId="{66990DDE-F3D8-435D-A5E0-0BD031B5E22D}" dt="2024-08-18T17:10:33.604" v="1318" actId="478"/>
          <ac:spMkLst>
            <pc:docMk/>
            <pc:sldMk cId="2388831322" sldId="302"/>
            <ac:spMk id="3" creationId="{837F9D46-9174-9710-C414-7B98E00008E1}"/>
          </ac:spMkLst>
        </pc:spChg>
        <pc:spChg chg="add mod">
          <ac:chgData name="Remko Proesmans (UGent-imec)" userId="772ad527-6590-4353-aa82-999ddd7516c7" providerId="ADAL" clId="{66990DDE-F3D8-435D-A5E0-0BD031B5E22D}" dt="2024-08-18T17:10:33.903" v="1319"/>
          <ac:spMkLst>
            <pc:docMk/>
            <pc:sldMk cId="2388831322" sldId="302"/>
            <ac:spMk id="4" creationId="{28D06DF2-5227-CD59-CA67-4782EB49F112}"/>
          </ac:spMkLst>
        </pc:spChg>
      </pc:sldChg>
      <pc:sldChg chg="modSp mod modNotesTx">
        <pc:chgData name="Remko Proesmans (UGent-imec)" userId="772ad527-6590-4353-aa82-999ddd7516c7" providerId="ADAL" clId="{66990DDE-F3D8-435D-A5E0-0BD031B5E22D}" dt="2024-08-18T16:40:59.428" v="1219" actId="113"/>
        <pc:sldMkLst>
          <pc:docMk/>
          <pc:sldMk cId="1379123580" sldId="303"/>
        </pc:sldMkLst>
        <pc:spChg chg="mod">
          <ac:chgData name="Remko Proesmans (UGent-imec)" userId="772ad527-6590-4353-aa82-999ddd7516c7" providerId="ADAL" clId="{66990DDE-F3D8-435D-A5E0-0BD031B5E22D}" dt="2024-08-18T16:40:59.428" v="1219" actId="113"/>
          <ac:spMkLst>
            <pc:docMk/>
            <pc:sldMk cId="1379123580" sldId="303"/>
            <ac:spMk id="14" creationId="{D387E10F-60B4-1514-0184-7CCAB3BE2DA4}"/>
          </ac:spMkLst>
        </pc:spChg>
      </pc:sldChg>
      <pc:sldChg chg="addSp delSp modSp mod">
        <pc:chgData name="Remko Proesmans (UGent-imec)" userId="772ad527-6590-4353-aa82-999ddd7516c7" providerId="ADAL" clId="{66990DDE-F3D8-435D-A5E0-0BD031B5E22D}" dt="2024-08-18T17:11:18.953" v="1331"/>
        <pc:sldMkLst>
          <pc:docMk/>
          <pc:sldMk cId="3362683159" sldId="307"/>
        </pc:sldMkLst>
        <pc:spChg chg="add mod">
          <ac:chgData name="Remko Proesmans (UGent-imec)" userId="772ad527-6590-4353-aa82-999ddd7516c7" providerId="ADAL" clId="{66990DDE-F3D8-435D-A5E0-0BD031B5E22D}" dt="2024-08-18T17:11:18.953" v="1331"/>
          <ac:spMkLst>
            <pc:docMk/>
            <pc:sldMk cId="3362683159" sldId="307"/>
            <ac:spMk id="2" creationId="{C5A8B2E2-8E87-18AC-5ABC-E384AD28335A}"/>
          </ac:spMkLst>
        </pc:spChg>
        <pc:spChg chg="del">
          <ac:chgData name="Remko Proesmans (UGent-imec)" userId="772ad527-6590-4353-aa82-999ddd7516c7" providerId="ADAL" clId="{66990DDE-F3D8-435D-A5E0-0BD031B5E22D}" dt="2024-08-18T17:11:18.755" v="1330" actId="478"/>
          <ac:spMkLst>
            <pc:docMk/>
            <pc:sldMk cId="3362683159" sldId="307"/>
            <ac:spMk id="3" creationId="{837F9D46-9174-9710-C414-7B98E00008E1}"/>
          </ac:spMkLst>
        </pc:spChg>
      </pc:sldChg>
      <pc:sldChg chg="addSp delSp modSp mod">
        <pc:chgData name="Remko Proesmans (UGent-imec)" userId="772ad527-6590-4353-aa82-999ddd7516c7" providerId="ADAL" clId="{66990DDE-F3D8-435D-A5E0-0BD031B5E22D}" dt="2024-08-18T17:11:30.295" v="1335"/>
        <pc:sldMkLst>
          <pc:docMk/>
          <pc:sldMk cId="3772271837" sldId="308"/>
        </pc:sldMkLst>
        <pc:spChg chg="add mod">
          <ac:chgData name="Remko Proesmans (UGent-imec)" userId="772ad527-6590-4353-aa82-999ddd7516c7" providerId="ADAL" clId="{66990DDE-F3D8-435D-A5E0-0BD031B5E22D}" dt="2024-08-18T17:11:30.295" v="1335"/>
          <ac:spMkLst>
            <pc:docMk/>
            <pc:sldMk cId="3772271837" sldId="308"/>
            <ac:spMk id="2" creationId="{9320F016-925B-61F6-4786-11C6AD2D6958}"/>
          </ac:spMkLst>
        </pc:spChg>
        <pc:spChg chg="del">
          <ac:chgData name="Remko Proesmans (UGent-imec)" userId="772ad527-6590-4353-aa82-999ddd7516c7" providerId="ADAL" clId="{66990DDE-F3D8-435D-A5E0-0BD031B5E22D}" dt="2024-08-18T17:11:30.112" v="1334" actId="478"/>
          <ac:spMkLst>
            <pc:docMk/>
            <pc:sldMk cId="3772271837" sldId="308"/>
            <ac:spMk id="3" creationId="{837F9D46-9174-9710-C414-7B98E00008E1}"/>
          </ac:spMkLst>
        </pc:spChg>
      </pc:sldChg>
      <pc:sldChg chg="addSp delSp modSp mod">
        <pc:chgData name="Remko Proesmans (UGent-imec)" userId="772ad527-6590-4353-aa82-999ddd7516c7" providerId="ADAL" clId="{66990DDE-F3D8-435D-A5E0-0BD031B5E22D}" dt="2024-08-18T17:10:27.276" v="1317"/>
        <pc:sldMkLst>
          <pc:docMk/>
          <pc:sldMk cId="837089489" sldId="309"/>
        </pc:sldMkLst>
        <pc:spChg chg="add mod">
          <ac:chgData name="Remko Proesmans (UGent-imec)" userId="772ad527-6590-4353-aa82-999ddd7516c7" providerId="ADAL" clId="{66990DDE-F3D8-435D-A5E0-0BD031B5E22D}" dt="2024-08-18T17:10:27.276" v="1317"/>
          <ac:spMkLst>
            <pc:docMk/>
            <pc:sldMk cId="837089489" sldId="309"/>
            <ac:spMk id="2" creationId="{DEF10C94-18E9-BF83-A6AF-6D9D789B5EC6}"/>
          </ac:spMkLst>
        </pc:spChg>
        <pc:spChg chg="del">
          <ac:chgData name="Remko Proesmans (UGent-imec)" userId="772ad527-6590-4353-aa82-999ddd7516c7" providerId="ADAL" clId="{66990DDE-F3D8-435D-A5E0-0BD031B5E22D}" dt="2024-08-18T17:10:26.997" v="1316" actId="478"/>
          <ac:spMkLst>
            <pc:docMk/>
            <pc:sldMk cId="837089489" sldId="309"/>
            <ac:spMk id="3" creationId="{837F9D46-9174-9710-C414-7B98E00008E1}"/>
          </ac:spMkLst>
        </pc:spChg>
      </pc:sldChg>
      <pc:sldChg chg="addSp delSp modSp mod">
        <pc:chgData name="Remko Proesmans (UGent-imec)" userId="772ad527-6590-4353-aa82-999ddd7516c7" providerId="ADAL" clId="{66990DDE-F3D8-435D-A5E0-0BD031B5E22D}" dt="2024-08-18T17:10:16.164" v="1315"/>
        <pc:sldMkLst>
          <pc:docMk/>
          <pc:sldMk cId="3856344225" sldId="310"/>
        </pc:sldMkLst>
        <pc:spChg chg="add mod">
          <ac:chgData name="Remko Proesmans (UGent-imec)" userId="772ad527-6590-4353-aa82-999ddd7516c7" providerId="ADAL" clId="{66990DDE-F3D8-435D-A5E0-0BD031B5E22D}" dt="2024-08-18T17:10:16.164" v="1315"/>
          <ac:spMkLst>
            <pc:docMk/>
            <pc:sldMk cId="3856344225" sldId="310"/>
            <ac:spMk id="2" creationId="{39895A43-B4C4-A7EB-C8ED-8E75D7685C96}"/>
          </ac:spMkLst>
        </pc:spChg>
        <pc:spChg chg="del">
          <ac:chgData name="Remko Proesmans (UGent-imec)" userId="772ad527-6590-4353-aa82-999ddd7516c7" providerId="ADAL" clId="{66990DDE-F3D8-435D-A5E0-0BD031B5E22D}" dt="2024-08-18T17:10:15.934" v="1314" actId="478"/>
          <ac:spMkLst>
            <pc:docMk/>
            <pc:sldMk cId="3856344225" sldId="310"/>
            <ac:spMk id="3" creationId="{837F9D46-9174-9710-C414-7B98E00008E1}"/>
          </ac:spMkLst>
        </pc:spChg>
      </pc:sldChg>
      <pc:sldChg chg="modSp mod">
        <pc:chgData name="Remko Proesmans (UGent-imec)" userId="772ad527-6590-4353-aa82-999ddd7516c7" providerId="ADAL" clId="{66990DDE-F3D8-435D-A5E0-0BD031B5E22D}" dt="2024-08-18T16:54:57.032" v="1223" actId="20577"/>
        <pc:sldMkLst>
          <pc:docMk/>
          <pc:sldMk cId="2357472890" sldId="315"/>
        </pc:sldMkLst>
        <pc:spChg chg="mod">
          <ac:chgData name="Remko Proesmans (UGent-imec)" userId="772ad527-6590-4353-aa82-999ddd7516c7" providerId="ADAL" clId="{66990DDE-F3D8-435D-A5E0-0BD031B5E22D}" dt="2024-08-18T16:54:57.032" v="1223" actId="20577"/>
          <ac:spMkLst>
            <pc:docMk/>
            <pc:sldMk cId="2357472890" sldId="315"/>
            <ac:spMk id="4" creationId="{F6B95E47-6A39-9FC0-B972-A7DC473373EE}"/>
          </ac:spMkLst>
        </pc:spChg>
      </pc:sldChg>
      <pc:sldChg chg="addSp delSp modSp mod">
        <pc:chgData name="Remko Proesmans (UGent-imec)" userId="772ad527-6590-4353-aa82-999ddd7516c7" providerId="ADAL" clId="{66990DDE-F3D8-435D-A5E0-0BD031B5E22D}" dt="2024-08-18T17:12:03.485" v="1345"/>
        <pc:sldMkLst>
          <pc:docMk/>
          <pc:sldMk cId="1367496614" sldId="316"/>
        </pc:sldMkLst>
        <pc:spChg chg="add mod">
          <ac:chgData name="Remko Proesmans (UGent-imec)" userId="772ad527-6590-4353-aa82-999ddd7516c7" providerId="ADAL" clId="{66990DDE-F3D8-435D-A5E0-0BD031B5E22D}" dt="2024-08-18T17:12:03.485" v="1345"/>
          <ac:spMkLst>
            <pc:docMk/>
            <pc:sldMk cId="1367496614" sldId="316"/>
            <ac:spMk id="2" creationId="{B9C094B1-B8ED-BA3A-5132-B239EF203531}"/>
          </ac:spMkLst>
        </pc:spChg>
        <pc:spChg chg="del">
          <ac:chgData name="Remko Proesmans (UGent-imec)" userId="772ad527-6590-4353-aa82-999ddd7516c7" providerId="ADAL" clId="{66990DDE-F3D8-435D-A5E0-0BD031B5E22D}" dt="2024-08-18T17:12:03.252" v="1344" actId="478"/>
          <ac:spMkLst>
            <pc:docMk/>
            <pc:sldMk cId="1367496614" sldId="316"/>
            <ac:spMk id="3" creationId="{837F9D46-9174-9710-C414-7B98E00008E1}"/>
          </ac:spMkLst>
        </pc:spChg>
      </pc:sldChg>
      <pc:sldChg chg="addSp delSp modSp mod">
        <pc:chgData name="Remko Proesmans (UGent-imec)" userId="772ad527-6590-4353-aa82-999ddd7516c7" providerId="ADAL" clId="{66990DDE-F3D8-435D-A5E0-0BD031B5E22D}" dt="2024-08-18T17:10:55.552" v="1325"/>
        <pc:sldMkLst>
          <pc:docMk/>
          <pc:sldMk cId="729149550" sldId="337"/>
        </pc:sldMkLst>
        <pc:spChg chg="add mod">
          <ac:chgData name="Remko Proesmans (UGent-imec)" userId="772ad527-6590-4353-aa82-999ddd7516c7" providerId="ADAL" clId="{66990DDE-F3D8-435D-A5E0-0BD031B5E22D}" dt="2024-08-18T17:10:55.552" v="1325"/>
          <ac:spMkLst>
            <pc:docMk/>
            <pc:sldMk cId="729149550" sldId="337"/>
            <ac:spMk id="2" creationId="{178C30A4-73CC-996E-433E-55DB9630FA65}"/>
          </ac:spMkLst>
        </pc:spChg>
        <pc:spChg chg="del">
          <ac:chgData name="Remko Proesmans (UGent-imec)" userId="772ad527-6590-4353-aa82-999ddd7516c7" providerId="ADAL" clId="{66990DDE-F3D8-435D-A5E0-0BD031B5E22D}" dt="2024-08-18T17:10:55.329" v="1324" actId="478"/>
          <ac:spMkLst>
            <pc:docMk/>
            <pc:sldMk cId="729149550" sldId="337"/>
            <ac:spMk id="3" creationId="{837F9D46-9174-9710-C414-7B98E00008E1}"/>
          </ac:spMkLst>
        </pc:spChg>
      </pc:sldChg>
      <pc:sldChg chg="addSp delSp modSp mod">
        <pc:chgData name="Remko Proesmans (UGent-imec)" userId="772ad527-6590-4353-aa82-999ddd7516c7" providerId="ADAL" clId="{66990DDE-F3D8-435D-A5E0-0BD031B5E22D}" dt="2024-08-18T17:10:45.513" v="1323"/>
        <pc:sldMkLst>
          <pc:docMk/>
          <pc:sldMk cId="2294495147" sldId="338"/>
        </pc:sldMkLst>
        <pc:spChg chg="add mod">
          <ac:chgData name="Remko Proesmans (UGent-imec)" userId="772ad527-6590-4353-aa82-999ddd7516c7" providerId="ADAL" clId="{66990DDE-F3D8-435D-A5E0-0BD031B5E22D}" dt="2024-08-18T17:10:45.513" v="1323"/>
          <ac:spMkLst>
            <pc:docMk/>
            <pc:sldMk cId="2294495147" sldId="338"/>
            <ac:spMk id="2" creationId="{620F5E69-01E3-99A2-CEF7-D162DD2898D2}"/>
          </ac:spMkLst>
        </pc:spChg>
        <pc:spChg chg="del">
          <ac:chgData name="Remko Proesmans (UGent-imec)" userId="772ad527-6590-4353-aa82-999ddd7516c7" providerId="ADAL" clId="{66990DDE-F3D8-435D-A5E0-0BD031B5E22D}" dt="2024-08-18T17:10:45.334" v="1322" actId="478"/>
          <ac:spMkLst>
            <pc:docMk/>
            <pc:sldMk cId="2294495147" sldId="338"/>
            <ac:spMk id="3" creationId="{837F9D46-9174-9710-C414-7B98E00008E1}"/>
          </ac:spMkLst>
        </pc:spChg>
      </pc:sldChg>
      <pc:sldChg chg="addSp delSp modSp mod">
        <pc:chgData name="Remko Proesmans (UGent-imec)" userId="772ad527-6590-4353-aa82-999ddd7516c7" providerId="ADAL" clId="{66990DDE-F3D8-435D-A5E0-0BD031B5E22D}" dt="2024-08-18T17:11:02.585" v="1327"/>
        <pc:sldMkLst>
          <pc:docMk/>
          <pc:sldMk cId="2990236605" sldId="339"/>
        </pc:sldMkLst>
        <pc:spChg chg="del">
          <ac:chgData name="Remko Proesmans (UGent-imec)" userId="772ad527-6590-4353-aa82-999ddd7516c7" providerId="ADAL" clId="{66990DDE-F3D8-435D-A5E0-0BD031B5E22D}" dt="2024-08-18T17:11:02.269" v="1326" actId="478"/>
          <ac:spMkLst>
            <pc:docMk/>
            <pc:sldMk cId="2990236605" sldId="339"/>
            <ac:spMk id="3" creationId="{837F9D46-9174-9710-C414-7B98E00008E1}"/>
          </ac:spMkLst>
        </pc:spChg>
        <pc:spChg chg="add mod">
          <ac:chgData name="Remko Proesmans (UGent-imec)" userId="772ad527-6590-4353-aa82-999ddd7516c7" providerId="ADAL" clId="{66990DDE-F3D8-435D-A5E0-0BD031B5E22D}" dt="2024-08-18T17:11:02.585" v="1327"/>
          <ac:spMkLst>
            <pc:docMk/>
            <pc:sldMk cId="2990236605" sldId="339"/>
            <ac:spMk id="5" creationId="{262ECC79-7400-690E-F340-4944A9EF875E}"/>
          </ac:spMkLst>
        </pc:spChg>
      </pc:sldChg>
      <pc:sldChg chg="addSp delSp modSp mod">
        <pc:chgData name="Remko Proesmans (UGent-imec)" userId="772ad527-6590-4353-aa82-999ddd7516c7" providerId="ADAL" clId="{66990DDE-F3D8-435D-A5E0-0BD031B5E22D}" dt="2024-08-18T17:11:09.588" v="1329"/>
        <pc:sldMkLst>
          <pc:docMk/>
          <pc:sldMk cId="2100841503" sldId="340"/>
        </pc:sldMkLst>
        <pc:spChg chg="del">
          <ac:chgData name="Remko Proesmans (UGent-imec)" userId="772ad527-6590-4353-aa82-999ddd7516c7" providerId="ADAL" clId="{66990DDE-F3D8-435D-A5E0-0BD031B5E22D}" dt="2024-08-18T17:11:09.370" v="1328" actId="478"/>
          <ac:spMkLst>
            <pc:docMk/>
            <pc:sldMk cId="2100841503" sldId="340"/>
            <ac:spMk id="3" creationId="{837F9D46-9174-9710-C414-7B98E00008E1}"/>
          </ac:spMkLst>
        </pc:spChg>
        <pc:spChg chg="add mod">
          <ac:chgData name="Remko Proesmans (UGent-imec)" userId="772ad527-6590-4353-aa82-999ddd7516c7" providerId="ADAL" clId="{66990DDE-F3D8-435D-A5E0-0BD031B5E22D}" dt="2024-08-18T17:11:09.588" v="1329"/>
          <ac:spMkLst>
            <pc:docMk/>
            <pc:sldMk cId="2100841503" sldId="340"/>
            <ac:spMk id="5" creationId="{84D6BD7A-F309-6BCA-3665-410682E86A53}"/>
          </ac:spMkLst>
        </pc:spChg>
      </pc:sldChg>
      <pc:sldChg chg="addSp delSp modSp mod">
        <pc:chgData name="Remko Proesmans (UGent-imec)" userId="772ad527-6590-4353-aa82-999ddd7516c7" providerId="ADAL" clId="{66990DDE-F3D8-435D-A5E0-0BD031B5E22D}" dt="2024-08-18T17:11:44.057" v="1339"/>
        <pc:sldMkLst>
          <pc:docMk/>
          <pc:sldMk cId="1789951898" sldId="341"/>
        </pc:sldMkLst>
        <pc:spChg chg="add mod">
          <ac:chgData name="Remko Proesmans (UGent-imec)" userId="772ad527-6590-4353-aa82-999ddd7516c7" providerId="ADAL" clId="{66990DDE-F3D8-435D-A5E0-0BD031B5E22D}" dt="2024-08-18T17:11:44.057" v="1339"/>
          <ac:spMkLst>
            <pc:docMk/>
            <pc:sldMk cId="1789951898" sldId="341"/>
            <ac:spMk id="2" creationId="{E5D5AAB4-9C2E-13F2-4B4B-34873E5F480C}"/>
          </ac:spMkLst>
        </pc:spChg>
        <pc:spChg chg="del">
          <ac:chgData name="Remko Proesmans (UGent-imec)" userId="772ad527-6590-4353-aa82-999ddd7516c7" providerId="ADAL" clId="{66990DDE-F3D8-435D-A5E0-0BD031B5E22D}" dt="2024-08-18T17:11:43.672" v="1338" actId="478"/>
          <ac:spMkLst>
            <pc:docMk/>
            <pc:sldMk cId="1789951898" sldId="341"/>
            <ac:spMk id="3" creationId="{837F9D46-9174-9710-C414-7B98E00008E1}"/>
          </ac:spMkLst>
        </pc:spChg>
      </pc:sldChg>
      <pc:sldChg chg="addSp delSp modSp mod">
        <pc:chgData name="Remko Proesmans (UGent-imec)" userId="772ad527-6590-4353-aa82-999ddd7516c7" providerId="ADAL" clId="{66990DDE-F3D8-435D-A5E0-0BD031B5E22D}" dt="2024-08-18T17:11:48.480" v="1341"/>
        <pc:sldMkLst>
          <pc:docMk/>
          <pc:sldMk cId="189435617" sldId="342"/>
        </pc:sldMkLst>
        <pc:spChg chg="del">
          <ac:chgData name="Remko Proesmans (UGent-imec)" userId="772ad527-6590-4353-aa82-999ddd7516c7" providerId="ADAL" clId="{66990DDE-F3D8-435D-A5E0-0BD031B5E22D}" dt="2024-08-18T17:11:48.279" v="1340" actId="478"/>
          <ac:spMkLst>
            <pc:docMk/>
            <pc:sldMk cId="189435617" sldId="342"/>
            <ac:spMk id="3" creationId="{837F9D46-9174-9710-C414-7B98E00008E1}"/>
          </ac:spMkLst>
        </pc:spChg>
        <pc:spChg chg="add mod">
          <ac:chgData name="Remko Proesmans (UGent-imec)" userId="772ad527-6590-4353-aa82-999ddd7516c7" providerId="ADAL" clId="{66990DDE-F3D8-435D-A5E0-0BD031B5E22D}" dt="2024-08-18T17:11:48.480" v="1341"/>
          <ac:spMkLst>
            <pc:docMk/>
            <pc:sldMk cId="189435617" sldId="342"/>
            <ac:spMk id="5" creationId="{34BE7228-E970-A8CF-D988-6C198D97916D}"/>
          </ac:spMkLst>
        </pc:spChg>
      </pc:sldChg>
      <pc:sldChg chg="addSp delSp modSp mod">
        <pc:chgData name="Remko Proesmans (UGent-imec)" userId="772ad527-6590-4353-aa82-999ddd7516c7" providerId="ADAL" clId="{66990DDE-F3D8-435D-A5E0-0BD031B5E22D}" dt="2024-08-18T17:11:23.129" v="1333"/>
        <pc:sldMkLst>
          <pc:docMk/>
          <pc:sldMk cId="3990025947" sldId="343"/>
        </pc:sldMkLst>
        <pc:spChg chg="del">
          <ac:chgData name="Remko Proesmans (UGent-imec)" userId="772ad527-6590-4353-aa82-999ddd7516c7" providerId="ADAL" clId="{66990DDE-F3D8-435D-A5E0-0BD031B5E22D}" dt="2024-08-18T17:11:22.958" v="1332" actId="478"/>
          <ac:spMkLst>
            <pc:docMk/>
            <pc:sldMk cId="3990025947" sldId="343"/>
            <ac:spMk id="3" creationId="{837F9D46-9174-9710-C414-7B98E00008E1}"/>
          </ac:spMkLst>
        </pc:spChg>
        <pc:spChg chg="add mod">
          <ac:chgData name="Remko Proesmans (UGent-imec)" userId="772ad527-6590-4353-aa82-999ddd7516c7" providerId="ADAL" clId="{66990DDE-F3D8-435D-A5E0-0BD031B5E22D}" dt="2024-08-18T17:11:23.129" v="1333"/>
          <ac:spMkLst>
            <pc:docMk/>
            <pc:sldMk cId="3990025947" sldId="343"/>
            <ac:spMk id="6" creationId="{49E33858-D13E-2E12-C1D4-9AA91127DE3B}"/>
          </ac:spMkLst>
        </pc:spChg>
      </pc:sldChg>
      <pc:sldChg chg="addSp delSp modSp mod">
        <pc:chgData name="Remko Proesmans (UGent-imec)" userId="772ad527-6590-4353-aa82-999ddd7516c7" providerId="ADAL" clId="{66990DDE-F3D8-435D-A5E0-0BD031B5E22D}" dt="2024-08-18T17:11:38.824" v="1337"/>
        <pc:sldMkLst>
          <pc:docMk/>
          <pc:sldMk cId="2438601537" sldId="344"/>
        </pc:sldMkLst>
        <pc:spChg chg="del">
          <ac:chgData name="Remko Proesmans (UGent-imec)" userId="772ad527-6590-4353-aa82-999ddd7516c7" providerId="ADAL" clId="{66990DDE-F3D8-435D-A5E0-0BD031B5E22D}" dt="2024-08-18T17:11:38.581" v="1336" actId="478"/>
          <ac:spMkLst>
            <pc:docMk/>
            <pc:sldMk cId="2438601537" sldId="344"/>
            <ac:spMk id="3" creationId="{837F9D46-9174-9710-C414-7B98E00008E1}"/>
          </ac:spMkLst>
        </pc:spChg>
        <pc:spChg chg="add mod">
          <ac:chgData name="Remko Proesmans (UGent-imec)" userId="772ad527-6590-4353-aa82-999ddd7516c7" providerId="ADAL" clId="{66990DDE-F3D8-435D-A5E0-0BD031B5E22D}" dt="2024-08-18T17:11:38.824" v="1337"/>
          <ac:spMkLst>
            <pc:docMk/>
            <pc:sldMk cId="2438601537" sldId="344"/>
            <ac:spMk id="6" creationId="{4F30B4D4-721F-E627-41B5-0BD0B3CF4365}"/>
          </ac:spMkLst>
        </pc:spChg>
      </pc:sldChg>
      <pc:sldChg chg="addSp modSp mod">
        <pc:chgData name="Remko Proesmans (UGent-imec)" userId="772ad527-6590-4353-aa82-999ddd7516c7" providerId="ADAL" clId="{66990DDE-F3D8-435D-A5E0-0BD031B5E22D}" dt="2024-08-18T17:11:54.889" v="1343"/>
        <pc:sldMkLst>
          <pc:docMk/>
          <pc:sldMk cId="2744344765" sldId="345"/>
        </pc:sldMkLst>
        <pc:spChg chg="add mod">
          <ac:chgData name="Remko Proesmans (UGent-imec)" userId="772ad527-6590-4353-aa82-999ddd7516c7" providerId="ADAL" clId="{66990DDE-F3D8-435D-A5E0-0BD031B5E22D}" dt="2024-08-18T17:11:54.889" v="1343"/>
          <ac:spMkLst>
            <pc:docMk/>
            <pc:sldMk cId="2744344765" sldId="345"/>
            <ac:spMk id="2" creationId="{AE654B13-66B7-630E-512D-4E5E92FBEDAD}"/>
          </ac:spMkLst>
        </pc:spChg>
        <pc:spChg chg="mod">
          <ac:chgData name="Remko Proesmans (UGent-imec)" userId="772ad527-6590-4353-aa82-999ddd7516c7" providerId="ADAL" clId="{66990DDE-F3D8-435D-A5E0-0BD031B5E22D}" dt="2024-08-18T17:11:54.560" v="1342" actId="6549"/>
          <ac:spMkLst>
            <pc:docMk/>
            <pc:sldMk cId="2744344765" sldId="345"/>
            <ac:spMk id="3" creationId="{837F9D46-9174-9710-C414-7B98E00008E1}"/>
          </ac:spMkLst>
        </pc:spChg>
      </pc:sldChg>
      <pc:sldChg chg="modNotesTx">
        <pc:chgData name="Remko Proesmans (UGent-imec)" userId="772ad527-6590-4353-aa82-999ddd7516c7" providerId="ADAL" clId="{66990DDE-F3D8-435D-A5E0-0BD031B5E22D}" dt="2024-08-16T13:38:02.842" v="13" actId="20577"/>
        <pc:sldMkLst>
          <pc:docMk/>
          <pc:sldMk cId="2081805311" sldId="383"/>
        </pc:sldMkLst>
      </pc:sldChg>
      <pc:sldChg chg="modNotesTx">
        <pc:chgData name="Remko Proesmans (UGent-imec)" userId="772ad527-6590-4353-aa82-999ddd7516c7" providerId="ADAL" clId="{66990DDE-F3D8-435D-A5E0-0BD031B5E22D}" dt="2024-08-16T13:38:10.116" v="14" actId="20577"/>
        <pc:sldMkLst>
          <pc:docMk/>
          <pc:sldMk cId="2104800272" sldId="386"/>
        </pc:sldMkLst>
      </pc:sldChg>
      <pc:sldChg chg="addSp delSp modSp mod modNotesTx">
        <pc:chgData name="Remko Proesmans (UGent-imec)" userId="772ad527-6590-4353-aa82-999ddd7516c7" providerId="ADAL" clId="{66990DDE-F3D8-435D-A5E0-0BD031B5E22D}" dt="2024-08-18T21:22:50.040" v="1364" actId="207"/>
        <pc:sldMkLst>
          <pc:docMk/>
          <pc:sldMk cId="1128421782" sldId="387"/>
        </pc:sldMkLst>
        <pc:spChg chg="del">
          <ac:chgData name="Remko Proesmans (UGent-imec)" userId="772ad527-6590-4353-aa82-999ddd7516c7" providerId="ADAL" clId="{66990DDE-F3D8-435D-A5E0-0BD031B5E22D}" dt="2024-08-18T21:19:42.583" v="1348" actId="478"/>
          <ac:spMkLst>
            <pc:docMk/>
            <pc:sldMk cId="1128421782" sldId="387"/>
            <ac:spMk id="11" creationId="{BA051734-D998-F44A-0C9D-8BE286D2E46F}"/>
          </ac:spMkLst>
        </pc:spChg>
        <pc:graphicFrameChg chg="add mod modGraphic">
          <ac:chgData name="Remko Proesmans (UGent-imec)" userId="772ad527-6590-4353-aa82-999ddd7516c7" providerId="ADAL" clId="{66990DDE-F3D8-435D-A5E0-0BD031B5E22D}" dt="2024-08-18T21:22:50.040" v="1364" actId="207"/>
          <ac:graphicFrameMkLst>
            <pc:docMk/>
            <pc:sldMk cId="1128421782" sldId="387"/>
            <ac:graphicFrameMk id="3" creationId="{E8B522B7-79DA-4E21-59EA-EE20DA106DDD}"/>
          </ac:graphicFrameMkLst>
        </pc:graphicFrameChg>
        <pc:picChg chg="del">
          <ac:chgData name="Remko Proesmans (UGent-imec)" userId="772ad527-6590-4353-aa82-999ddd7516c7" providerId="ADAL" clId="{66990DDE-F3D8-435D-A5E0-0BD031B5E22D}" dt="2024-08-18T21:19:41.052" v="1347" actId="478"/>
          <ac:picMkLst>
            <pc:docMk/>
            <pc:sldMk cId="1128421782" sldId="387"/>
            <ac:picMk id="10" creationId="{C1B24793-4DCD-4F4E-78B4-8F8F28D7E889}"/>
          </ac:picMkLst>
        </pc:picChg>
      </pc:sldChg>
      <pc:sldChg chg="modSp mod modNotesTx">
        <pc:chgData name="Remko Proesmans (UGent-imec)" userId="772ad527-6590-4353-aa82-999ddd7516c7" providerId="ADAL" clId="{66990DDE-F3D8-435D-A5E0-0BD031B5E22D}" dt="2024-08-16T15:30:07.346" v="1179" actId="113"/>
        <pc:sldMkLst>
          <pc:docMk/>
          <pc:sldMk cId="2751412335" sldId="393"/>
        </pc:sldMkLst>
        <pc:spChg chg="mod">
          <ac:chgData name="Remko Proesmans (UGent-imec)" userId="772ad527-6590-4353-aa82-999ddd7516c7" providerId="ADAL" clId="{66990DDE-F3D8-435D-A5E0-0BD031B5E22D}" dt="2024-08-16T14:56:03.886" v="676" actId="20577"/>
          <ac:spMkLst>
            <pc:docMk/>
            <pc:sldMk cId="2751412335" sldId="393"/>
            <ac:spMk id="9" creationId="{58A11FA0-A2C7-BB79-84C2-19433AC3218D}"/>
          </ac:spMkLst>
        </pc:spChg>
        <pc:spChg chg="mod">
          <ac:chgData name="Remko Proesmans (UGent-imec)" userId="772ad527-6590-4353-aa82-999ddd7516c7" providerId="ADAL" clId="{66990DDE-F3D8-435D-A5E0-0BD031B5E22D}" dt="2024-08-16T15:30:07.346" v="1179" actId="113"/>
          <ac:spMkLst>
            <pc:docMk/>
            <pc:sldMk cId="2751412335" sldId="393"/>
            <ac:spMk id="15" creationId="{565FB600-B8AC-B5AA-F17C-2CC0EF3DA78E}"/>
          </ac:spMkLst>
        </pc:spChg>
      </pc:sldChg>
      <pc:sldChg chg="addSp modSp ord modAnim">
        <pc:chgData name="Remko Proesmans (UGent-imec)" userId="772ad527-6590-4353-aa82-999ddd7516c7" providerId="ADAL" clId="{66990DDE-F3D8-435D-A5E0-0BD031B5E22D}" dt="2024-08-16T13:33:50.147" v="2"/>
        <pc:sldMkLst>
          <pc:docMk/>
          <pc:sldMk cId="641319283" sldId="394"/>
        </pc:sldMkLst>
        <pc:picChg chg="add mod">
          <ac:chgData name="Remko Proesmans (UGent-imec)" userId="772ad527-6590-4353-aa82-999ddd7516c7" providerId="ADAL" clId="{66990DDE-F3D8-435D-A5E0-0BD031B5E22D}" dt="2024-08-16T13:33:50.147" v="2"/>
          <ac:picMkLst>
            <pc:docMk/>
            <pc:sldMk cId="641319283" sldId="394"/>
            <ac:picMk id="2" creationId="{77529881-5A71-7E9E-A604-EE0230904CCE}"/>
          </ac:picMkLst>
        </pc:picChg>
      </pc:sldChg>
      <pc:sldChg chg="ord">
        <pc:chgData name="Remko Proesmans (UGent-imec)" userId="772ad527-6590-4353-aa82-999ddd7516c7" providerId="ADAL" clId="{66990DDE-F3D8-435D-A5E0-0BD031B5E22D}" dt="2024-08-16T13:34:13.346" v="5"/>
        <pc:sldMkLst>
          <pc:docMk/>
          <pc:sldMk cId="2126595506" sldId="395"/>
        </pc:sldMkLst>
      </pc:sldChg>
      <pc:sldChg chg="addSp modSp mod modNotesTx">
        <pc:chgData name="Remko Proesmans (UGent-imec)" userId="772ad527-6590-4353-aa82-999ddd7516c7" providerId="ADAL" clId="{66990DDE-F3D8-435D-A5E0-0BD031B5E22D}" dt="2024-08-16T14:18:07.533" v="282" actId="20577"/>
        <pc:sldMkLst>
          <pc:docMk/>
          <pc:sldMk cId="93684291" sldId="397"/>
        </pc:sldMkLst>
        <pc:spChg chg="add mod">
          <ac:chgData name="Remko Proesmans (UGent-imec)" userId="772ad527-6590-4353-aa82-999ddd7516c7" providerId="ADAL" clId="{66990DDE-F3D8-435D-A5E0-0BD031B5E22D}" dt="2024-08-16T13:50:17.991" v="159" actId="108"/>
          <ac:spMkLst>
            <pc:docMk/>
            <pc:sldMk cId="93684291" sldId="397"/>
            <ac:spMk id="2" creationId="{D0237423-3AAD-AD92-2DA4-FF6D0606BECF}"/>
          </ac:spMkLst>
        </pc:spChg>
        <pc:spChg chg="add mod">
          <ac:chgData name="Remko Proesmans (UGent-imec)" userId="772ad527-6590-4353-aa82-999ddd7516c7" providerId="ADAL" clId="{66990DDE-F3D8-435D-A5E0-0BD031B5E22D}" dt="2024-08-16T13:48:31.794" v="131" actId="404"/>
          <ac:spMkLst>
            <pc:docMk/>
            <pc:sldMk cId="93684291" sldId="397"/>
            <ac:spMk id="4" creationId="{BE89ED4E-A7CE-4504-1BDB-741D68FB040B}"/>
          </ac:spMkLst>
        </pc:spChg>
        <pc:spChg chg="add mod">
          <ac:chgData name="Remko Proesmans (UGent-imec)" userId="772ad527-6590-4353-aa82-999ddd7516c7" providerId="ADAL" clId="{66990DDE-F3D8-435D-A5E0-0BD031B5E22D}" dt="2024-08-16T13:50:35.698" v="166" actId="20577"/>
          <ac:spMkLst>
            <pc:docMk/>
            <pc:sldMk cId="93684291" sldId="397"/>
            <ac:spMk id="5" creationId="{78A64442-66A8-338C-CD4D-A7FF074F85CC}"/>
          </ac:spMkLst>
        </pc:spChg>
        <pc:spChg chg="mod">
          <ac:chgData name="Remko Proesmans (UGent-imec)" userId="772ad527-6590-4353-aa82-999ddd7516c7" providerId="ADAL" clId="{66990DDE-F3D8-435D-A5E0-0BD031B5E22D}" dt="2024-08-16T13:48:31.794" v="131" actId="404"/>
          <ac:spMkLst>
            <pc:docMk/>
            <pc:sldMk cId="93684291" sldId="397"/>
            <ac:spMk id="15" creationId="{565FB600-B8AC-B5AA-F17C-2CC0EF3DA78E}"/>
          </ac:spMkLst>
        </pc:spChg>
      </pc:sldChg>
      <pc:sldChg chg="add modNotesTx">
        <pc:chgData name="Remko Proesmans (UGent-imec)" userId="772ad527-6590-4353-aa82-999ddd7516c7" providerId="ADAL" clId="{66990DDE-F3D8-435D-A5E0-0BD031B5E22D}" dt="2024-08-18T16:23:32.197" v="1203" actId="20577"/>
        <pc:sldMkLst>
          <pc:docMk/>
          <pc:sldMk cId="3721680314" sldId="404"/>
        </pc:sldMkLst>
      </pc:sldChg>
      <pc:sldChg chg="delSp modSp add mod">
        <pc:chgData name="Remko Proesmans (UGent-imec)" userId="772ad527-6590-4353-aa82-999ddd7516c7" providerId="ADAL" clId="{66990DDE-F3D8-435D-A5E0-0BD031B5E22D}" dt="2024-08-16T14:26:47.882" v="301" actId="20577"/>
        <pc:sldMkLst>
          <pc:docMk/>
          <pc:sldMk cId="1369672039" sldId="405"/>
        </pc:sldMkLst>
        <pc:spChg chg="del mod">
          <ac:chgData name="Remko Proesmans (UGent-imec)" userId="772ad527-6590-4353-aa82-999ddd7516c7" providerId="ADAL" clId="{66990DDE-F3D8-435D-A5E0-0BD031B5E22D}" dt="2024-08-16T14:26:27.255" v="288" actId="478"/>
          <ac:spMkLst>
            <pc:docMk/>
            <pc:sldMk cId="1369672039" sldId="405"/>
            <ac:spMk id="2" creationId="{D0237423-3AAD-AD92-2DA4-FF6D0606BECF}"/>
          </ac:spMkLst>
        </pc:spChg>
        <pc:spChg chg="del">
          <ac:chgData name="Remko Proesmans (UGent-imec)" userId="772ad527-6590-4353-aa82-999ddd7516c7" providerId="ADAL" clId="{66990DDE-F3D8-435D-A5E0-0BD031B5E22D}" dt="2024-08-16T14:26:26.476" v="287" actId="478"/>
          <ac:spMkLst>
            <pc:docMk/>
            <pc:sldMk cId="1369672039" sldId="405"/>
            <ac:spMk id="4" creationId="{BE89ED4E-A7CE-4504-1BDB-741D68FB040B}"/>
          </ac:spMkLst>
        </pc:spChg>
        <pc:spChg chg="del">
          <ac:chgData name="Remko Proesmans (UGent-imec)" userId="772ad527-6590-4353-aa82-999ddd7516c7" providerId="ADAL" clId="{66990DDE-F3D8-435D-A5E0-0BD031B5E22D}" dt="2024-08-16T14:26:28.012" v="289" actId="478"/>
          <ac:spMkLst>
            <pc:docMk/>
            <pc:sldMk cId="1369672039" sldId="405"/>
            <ac:spMk id="5" creationId="{78A64442-66A8-338C-CD4D-A7FF074F85CC}"/>
          </ac:spMkLst>
        </pc:spChg>
        <pc:spChg chg="del">
          <ac:chgData name="Remko Proesmans (UGent-imec)" userId="772ad527-6590-4353-aa82-999ddd7516c7" providerId="ADAL" clId="{66990DDE-F3D8-435D-A5E0-0BD031B5E22D}" dt="2024-08-16T14:26:21.891" v="284" actId="478"/>
          <ac:spMkLst>
            <pc:docMk/>
            <pc:sldMk cId="1369672039" sldId="405"/>
            <ac:spMk id="9" creationId="{58A11FA0-A2C7-BB79-84C2-19433AC3218D}"/>
          </ac:spMkLst>
        </pc:spChg>
        <pc:spChg chg="mod">
          <ac:chgData name="Remko Proesmans (UGent-imec)" userId="772ad527-6590-4353-aa82-999ddd7516c7" providerId="ADAL" clId="{66990DDE-F3D8-435D-A5E0-0BD031B5E22D}" dt="2024-08-16T14:26:47.882" v="301" actId="20577"/>
          <ac:spMkLst>
            <pc:docMk/>
            <pc:sldMk cId="1369672039" sldId="405"/>
            <ac:spMk id="15" creationId="{565FB600-B8AC-B5AA-F17C-2CC0EF3DA78E}"/>
          </ac:spMkLst>
        </pc:spChg>
      </pc:sldChg>
      <pc:sldChg chg="addSp delSp modSp add mod ord modNotesTx">
        <pc:chgData name="Remko Proesmans (UGent-imec)" userId="772ad527-6590-4353-aa82-999ddd7516c7" providerId="ADAL" clId="{66990DDE-F3D8-435D-A5E0-0BD031B5E22D}" dt="2024-08-16T14:51:32.416" v="575" actId="20577"/>
        <pc:sldMkLst>
          <pc:docMk/>
          <pc:sldMk cId="1232228104" sldId="406"/>
        </pc:sldMkLst>
        <pc:spChg chg="del">
          <ac:chgData name="Remko Proesmans (UGent-imec)" userId="772ad527-6590-4353-aa82-999ddd7516c7" providerId="ADAL" clId="{66990DDE-F3D8-435D-A5E0-0BD031B5E22D}" dt="2024-08-16T14:32:25.892" v="306" actId="478"/>
          <ac:spMkLst>
            <pc:docMk/>
            <pc:sldMk cId="1232228104" sldId="406"/>
            <ac:spMk id="2" creationId="{D0237423-3AAD-AD92-2DA4-FF6D0606BECF}"/>
          </ac:spMkLst>
        </pc:spChg>
        <pc:spChg chg="del">
          <ac:chgData name="Remko Proesmans (UGent-imec)" userId="772ad527-6590-4353-aa82-999ddd7516c7" providerId="ADAL" clId="{66990DDE-F3D8-435D-A5E0-0BD031B5E22D}" dt="2024-08-16T14:32:27.098" v="307" actId="478"/>
          <ac:spMkLst>
            <pc:docMk/>
            <pc:sldMk cId="1232228104" sldId="406"/>
            <ac:spMk id="4" creationId="{BE89ED4E-A7CE-4504-1BDB-741D68FB040B}"/>
          </ac:spMkLst>
        </pc:spChg>
        <pc:spChg chg="del">
          <ac:chgData name="Remko Proesmans (UGent-imec)" userId="772ad527-6590-4353-aa82-999ddd7516c7" providerId="ADAL" clId="{66990DDE-F3D8-435D-A5E0-0BD031B5E22D}" dt="2024-08-16T14:32:27.098" v="307" actId="478"/>
          <ac:spMkLst>
            <pc:docMk/>
            <pc:sldMk cId="1232228104" sldId="406"/>
            <ac:spMk id="5" creationId="{78A64442-66A8-338C-CD4D-A7FF074F85CC}"/>
          </ac:spMkLst>
        </pc:spChg>
        <pc:spChg chg="mod">
          <ac:chgData name="Remko Proesmans (UGent-imec)" userId="772ad527-6590-4353-aa82-999ddd7516c7" providerId="ADAL" clId="{66990DDE-F3D8-435D-A5E0-0BD031B5E22D}" dt="2024-08-16T14:47:56.231" v="557" actId="1036"/>
          <ac:spMkLst>
            <pc:docMk/>
            <pc:sldMk cId="1232228104" sldId="406"/>
            <ac:spMk id="9" creationId="{58A11FA0-A2C7-BB79-84C2-19433AC3218D}"/>
          </ac:spMkLst>
        </pc:spChg>
        <pc:spChg chg="mod">
          <ac:chgData name="Remko Proesmans (UGent-imec)" userId="772ad527-6590-4353-aa82-999ddd7516c7" providerId="ADAL" clId="{66990DDE-F3D8-435D-A5E0-0BD031B5E22D}" dt="2024-08-16T14:46:39.759" v="519" actId="1076"/>
          <ac:spMkLst>
            <pc:docMk/>
            <pc:sldMk cId="1232228104" sldId="406"/>
            <ac:spMk id="15" creationId="{565FB600-B8AC-B5AA-F17C-2CC0EF3DA78E}"/>
          </ac:spMkLst>
        </pc:spChg>
        <pc:spChg chg="add mod">
          <ac:chgData name="Remko Proesmans (UGent-imec)" userId="772ad527-6590-4353-aa82-999ddd7516c7" providerId="ADAL" clId="{66990DDE-F3D8-435D-A5E0-0BD031B5E22D}" dt="2024-08-16T14:46:33.401" v="518" actId="1076"/>
          <ac:spMkLst>
            <pc:docMk/>
            <pc:sldMk cId="1232228104" sldId="406"/>
            <ac:spMk id="16" creationId="{792C03F6-2C77-6455-4D4E-AE644E70391E}"/>
          </ac:spMkLst>
        </pc:spChg>
        <pc:spChg chg="add mod">
          <ac:chgData name="Remko Proesmans (UGent-imec)" userId="772ad527-6590-4353-aa82-999ddd7516c7" providerId="ADAL" clId="{66990DDE-F3D8-435D-A5E0-0BD031B5E22D}" dt="2024-08-16T14:46:33.401" v="518" actId="1076"/>
          <ac:spMkLst>
            <pc:docMk/>
            <pc:sldMk cId="1232228104" sldId="406"/>
            <ac:spMk id="17" creationId="{E5DCD9D2-FF82-C7F2-5B05-138840FF9BB8}"/>
          </ac:spMkLst>
        </pc:spChg>
        <pc:spChg chg="add del mod">
          <ac:chgData name="Remko Proesmans (UGent-imec)" userId="772ad527-6590-4353-aa82-999ddd7516c7" providerId="ADAL" clId="{66990DDE-F3D8-435D-A5E0-0BD031B5E22D}" dt="2024-08-16T14:44:43.078" v="445" actId="478"/>
          <ac:spMkLst>
            <pc:docMk/>
            <pc:sldMk cId="1232228104" sldId="406"/>
            <ac:spMk id="21" creationId="{B8C44BC5-9431-72A1-FD1E-49944AB787FE}"/>
          </ac:spMkLst>
        </pc:spChg>
        <pc:spChg chg="add mod">
          <ac:chgData name="Remko Proesmans (UGent-imec)" userId="772ad527-6590-4353-aa82-999ddd7516c7" providerId="ADAL" clId="{66990DDE-F3D8-435D-A5E0-0BD031B5E22D}" dt="2024-08-16T14:46:33.401" v="518" actId="1076"/>
          <ac:spMkLst>
            <pc:docMk/>
            <pc:sldMk cId="1232228104" sldId="406"/>
            <ac:spMk id="52" creationId="{5480BF32-87FA-990B-D5AF-14CE4252D621}"/>
          </ac:spMkLst>
        </pc:spChg>
        <pc:spChg chg="add mod">
          <ac:chgData name="Remko Proesmans (UGent-imec)" userId="772ad527-6590-4353-aa82-999ddd7516c7" providerId="ADAL" clId="{66990DDE-F3D8-435D-A5E0-0BD031B5E22D}" dt="2024-08-16T14:46:33.401" v="518" actId="1076"/>
          <ac:spMkLst>
            <pc:docMk/>
            <pc:sldMk cId="1232228104" sldId="406"/>
            <ac:spMk id="53" creationId="{9FD243B5-CC4A-D10F-5E45-A30E6E596A0B}"/>
          </ac:spMkLst>
        </pc:spChg>
        <pc:spChg chg="add mod">
          <ac:chgData name="Remko Proesmans (UGent-imec)" userId="772ad527-6590-4353-aa82-999ddd7516c7" providerId="ADAL" clId="{66990DDE-F3D8-435D-A5E0-0BD031B5E22D}" dt="2024-08-16T14:47:59.089" v="566" actId="1036"/>
          <ac:spMkLst>
            <pc:docMk/>
            <pc:sldMk cId="1232228104" sldId="406"/>
            <ac:spMk id="79" creationId="{840FA9A6-5598-0383-3EA6-F7B522A244D3}"/>
          </ac:spMkLst>
        </pc:spChg>
        <pc:spChg chg="add mod">
          <ac:chgData name="Remko Proesmans (UGent-imec)" userId="772ad527-6590-4353-aa82-999ddd7516c7" providerId="ADAL" clId="{66990DDE-F3D8-435D-A5E0-0BD031B5E22D}" dt="2024-08-16T14:46:42.613" v="520" actId="1076"/>
          <ac:spMkLst>
            <pc:docMk/>
            <pc:sldMk cId="1232228104" sldId="406"/>
            <ac:spMk id="80" creationId="{EEC1F3D2-0363-F3CC-317C-062EB38A875D}"/>
          </ac:spMkLst>
        </pc:spChg>
        <pc:picChg chg="add del mod">
          <ac:chgData name="Remko Proesmans (UGent-imec)" userId="772ad527-6590-4353-aa82-999ddd7516c7" providerId="ADAL" clId="{66990DDE-F3D8-435D-A5E0-0BD031B5E22D}" dt="2024-08-16T14:44:43.480" v="446" actId="478"/>
          <ac:picMkLst>
            <pc:docMk/>
            <pc:sldMk cId="1232228104" sldId="406"/>
            <ac:picMk id="7" creationId="{C338F7A8-FF76-A21F-7B4D-B5436628D44A}"/>
          </ac:picMkLst>
        </pc:picChg>
        <pc:picChg chg="add mod">
          <ac:chgData name="Remko Proesmans (UGent-imec)" userId="772ad527-6590-4353-aa82-999ddd7516c7" providerId="ADAL" clId="{66990DDE-F3D8-435D-A5E0-0BD031B5E22D}" dt="2024-08-16T14:46:33.401" v="518" actId="1076"/>
          <ac:picMkLst>
            <pc:docMk/>
            <pc:sldMk cId="1232228104" sldId="406"/>
            <ac:picMk id="10" creationId="{A4C46216-23AC-0A0D-BC1B-E6C14D204BBA}"/>
          </ac:picMkLst>
        </pc:picChg>
        <pc:picChg chg="add mod">
          <ac:chgData name="Remko Proesmans (UGent-imec)" userId="772ad527-6590-4353-aa82-999ddd7516c7" providerId="ADAL" clId="{66990DDE-F3D8-435D-A5E0-0BD031B5E22D}" dt="2024-08-16T14:46:33.401" v="518" actId="1076"/>
          <ac:picMkLst>
            <pc:docMk/>
            <pc:sldMk cId="1232228104" sldId="406"/>
            <ac:picMk id="12" creationId="{B606EC10-E0CA-702F-3214-C41490DDB41C}"/>
          </ac:picMkLst>
        </pc:picChg>
        <pc:picChg chg="add mod">
          <ac:chgData name="Remko Proesmans (UGent-imec)" userId="772ad527-6590-4353-aa82-999ddd7516c7" providerId="ADAL" clId="{66990DDE-F3D8-435D-A5E0-0BD031B5E22D}" dt="2024-08-16T14:46:33.401" v="518" actId="1076"/>
          <ac:picMkLst>
            <pc:docMk/>
            <pc:sldMk cId="1232228104" sldId="406"/>
            <ac:picMk id="13" creationId="{41B8B8C5-2C6C-A4C8-B144-2B402C14428C}"/>
          </ac:picMkLst>
        </pc:picChg>
        <pc:picChg chg="add mod">
          <ac:chgData name="Remko Proesmans (UGent-imec)" userId="772ad527-6590-4353-aa82-999ddd7516c7" providerId="ADAL" clId="{66990DDE-F3D8-435D-A5E0-0BD031B5E22D}" dt="2024-08-16T14:46:33.401" v="518" actId="1076"/>
          <ac:picMkLst>
            <pc:docMk/>
            <pc:sldMk cId="1232228104" sldId="406"/>
            <ac:picMk id="14" creationId="{571AC556-7826-950E-577F-019EE8413136}"/>
          </ac:picMkLst>
        </pc:picChg>
        <pc:picChg chg="add mod">
          <ac:chgData name="Remko Proesmans (UGent-imec)" userId="772ad527-6590-4353-aa82-999ddd7516c7" providerId="ADAL" clId="{66990DDE-F3D8-435D-A5E0-0BD031B5E22D}" dt="2024-08-16T14:46:33.401" v="518" actId="1076"/>
          <ac:picMkLst>
            <pc:docMk/>
            <pc:sldMk cId="1232228104" sldId="406"/>
            <ac:picMk id="18" creationId="{76299C2E-1793-094F-9755-9B7C128357FE}"/>
          </ac:picMkLst>
        </pc:picChg>
        <pc:picChg chg="add del mod">
          <ac:chgData name="Remko Proesmans (UGent-imec)" userId="772ad527-6590-4353-aa82-999ddd7516c7" providerId="ADAL" clId="{66990DDE-F3D8-435D-A5E0-0BD031B5E22D}" dt="2024-08-16T14:43:49.871" v="423" actId="478"/>
          <ac:picMkLst>
            <pc:docMk/>
            <pc:sldMk cId="1232228104" sldId="406"/>
            <ac:picMk id="19" creationId="{BB42AE2A-D368-835E-9FC8-5B0EFB6C84C6}"/>
          </ac:picMkLst>
        </pc:picChg>
        <pc:picChg chg="add del mod">
          <ac:chgData name="Remko Proesmans (UGent-imec)" userId="772ad527-6590-4353-aa82-999ddd7516c7" providerId="ADAL" clId="{66990DDE-F3D8-435D-A5E0-0BD031B5E22D}" dt="2024-08-16T14:38:10.915" v="351" actId="478"/>
          <ac:picMkLst>
            <pc:docMk/>
            <pc:sldMk cId="1232228104" sldId="406"/>
            <ac:picMk id="20" creationId="{B14E89F6-9235-370D-D03E-980880E6059F}"/>
          </ac:picMkLst>
        </pc:picChg>
        <pc:picChg chg="add mod">
          <ac:chgData name="Remko Proesmans (UGent-imec)" userId="772ad527-6590-4353-aa82-999ddd7516c7" providerId="ADAL" clId="{66990DDE-F3D8-435D-A5E0-0BD031B5E22D}" dt="2024-08-16T14:46:33.401" v="518" actId="1076"/>
          <ac:picMkLst>
            <pc:docMk/>
            <pc:sldMk cId="1232228104" sldId="406"/>
            <ac:picMk id="56" creationId="{62770045-64A3-16D7-8DAF-62EE421B7ACC}"/>
          </ac:picMkLst>
        </pc:picChg>
        <pc:picChg chg="add mod">
          <ac:chgData name="Remko Proesmans (UGent-imec)" userId="772ad527-6590-4353-aa82-999ddd7516c7" providerId="ADAL" clId="{66990DDE-F3D8-435D-A5E0-0BD031B5E22D}" dt="2024-08-16T14:46:33.401" v="518" actId="1076"/>
          <ac:picMkLst>
            <pc:docMk/>
            <pc:sldMk cId="1232228104" sldId="406"/>
            <ac:picMk id="59" creationId="{27680E21-49B2-3A7F-9433-93895B38C9CA}"/>
          </ac:picMkLst>
        </pc:picChg>
        <pc:picChg chg="add mod">
          <ac:chgData name="Remko Proesmans (UGent-imec)" userId="772ad527-6590-4353-aa82-999ddd7516c7" providerId="ADAL" clId="{66990DDE-F3D8-435D-A5E0-0BD031B5E22D}" dt="2024-08-16T14:46:33.401" v="518" actId="1076"/>
          <ac:picMkLst>
            <pc:docMk/>
            <pc:sldMk cId="1232228104" sldId="406"/>
            <ac:picMk id="60" creationId="{47EE2E2D-AA8B-2550-2653-1EA74E8DBD0D}"/>
          </ac:picMkLst>
        </pc:picChg>
        <pc:picChg chg="add mod">
          <ac:chgData name="Remko Proesmans (UGent-imec)" userId="772ad527-6590-4353-aa82-999ddd7516c7" providerId="ADAL" clId="{66990DDE-F3D8-435D-A5E0-0BD031B5E22D}" dt="2024-08-16T14:46:33.401" v="518" actId="1076"/>
          <ac:picMkLst>
            <pc:docMk/>
            <pc:sldMk cId="1232228104" sldId="406"/>
            <ac:picMk id="61" creationId="{2644215F-BBFE-5774-3700-F2B40E6FBFB6}"/>
          </ac:picMkLst>
        </pc:picChg>
        <pc:cxnChg chg="add mod">
          <ac:chgData name="Remko Proesmans (UGent-imec)" userId="772ad527-6590-4353-aa82-999ddd7516c7" providerId="ADAL" clId="{66990DDE-F3D8-435D-A5E0-0BD031B5E22D}" dt="2024-08-16T14:46:33.401" v="518" actId="1076"/>
          <ac:cxnSpMkLst>
            <pc:docMk/>
            <pc:sldMk cId="1232228104" sldId="406"/>
            <ac:cxnSpMk id="23" creationId="{462D9292-B3BC-5B08-CE71-7B7F8CDB1B16}"/>
          </ac:cxnSpMkLst>
        </pc:cxnChg>
        <pc:cxnChg chg="add del mod">
          <ac:chgData name="Remko Proesmans (UGent-imec)" userId="772ad527-6590-4353-aa82-999ddd7516c7" providerId="ADAL" clId="{66990DDE-F3D8-435D-A5E0-0BD031B5E22D}" dt="2024-08-16T14:43:51.465" v="424" actId="478"/>
          <ac:cxnSpMkLst>
            <pc:docMk/>
            <pc:sldMk cId="1232228104" sldId="406"/>
            <ac:cxnSpMk id="25" creationId="{E87F2399-EE48-0089-12B8-EA2148B349BA}"/>
          </ac:cxnSpMkLst>
        </pc:cxnChg>
        <pc:cxnChg chg="add mod">
          <ac:chgData name="Remko Proesmans (UGent-imec)" userId="772ad527-6590-4353-aa82-999ddd7516c7" providerId="ADAL" clId="{66990DDE-F3D8-435D-A5E0-0BD031B5E22D}" dt="2024-08-16T14:46:33.401" v="518" actId="1076"/>
          <ac:cxnSpMkLst>
            <pc:docMk/>
            <pc:sldMk cId="1232228104" sldId="406"/>
            <ac:cxnSpMk id="31" creationId="{66CE1D9F-DA57-62B7-3E9F-ED783E6FE269}"/>
          </ac:cxnSpMkLst>
        </pc:cxnChg>
        <pc:cxnChg chg="add mod">
          <ac:chgData name="Remko Proesmans (UGent-imec)" userId="772ad527-6590-4353-aa82-999ddd7516c7" providerId="ADAL" clId="{66990DDE-F3D8-435D-A5E0-0BD031B5E22D}" dt="2024-08-16T14:46:33.401" v="518" actId="1076"/>
          <ac:cxnSpMkLst>
            <pc:docMk/>
            <pc:sldMk cId="1232228104" sldId="406"/>
            <ac:cxnSpMk id="34" creationId="{A9044840-0985-F65C-B444-826F9925D413}"/>
          </ac:cxnSpMkLst>
        </pc:cxnChg>
        <pc:cxnChg chg="add mod">
          <ac:chgData name="Remko Proesmans (UGent-imec)" userId="772ad527-6590-4353-aa82-999ddd7516c7" providerId="ADAL" clId="{66990DDE-F3D8-435D-A5E0-0BD031B5E22D}" dt="2024-08-16T14:46:33.401" v="518" actId="1076"/>
          <ac:cxnSpMkLst>
            <pc:docMk/>
            <pc:sldMk cId="1232228104" sldId="406"/>
            <ac:cxnSpMk id="37" creationId="{7095E1AC-1674-BF20-AE7F-6CC6F9FEA4FA}"/>
          </ac:cxnSpMkLst>
        </pc:cxnChg>
        <pc:cxnChg chg="add mod">
          <ac:chgData name="Remko Proesmans (UGent-imec)" userId="772ad527-6590-4353-aa82-999ddd7516c7" providerId="ADAL" clId="{66990DDE-F3D8-435D-A5E0-0BD031B5E22D}" dt="2024-08-16T14:46:33.401" v="518" actId="1076"/>
          <ac:cxnSpMkLst>
            <pc:docMk/>
            <pc:sldMk cId="1232228104" sldId="406"/>
            <ac:cxnSpMk id="40" creationId="{C8A8BBA8-613D-3862-BA53-61238006834A}"/>
          </ac:cxnSpMkLst>
        </pc:cxnChg>
        <pc:cxnChg chg="add mod">
          <ac:chgData name="Remko Proesmans (UGent-imec)" userId="772ad527-6590-4353-aa82-999ddd7516c7" providerId="ADAL" clId="{66990DDE-F3D8-435D-A5E0-0BD031B5E22D}" dt="2024-08-16T14:46:33.401" v="518" actId="1076"/>
          <ac:cxnSpMkLst>
            <pc:docMk/>
            <pc:sldMk cId="1232228104" sldId="406"/>
            <ac:cxnSpMk id="63" creationId="{A3005A11-82E2-A069-30A5-BF14BE2FB4AD}"/>
          </ac:cxnSpMkLst>
        </pc:cxnChg>
        <pc:cxnChg chg="add mod">
          <ac:chgData name="Remko Proesmans (UGent-imec)" userId="772ad527-6590-4353-aa82-999ddd7516c7" providerId="ADAL" clId="{66990DDE-F3D8-435D-A5E0-0BD031B5E22D}" dt="2024-08-16T14:46:33.401" v="518" actId="1076"/>
          <ac:cxnSpMkLst>
            <pc:docMk/>
            <pc:sldMk cId="1232228104" sldId="406"/>
            <ac:cxnSpMk id="70" creationId="{E4A61789-FB80-D024-1B33-333DCAEC11DE}"/>
          </ac:cxnSpMkLst>
        </pc:cxnChg>
        <pc:cxnChg chg="add mod">
          <ac:chgData name="Remko Proesmans (UGent-imec)" userId="772ad527-6590-4353-aa82-999ddd7516c7" providerId="ADAL" clId="{66990DDE-F3D8-435D-A5E0-0BD031B5E22D}" dt="2024-08-16T14:46:33.401" v="518" actId="1076"/>
          <ac:cxnSpMkLst>
            <pc:docMk/>
            <pc:sldMk cId="1232228104" sldId="406"/>
            <ac:cxnSpMk id="73" creationId="{FC1E9BF6-3074-D9F8-1406-7118BCC5BC93}"/>
          </ac:cxnSpMkLst>
        </pc:cxnChg>
        <pc:cxnChg chg="add mod">
          <ac:chgData name="Remko Proesmans (UGent-imec)" userId="772ad527-6590-4353-aa82-999ddd7516c7" providerId="ADAL" clId="{66990DDE-F3D8-435D-A5E0-0BD031B5E22D}" dt="2024-08-16T14:46:33.401" v="518" actId="1076"/>
          <ac:cxnSpMkLst>
            <pc:docMk/>
            <pc:sldMk cId="1232228104" sldId="406"/>
            <ac:cxnSpMk id="76" creationId="{AC06D253-9853-F94F-3DD4-CCD5E917D470}"/>
          </ac:cxnSpMkLst>
        </pc:cxnChg>
        <pc:cxnChg chg="add mod">
          <ac:chgData name="Remko Proesmans (UGent-imec)" userId="772ad527-6590-4353-aa82-999ddd7516c7" providerId="ADAL" clId="{66990DDE-F3D8-435D-A5E0-0BD031B5E22D}" dt="2024-08-16T14:47:51.446" v="555" actId="14100"/>
          <ac:cxnSpMkLst>
            <pc:docMk/>
            <pc:sldMk cId="1232228104" sldId="406"/>
            <ac:cxnSpMk id="82" creationId="{62B3939F-87B1-B80A-865B-DEB34D773438}"/>
          </ac:cxnSpMkLst>
        </pc:cxnChg>
        <pc:cxnChg chg="add mod">
          <ac:chgData name="Remko Proesmans (UGent-imec)" userId="772ad527-6590-4353-aa82-999ddd7516c7" providerId="ADAL" clId="{66990DDE-F3D8-435D-A5E0-0BD031B5E22D}" dt="2024-08-16T14:47:14.309" v="529" actId="14100"/>
          <ac:cxnSpMkLst>
            <pc:docMk/>
            <pc:sldMk cId="1232228104" sldId="406"/>
            <ac:cxnSpMk id="83" creationId="{AAB3D1D9-F1B6-F56D-3E06-9F323BC7F402}"/>
          </ac:cxnSpMkLst>
        </pc:cxnChg>
        <pc:cxnChg chg="add mod">
          <ac:chgData name="Remko Proesmans (UGent-imec)" userId="772ad527-6590-4353-aa82-999ddd7516c7" providerId="ADAL" clId="{66990DDE-F3D8-435D-A5E0-0BD031B5E22D}" dt="2024-08-16T14:47:57.239" v="560" actId="1036"/>
          <ac:cxnSpMkLst>
            <pc:docMk/>
            <pc:sldMk cId="1232228104" sldId="406"/>
            <ac:cxnSpMk id="85" creationId="{63FC1477-AF0E-5B0A-5AFA-4090DC3A8C5A}"/>
          </ac:cxnSpMkLst>
        </pc:cxnChg>
        <pc:cxnChg chg="add mod">
          <ac:chgData name="Remko Proesmans (UGent-imec)" userId="772ad527-6590-4353-aa82-999ddd7516c7" providerId="ADAL" clId="{66990DDE-F3D8-435D-A5E0-0BD031B5E22D}" dt="2024-08-16T14:47:22.118" v="533" actId="1076"/>
          <ac:cxnSpMkLst>
            <pc:docMk/>
            <pc:sldMk cId="1232228104" sldId="406"/>
            <ac:cxnSpMk id="90" creationId="{634509B1-0210-A0A6-52F5-663163F0F6EA}"/>
          </ac:cxnSpMkLst>
        </pc:cxnChg>
        <pc:cxnChg chg="add mod">
          <ac:chgData name="Remko Proesmans (UGent-imec)" userId="772ad527-6590-4353-aa82-999ddd7516c7" providerId="ADAL" clId="{66990DDE-F3D8-435D-A5E0-0BD031B5E22D}" dt="2024-08-16T14:47:40.434" v="551" actId="1037"/>
          <ac:cxnSpMkLst>
            <pc:docMk/>
            <pc:sldMk cId="1232228104" sldId="406"/>
            <ac:cxnSpMk id="93" creationId="{B80D03F8-AEF5-58DC-78E1-AD10C430BCF1}"/>
          </ac:cxnSpMkLst>
        </pc:cxnChg>
      </pc:sldChg>
      <pc:sldChg chg="addSp modSp add mod">
        <pc:chgData name="Remko Proesmans (UGent-imec)" userId="772ad527-6590-4353-aa82-999ddd7516c7" providerId="ADAL" clId="{66990DDE-F3D8-435D-A5E0-0BD031B5E22D}" dt="2024-08-16T14:53:28.058" v="607" actId="113"/>
        <pc:sldMkLst>
          <pc:docMk/>
          <pc:sldMk cId="3057640700" sldId="407"/>
        </pc:sldMkLst>
        <pc:graphicFrameChg chg="add mod modGraphic">
          <ac:chgData name="Remko Proesmans (UGent-imec)" userId="772ad527-6590-4353-aa82-999ddd7516c7" providerId="ADAL" clId="{66990DDE-F3D8-435D-A5E0-0BD031B5E22D}" dt="2024-08-16T14:53:28.058" v="607" actId="113"/>
          <ac:graphicFrameMkLst>
            <pc:docMk/>
            <pc:sldMk cId="3057640700" sldId="407"/>
            <ac:graphicFrameMk id="2" creationId="{5252DAAF-26A2-CD73-627E-296E180FCB20}"/>
          </ac:graphicFrameMkLst>
        </pc:graphicFrameChg>
      </pc:sldChg>
      <pc:sldChg chg="addSp delSp modSp add del mod">
        <pc:chgData name="Remko Proesmans (UGent-imec)" userId="772ad527-6590-4353-aa82-999ddd7516c7" providerId="ADAL" clId="{66990DDE-F3D8-435D-A5E0-0BD031B5E22D}" dt="2024-08-16T15:09:28.472" v="834" actId="2696"/>
        <pc:sldMkLst>
          <pc:docMk/>
          <pc:sldMk cId="1903123737" sldId="408"/>
        </pc:sldMkLst>
        <pc:spChg chg="add mod">
          <ac:chgData name="Remko Proesmans (UGent-imec)" userId="772ad527-6590-4353-aa82-999ddd7516c7" providerId="ADAL" clId="{66990DDE-F3D8-435D-A5E0-0BD031B5E22D}" dt="2024-08-16T15:06:22.609" v="778" actId="20577"/>
          <ac:spMkLst>
            <pc:docMk/>
            <pc:sldMk cId="1903123737" sldId="408"/>
            <ac:spMk id="2" creationId="{F77E7CEE-5CC9-C5C7-F777-F9C55AB14C68}"/>
          </ac:spMkLst>
        </pc:spChg>
        <pc:spChg chg="mod">
          <ac:chgData name="Remko Proesmans (UGent-imec)" userId="772ad527-6590-4353-aa82-999ddd7516c7" providerId="ADAL" clId="{66990DDE-F3D8-435D-A5E0-0BD031B5E22D}" dt="2024-08-16T15:05:47.763" v="772" actId="20577"/>
          <ac:spMkLst>
            <pc:docMk/>
            <pc:sldMk cId="1903123737" sldId="408"/>
            <ac:spMk id="9" creationId="{58A11FA0-A2C7-BB79-84C2-19433AC3218D}"/>
          </ac:spMkLst>
        </pc:spChg>
        <pc:spChg chg="del">
          <ac:chgData name="Remko Proesmans (UGent-imec)" userId="772ad527-6590-4353-aa82-999ddd7516c7" providerId="ADAL" clId="{66990DDE-F3D8-435D-A5E0-0BD031B5E22D}" dt="2024-08-16T15:05:53.077" v="773" actId="478"/>
          <ac:spMkLst>
            <pc:docMk/>
            <pc:sldMk cId="1903123737" sldId="408"/>
            <ac:spMk id="15" creationId="{565FB600-B8AC-B5AA-F17C-2CC0EF3DA78E}"/>
          </ac:spMkLst>
        </pc:spChg>
      </pc:sldChg>
      <pc:sldChg chg="addSp delSp modSp add mod modAnim modNotesTx">
        <pc:chgData name="Remko Proesmans (UGent-imec)" userId="772ad527-6590-4353-aa82-999ddd7516c7" providerId="ADAL" clId="{66990DDE-F3D8-435D-A5E0-0BD031B5E22D}" dt="2024-08-16T15:27:57.615" v="1172"/>
        <pc:sldMkLst>
          <pc:docMk/>
          <pc:sldMk cId="2679961632" sldId="409"/>
        </pc:sldMkLst>
        <pc:spChg chg="mod">
          <ac:chgData name="Remko Proesmans (UGent-imec)" userId="772ad527-6590-4353-aa82-999ddd7516c7" providerId="ADAL" clId="{66990DDE-F3D8-435D-A5E0-0BD031B5E22D}" dt="2024-08-16T15:18:32.505" v="917" actId="20577"/>
          <ac:spMkLst>
            <pc:docMk/>
            <pc:sldMk cId="2679961632" sldId="409"/>
            <ac:spMk id="2" creationId="{F77E7CEE-5CC9-C5C7-F777-F9C55AB14C68}"/>
          </ac:spMkLst>
        </pc:spChg>
        <pc:spChg chg="add mod">
          <ac:chgData name="Remko Proesmans (UGent-imec)" userId="772ad527-6590-4353-aa82-999ddd7516c7" providerId="ADAL" clId="{66990DDE-F3D8-435D-A5E0-0BD031B5E22D}" dt="2024-08-16T15:26:30.720" v="1111" actId="14100"/>
          <ac:spMkLst>
            <pc:docMk/>
            <pc:sldMk cId="2679961632" sldId="409"/>
            <ac:spMk id="20" creationId="{0BB9BC68-7C3D-6F33-0642-45173623853F}"/>
          </ac:spMkLst>
        </pc:spChg>
        <pc:spChg chg="add mod">
          <ac:chgData name="Remko Proesmans (UGent-imec)" userId="772ad527-6590-4353-aa82-999ddd7516c7" providerId="ADAL" clId="{66990DDE-F3D8-435D-A5E0-0BD031B5E22D}" dt="2024-08-16T15:26:55.376" v="1119" actId="14100"/>
          <ac:spMkLst>
            <pc:docMk/>
            <pc:sldMk cId="2679961632" sldId="409"/>
            <ac:spMk id="26" creationId="{F002F4BE-95A7-8EC5-8416-14137A9A9AFC}"/>
          </ac:spMkLst>
        </pc:spChg>
        <pc:picChg chg="add mod">
          <ac:chgData name="Remko Proesmans (UGent-imec)" userId="772ad527-6590-4353-aa82-999ddd7516c7" providerId="ADAL" clId="{66990DDE-F3D8-435D-A5E0-0BD031B5E22D}" dt="2024-08-16T15:23:04.953" v="1064" actId="1076"/>
          <ac:picMkLst>
            <pc:docMk/>
            <pc:sldMk cId="2679961632" sldId="409"/>
            <ac:picMk id="5" creationId="{81E13DA2-4CC0-DFAB-4B05-B0D3B4E8D4D4}"/>
          </ac:picMkLst>
        </pc:picChg>
        <pc:cxnChg chg="add mod">
          <ac:chgData name="Remko Proesmans (UGent-imec)" userId="772ad527-6590-4353-aa82-999ddd7516c7" providerId="ADAL" clId="{66990DDE-F3D8-435D-A5E0-0BD031B5E22D}" dt="2024-08-16T15:25:16.425" v="1087" actId="1076"/>
          <ac:cxnSpMkLst>
            <pc:docMk/>
            <pc:sldMk cId="2679961632" sldId="409"/>
            <ac:cxnSpMk id="7" creationId="{F080DD57-1654-788E-7545-A7B554DF5BC2}"/>
          </ac:cxnSpMkLst>
        </pc:cxnChg>
        <pc:cxnChg chg="add mod">
          <ac:chgData name="Remko Proesmans (UGent-imec)" userId="772ad527-6590-4353-aa82-999ddd7516c7" providerId="ADAL" clId="{66990DDE-F3D8-435D-A5E0-0BD031B5E22D}" dt="2024-08-16T15:25:23.208" v="1089" actId="1076"/>
          <ac:cxnSpMkLst>
            <pc:docMk/>
            <pc:sldMk cId="2679961632" sldId="409"/>
            <ac:cxnSpMk id="8" creationId="{592F39BE-90A6-CB38-5244-65E4B2C6137F}"/>
          </ac:cxnSpMkLst>
        </pc:cxnChg>
        <pc:cxnChg chg="add mod">
          <ac:chgData name="Remko Proesmans (UGent-imec)" userId="772ad527-6590-4353-aa82-999ddd7516c7" providerId="ADAL" clId="{66990DDE-F3D8-435D-A5E0-0BD031B5E22D}" dt="2024-08-16T15:25:25.848" v="1091" actId="1076"/>
          <ac:cxnSpMkLst>
            <pc:docMk/>
            <pc:sldMk cId="2679961632" sldId="409"/>
            <ac:cxnSpMk id="10" creationId="{3EF498F4-6059-1864-BF62-7D7469BD8BC5}"/>
          </ac:cxnSpMkLst>
        </pc:cxnChg>
        <pc:cxnChg chg="add del mod">
          <ac:chgData name="Remko Proesmans (UGent-imec)" userId="772ad527-6590-4353-aa82-999ddd7516c7" providerId="ADAL" clId="{66990DDE-F3D8-435D-A5E0-0BD031B5E22D}" dt="2024-08-16T15:25:46.937" v="1095" actId="478"/>
          <ac:cxnSpMkLst>
            <pc:docMk/>
            <pc:sldMk cId="2679961632" sldId="409"/>
            <ac:cxnSpMk id="11" creationId="{3076E07F-4BBB-DBD0-F09E-BD4891C1FAEF}"/>
          </ac:cxnSpMkLst>
        </pc:cxnChg>
        <pc:cxnChg chg="add mod">
          <ac:chgData name="Remko Proesmans (UGent-imec)" userId="772ad527-6590-4353-aa82-999ddd7516c7" providerId="ADAL" clId="{66990DDE-F3D8-435D-A5E0-0BD031B5E22D}" dt="2024-08-16T15:26:36.601" v="1114" actId="14100"/>
          <ac:cxnSpMkLst>
            <pc:docMk/>
            <pc:sldMk cId="2679961632" sldId="409"/>
            <ac:cxnSpMk id="13" creationId="{284D5F43-3041-7780-1C6A-130B06FF61F7}"/>
          </ac:cxnSpMkLst>
        </pc:cxnChg>
        <pc:cxnChg chg="add mod">
          <ac:chgData name="Remko Proesmans (UGent-imec)" userId="772ad527-6590-4353-aa82-999ddd7516c7" providerId="ADAL" clId="{66990DDE-F3D8-435D-A5E0-0BD031B5E22D}" dt="2024-08-16T15:26:34.889" v="1113" actId="14100"/>
          <ac:cxnSpMkLst>
            <pc:docMk/>
            <pc:sldMk cId="2679961632" sldId="409"/>
            <ac:cxnSpMk id="15" creationId="{A8CE5F7E-E284-5392-45B4-B5C03CBC95AF}"/>
          </ac:cxnSpMkLst>
        </pc:cxnChg>
        <pc:cxnChg chg="add del mod">
          <ac:chgData name="Remko Proesmans (UGent-imec)" userId="772ad527-6590-4353-aa82-999ddd7516c7" providerId="ADAL" clId="{66990DDE-F3D8-435D-A5E0-0BD031B5E22D}" dt="2024-08-16T15:26:09.769" v="1105" actId="478"/>
          <ac:cxnSpMkLst>
            <pc:docMk/>
            <pc:sldMk cId="2679961632" sldId="409"/>
            <ac:cxnSpMk id="18" creationId="{89DBFF69-5EFA-D32E-D8FD-18F4EE75F60E}"/>
          </ac:cxnSpMkLst>
        </pc:cxnChg>
        <pc:cxnChg chg="add mod">
          <ac:chgData name="Remko Proesmans (UGent-imec)" userId="772ad527-6590-4353-aa82-999ddd7516c7" providerId="ADAL" clId="{66990DDE-F3D8-435D-A5E0-0BD031B5E22D}" dt="2024-08-16T15:26:55.376" v="1119" actId="14100"/>
          <ac:cxnSpMkLst>
            <pc:docMk/>
            <pc:sldMk cId="2679961632" sldId="409"/>
            <ac:cxnSpMk id="24" creationId="{786971D4-68E7-475B-CA27-0AD96033DFE3}"/>
          </ac:cxnSpMkLst>
        </pc:cxnChg>
        <pc:cxnChg chg="add mod">
          <ac:chgData name="Remko Proesmans (UGent-imec)" userId="772ad527-6590-4353-aa82-999ddd7516c7" providerId="ADAL" clId="{66990DDE-F3D8-435D-A5E0-0BD031B5E22D}" dt="2024-08-16T15:26:55.376" v="1119" actId="14100"/>
          <ac:cxnSpMkLst>
            <pc:docMk/>
            <pc:sldMk cId="2679961632" sldId="409"/>
            <ac:cxnSpMk id="25" creationId="{0C5FF169-3805-6392-FFDF-5F0E729F98C7}"/>
          </ac:cxnSpMkLst>
        </pc:cxnChg>
      </pc:sldChg>
      <pc:sldChg chg="addSp modSp add mod ord">
        <pc:chgData name="Remko Proesmans (UGent-imec)" userId="772ad527-6590-4353-aa82-999ddd7516c7" providerId="ADAL" clId="{66990DDE-F3D8-435D-A5E0-0BD031B5E22D}" dt="2024-08-18T21:28:53.576" v="1380" actId="1076"/>
        <pc:sldMkLst>
          <pc:docMk/>
          <pc:sldMk cId="1199159544" sldId="410"/>
        </pc:sldMkLst>
        <pc:spChg chg="add mod">
          <ac:chgData name="Remko Proesmans (UGent-imec)" userId="772ad527-6590-4353-aa82-999ddd7516c7" providerId="ADAL" clId="{66990DDE-F3D8-435D-A5E0-0BD031B5E22D}" dt="2024-08-18T21:28:53.576" v="1380" actId="1076"/>
          <ac:spMkLst>
            <pc:docMk/>
            <pc:sldMk cId="1199159544" sldId="410"/>
            <ac:spMk id="3" creationId="{BAD2854B-C4BE-F5B0-B91F-12E2C2865A33}"/>
          </ac:spMkLst>
        </pc:spChg>
      </pc:sldChg>
      <pc:sldChg chg="delSp modSp add mod ord delAnim modNotesTx">
        <pc:chgData name="Remko Proesmans (UGent-imec)" userId="772ad527-6590-4353-aa82-999ddd7516c7" providerId="ADAL" clId="{66990DDE-F3D8-435D-A5E0-0BD031B5E22D}" dt="2024-08-18T17:05:28.715" v="1308"/>
        <pc:sldMkLst>
          <pc:docMk/>
          <pc:sldMk cId="2225168254" sldId="411"/>
        </pc:sldMkLst>
        <pc:spChg chg="del">
          <ac:chgData name="Remko Proesmans (UGent-imec)" userId="772ad527-6590-4353-aa82-999ddd7516c7" providerId="ADAL" clId="{66990DDE-F3D8-435D-A5E0-0BD031B5E22D}" dt="2024-08-18T17:02:27.701" v="1225" actId="478"/>
          <ac:spMkLst>
            <pc:docMk/>
            <pc:sldMk cId="2225168254" sldId="411"/>
            <ac:spMk id="9" creationId="{58A11FA0-A2C7-BB79-84C2-19433AC3218D}"/>
          </ac:spMkLst>
        </pc:spChg>
        <pc:spChg chg="del">
          <ac:chgData name="Remko Proesmans (UGent-imec)" userId="772ad527-6590-4353-aa82-999ddd7516c7" providerId="ADAL" clId="{66990DDE-F3D8-435D-A5E0-0BD031B5E22D}" dt="2024-08-18T17:02:39.088" v="1228" actId="478"/>
          <ac:spMkLst>
            <pc:docMk/>
            <pc:sldMk cId="2225168254" sldId="411"/>
            <ac:spMk id="16" creationId="{ACBC66AF-D85D-5CBF-D1DF-D080A2EEB846}"/>
          </ac:spMkLst>
        </pc:spChg>
        <pc:spChg chg="mod">
          <ac:chgData name="Remko Proesmans (UGent-imec)" userId="772ad527-6590-4353-aa82-999ddd7516c7" providerId="ADAL" clId="{66990DDE-F3D8-435D-A5E0-0BD031B5E22D}" dt="2024-08-18T17:04:15.359" v="1252" actId="1076"/>
          <ac:spMkLst>
            <pc:docMk/>
            <pc:sldMk cId="2225168254" sldId="411"/>
            <ac:spMk id="17" creationId="{DCAC4CAB-21D3-1C8C-DC25-3B30CE547820}"/>
          </ac:spMkLst>
        </pc:spChg>
        <pc:spChg chg="del">
          <ac:chgData name="Remko Proesmans (UGent-imec)" userId="772ad527-6590-4353-aa82-999ddd7516c7" providerId="ADAL" clId="{66990DDE-F3D8-435D-A5E0-0BD031B5E22D}" dt="2024-08-18T17:02:32.462" v="1227" actId="478"/>
          <ac:spMkLst>
            <pc:docMk/>
            <pc:sldMk cId="2225168254" sldId="411"/>
            <ac:spMk id="18" creationId="{3A0241CF-8B85-EDD1-2A82-96EEED0699CC}"/>
          </ac:spMkLst>
        </pc:spChg>
        <pc:spChg chg="del">
          <ac:chgData name="Remko Proesmans (UGent-imec)" userId="772ad527-6590-4353-aa82-999ddd7516c7" providerId="ADAL" clId="{66990DDE-F3D8-435D-A5E0-0BD031B5E22D}" dt="2024-08-18T17:03:37.819" v="1244" actId="478"/>
          <ac:spMkLst>
            <pc:docMk/>
            <pc:sldMk cId="2225168254" sldId="411"/>
            <ac:spMk id="25" creationId="{B34AA9F7-B729-EAEE-2E8B-B13189000DC9}"/>
          </ac:spMkLst>
        </pc:spChg>
        <pc:spChg chg="del">
          <ac:chgData name="Remko Proesmans (UGent-imec)" userId="772ad527-6590-4353-aa82-999ddd7516c7" providerId="ADAL" clId="{66990DDE-F3D8-435D-A5E0-0BD031B5E22D}" dt="2024-08-18T17:03:18.252" v="1243" actId="478"/>
          <ac:spMkLst>
            <pc:docMk/>
            <pc:sldMk cId="2225168254" sldId="411"/>
            <ac:spMk id="27" creationId="{CEF7B776-7DB9-0396-24A6-BCC2E83DF0CD}"/>
          </ac:spMkLst>
        </pc:spChg>
        <pc:picChg chg="mod modCrop">
          <ac:chgData name="Remko Proesmans (UGent-imec)" userId="772ad527-6590-4353-aa82-999ddd7516c7" providerId="ADAL" clId="{66990DDE-F3D8-435D-A5E0-0BD031B5E22D}" dt="2024-08-18T17:05:13.476" v="1306" actId="1076"/>
          <ac:picMkLst>
            <pc:docMk/>
            <pc:sldMk cId="2225168254" sldId="411"/>
            <ac:picMk id="10" creationId="{8A580006-4E59-A5AC-A087-65505E2C4254}"/>
          </ac:picMkLst>
        </pc:picChg>
        <pc:picChg chg="del">
          <ac:chgData name="Remko Proesmans (UGent-imec)" userId="772ad527-6590-4353-aa82-999ddd7516c7" providerId="ADAL" clId="{66990DDE-F3D8-435D-A5E0-0BD031B5E22D}" dt="2024-08-18T17:03:39.876" v="1245" actId="478"/>
          <ac:picMkLst>
            <pc:docMk/>
            <pc:sldMk cId="2225168254" sldId="411"/>
            <ac:picMk id="12" creationId="{1E0CA29D-E6EF-6A22-81D9-2A8028F1D09F}"/>
          </ac:picMkLst>
        </pc:picChg>
        <pc:picChg chg="del">
          <ac:chgData name="Remko Proesmans (UGent-imec)" userId="772ad527-6590-4353-aa82-999ddd7516c7" providerId="ADAL" clId="{66990DDE-F3D8-435D-A5E0-0BD031B5E22D}" dt="2024-08-18T17:02:29.911" v="1226" actId="478"/>
          <ac:picMkLst>
            <pc:docMk/>
            <pc:sldMk cId="2225168254" sldId="411"/>
            <ac:picMk id="14" creationId="{8EF14CE6-BC88-312C-839E-CDDA7889CFA8}"/>
          </ac:picMkLst>
        </pc:picChg>
      </pc:sldChg>
      <pc:sldChg chg="add">
        <pc:chgData name="Remko Proesmans (UGent-imec)" userId="772ad527-6590-4353-aa82-999ddd7516c7" providerId="ADAL" clId="{66990DDE-F3D8-435D-A5E0-0BD031B5E22D}" dt="2024-08-18T21:19:37.083" v="1346"/>
        <pc:sldMkLst>
          <pc:docMk/>
          <pc:sldMk cId="4145640405" sldId="412"/>
        </pc:sldMkLst>
      </pc:sldChg>
      <pc:sldChg chg="modSp add mod ord">
        <pc:chgData name="Remko Proesmans (UGent-imec)" userId="772ad527-6590-4353-aa82-999ddd7516c7" providerId="ADAL" clId="{66990DDE-F3D8-435D-A5E0-0BD031B5E22D}" dt="2024-08-18T21:22:42.078" v="1363"/>
        <pc:sldMkLst>
          <pc:docMk/>
          <pc:sldMk cId="1405808366" sldId="413"/>
        </pc:sldMkLst>
        <pc:graphicFrameChg chg="modGraphic">
          <ac:chgData name="Remko Proesmans (UGent-imec)" userId="772ad527-6590-4353-aa82-999ddd7516c7" providerId="ADAL" clId="{66990DDE-F3D8-435D-A5E0-0BD031B5E22D}" dt="2024-08-18T21:22:39.573" v="1361" actId="207"/>
          <ac:graphicFrameMkLst>
            <pc:docMk/>
            <pc:sldMk cId="1405808366" sldId="413"/>
            <ac:graphicFrameMk id="3" creationId="{E8B522B7-79DA-4E21-59EA-EE20DA106DDD}"/>
          </ac:graphicFrameMkLst>
        </pc:graphicFrameChg>
      </pc:sldChg>
      <pc:sldChg chg="add">
        <pc:chgData name="Remko Proesmans (UGent-imec)" userId="772ad527-6590-4353-aa82-999ddd7516c7" providerId="ADAL" clId="{66990DDE-F3D8-435D-A5E0-0BD031B5E22D}" dt="2024-08-18T21:28:29.810" v="1365" actId="2890"/>
        <pc:sldMkLst>
          <pc:docMk/>
          <pc:sldMk cId="3136943169" sldId="4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AFC43D-52DD-429C-BEE7-69AA40526FA6}" type="datetimeFigureOut">
              <a:rPr lang="en-BE" smtClean="0"/>
              <a:t>18/08/2024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4A1017-0884-48D2-A292-96291E4FAC02}" type="slidenum">
              <a:rPr lang="en-BE" smtClean="0"/>
              <a:t>‹#›</a:t>
            </a:fld>
            <a:endParaRPr lang="en-BE"/>
          </a:p>
        </p:txBody>
      </p:sp>
    </p:spTree>
    <p:extLst>
      <p:ext uri="{BB962C8B-B14F-4D97-AF65-F5344CB8AC3E}">
        <p14:creationId xmlns:p14="http://schemas.microsoft.com/office/powerpoint/2010/main" val="176151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1</a:t>
            </a:fld>
            <a:endParaRPr lang="en-BE"/>
          </a:p>
        </p:txBody>
      </p:sp>
    </p:spTree>
    <p:extLst>
      <p:ext uri="{BB962C8B-B14F-4D97-AF65-F5344CB8AC3E}">
        <p14:creationId xmlns:p14="http://schemas.microsoft.com/office/powerpoint/2010/main" val="2361980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Moore’s law</a:t>
            </a:r>
          </a:p>
        </p:txBody>
      </p:sp>
      <p:sp>
        <p:nvSpPr>
          <p:cNvPr id="4" name="Slide Number Placeholder 3"/>
          <p:cNvSpPr>
            <a:spLocks noGrp="1"/>
          </p:cNvSpPr>
          <p:nvPr>
            <p:ph type="sldNum" sz="quarter" idx="5"/>
          </p:nvPr>
        </p:nvSpPr>
        <p:spPr/>
        <p:txBody>
          <a:bodyPr/>
          <a:lstStyle/>
          <a:p>
            <a:fld id="{364A1017-0884-48D2-A292-96291E4FAC02}" type="slidenum">
              <a:rPr lang="en-BE" smtClean="0"/>
              <a:t>10</a:t>
            </a:fld>
            <a:endParaRPr lang="en-BE"/>
          </a:p>
        </p:txBody>
      </p:sp>
    </p:spTree>
    <p:extLst>
      <p:ext uri="{BB962C8B-B14F-4D97-AF65-F5344CB8AC3E}">
        <p14:creationId xmlns:p14="http://schemas.microsoft.com/office/powerpoint/2010/main" val="12759620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Discrete rotation as opposed to continuous DC motor</a:t>
            </a:r>
          </a:p>
          <a:p>
            <a:pPr marL="285750" indent="-285750">
              <a:buFont typeface="Arial"/>
              <a:buChar char="•"/>
            </a:pPr>
            <a:r>
              <a:rPr lang="en-US" b="1" dirty="0"/>
              <a:t>Stepper Motors</a:t>
            </a:r>
            <a:r>
              <a:rPr lang="en-US" dirty="0"/>
              <a:t>:</a:t>
            </a:r>
            <a:endParaRPr lang="nl-NL"/>
          </a:p>
          <a:p>
            <a:pPr marL="285750" indent="-285750">
              <a:buFont typeface="Arial"/>
              <a:buChar char="•"/>
            </a:pPr>
            <a:r>
              <a:rPr lang="en-US" dirty="0"/>
              <a:t>Commonly used in 3D printers, CNC machines (for low to moderate precision tasks), simple robotics, and other applications where precise but not highly dynamic motion is needed.</a:t>
            </a:r>
            <a:endParaRPr lang="nl-NL" dirty="0"/>
          </a:p>
          <a:p>
            <a:pPr marL="285750" indent="-285750">
              <a:buFont typeface="Arial"/>
              <a:buChar char="•"/>
            </a:pPr>
            <a:r>
              <a:rPr lang="en-US" dirty="0"/>
              <a:t>Ideal for applications where the load is consistent and predictable.</a:t>
            </a:r>
            <a:endParaRPr lang="nl-NL" dirty="0"/>
          </a:p>
          <a:p>
            <a:pPr marL="285750" indent="-285750">
              <a:buFont typeface="Arial"/>
              <a:buChar char="•"/>
            </a:pPr>
            <a:r>
              <a:rPr lang="en-US" b="1" dirty="0"/>
              <a:t>Servomotors</a:t>
            </a:r>
            <a:r>
              <a:rPr lang="en-US" dirty="0"/>
              <a:t>:</a:t>
            </a:r>
            <a:endParaRPr lang="nl-NL" dirty="0"/>
          </a:p>
          <a:p>
            <a:pPr marL="285750" indent="-285750">
              <a:buFont typeface="Arial"/>
              <a:buChar char="•"/>
            </a:pPr>
            <a:r>
              <a:rPr lang="en-US" dirty="0"/>
              <a:t>Used in high-performance CNC machines, robotics (where high precision and dynamic response are required), industrial automation, camera stabilization systems, and aerospace applications.</a:t>
            </a:r>
            <a:endParaRPr lang="nl-NL" dirty="0"/>
          </a:p>
          <a:p>
            <a:pPr marL="285750" indent="-285750">
              <a:buFont typeface="Arial"/>
              <a:buChar char="•"/>
            </a:pPr>
            <a:r>
              <a:rPr lang="en-US" dirty="0"/>
              <a:t>Suitable for tasks requiring rapid changes in motion, high speed, and precise control under varying loads.</a:t>
            </a:r>
            <a:endParaRPr lang="nl-NL" dirty="0"/>
          </a:p>
          <a:p>
            <a:endParaRPr lang="en-US" dirty="0">
              <a:latin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128</a:t>
            </a:fld>
            <a:endParaRPr lang="en-BE"/>
          </a:p>
        </p:txBody>
      </p:sp>
    </p:spTree>
    <p:extLst>
      <p:ext uri="{BB962C8B-B14F-4D97-AF65-F5344CB8AC3E}">
        <p14:creationId xmlns:p14="http://schemas.microsoft.com/office/powerpoint/2010/main" val="31720537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Sensors: also indicated difference between communication protocols, and µC vs µP</a:t>
            </a:r>
          </a:p>
        </p:txBody>
      </p:sp>
      <p:sp>
        <p:nvSpPr>
          <p:cNvPr id="4" name="Slide Number Placeholder 3"/>
          <p:cNvSpPr>
            <a:spLocks noGrp="1"/>
          </p:cNvSpPr>
          <p:nvPr>
            <p:ph type="sldNum" sz="quarter" idx="5"/>
          </p:nvPr>
        </p:nvSpPr>
        <p:spPr/>
        <p:txBody>
          <a:bodyPr/>
          <a:lstStyle/>
          <a:p>
            <a:fld id="{364A1017-0884-48D2-A292-96291E4FAC02}" type="slidenum">
              <a:rPr lang="en-BE" smtClean="0"/>
              <a:t>131</a:t>
            </a:fld>
            <a:endParaRPr lang="en-BE"/>
          </a:p>
        </p:txBody>
      </p:sp>
    </p:spTree>
    <p:extLst>
      <p:ext uri="{BB962C8B-B14F-4D97-AF65-F5344CB8AC3E}">
        <p14:creationId xmlns:p14="http://schemas.microsoft.com/office/powerpoint/2010/main" val="27838029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the different types of sensors you can find and how a digital sensor is an integration of an analog sensor with </a:t>
            </a:r>
            <a:r>
              <a:rPr lang="en-US" dirty="0" err="1"/>
              <a:t>adc</a:t>
            </a:r>
            <a:r>
              <a:rPr lang="en-US" dirty="0"/>
              <a:t> and communication protocol interface, an analog sensor is an integration of a sensing element and a transduction mechanism to turn the changing characteristics of the sensing element into a readable voltage.</a:t>
            </a:r>
          </a:p>
          <a:p>
            <a:endParaRPr lang="en-US" dirty="0"/>
          </a:p>
          <a:p>
            <a:r>
              <a:rPr lang="en-US" dirty="0"/>
              <a:t>We’ve talked about the difference between µC and µP, and you now have first-hand experience with programming a microcontroller and reading sensors.</a:t>
            </a:r>
          </a:p>
        </p:txBody>
      </p:sp>
      <p:sp>
        <p:nvSpPr>
          <p:cNvPr id="4" name="Slide Number Placeholder 3"/>
          <p:cNvSpPr>
            <a:spLocks noGrp="1"/>
          </p:cNvSpPr>
          <p:nvPr>
            <p:ph type="sldNum" sz="quarter" idx="5"/>
          </p:nvPr>
        </p:nvSpPr>
        <p:spPr/>
        <p:txBody>
          <a:bodyPr/>
          <a:lstStyle/>
          <a:p>
            <a:fld id="{364A1017-0884-48D2-A292-96291E4FAC02}" type="slidenum">
              <a:rPr lang="en-BE" smtClean="0"/>
              <a:t>132</a:t>
            </a:fld>
            <a:endParaRPr lang="en-BE"/>
          </a:p>
        </p:txBody>
      </p:sp>
    </p:spTree>
    <p:extLst>
      <p:ext uri="{BB962C8B-B14F-4D97-AF65-F5344CB8AC3E}">
        <p14:creationId xmlns:p14="http://schemas.microsoft.com/office/powerpoint/2010/main" val="41061209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err="1"/>
              <a:t>I’ve</a:t>
            </a:r>
            <a:r>
              <a:rPr lang="fr-BE"/>
              <a:t> been </a:t>
            </a:r>
            <a:r>
              <a:rPr lang="fr-BE" err="1"/>
              <a:t>told</a:t>
            </a:r>
            <a:r>
              <a:rPr lang="fr-BE"/>
              <a:t> </a:t>
            </a:r>
            <a:r>
              <a:rPr lang="fr-BE" err="1"/>
              <a:t>we</a:t>
            </a:r>
            <a:r>
              <a:rPr lang="fr-BE"/>
              <a:t> have </a:t>
            </a:r>
            <a:r>
              <a:rPr lang="fr-BE" err="1"/>
              <a:t>quite</a:t>
            </a:r>
            <a:r>
              <a:rPr lang="fr-BE"/>
              <a:t> a diverse audience </a:t>
            </a:r>
            <a:r>
              <a:rPr lang="fr-BE" err="1"/>
              <a:t>here</a:t>
            </a:r>
            <a:r>
              <a:rPr lang="fr-BE"/>
              <a:t> </a:t>
            </a:r>
            <a:r>
              <a:rPr lang="fr-BE" err="1"/>
              <a:t>today</a:t>
            </a:r>
            <a:r>
              <a:rPr lang="fr-BE"/>
              <a:t>, I </a:t>
            </a:r>
            <a:r>
              <a:rPr lang="fr-BE" err="1"/>
              <a:t>will</a:t>
            </a:r>
            <a:r>
              <a:rPr lang="fr-BE"/>
              <a:t> highlight </a:t>
            </a:r>
            <a:r>
              <a:rPr lang="fr-BE" err="1"/>
              <a:t>some</a:t>
            </a:r>
            <a:r>
              <a:rPr lang="fr-BE"/>
              <a:t> concepts </a:t>
            </a:r>
            <a:r>
              <a:rPr lang="fr-BE" err="1"/>
              <a:t>which</a:t>
            </a:r>
            <a:r>
              <a:rPr lang="fr-BE"/>
              <a:t> I </a:t>
            </a:r>
            <a:r>
              <a:rPr lang="fr-BE" err="1"/>
              <a:t>think</a:t>
            </a:r>
            <a:r>
              <a:rPr lang="fr-BE"/>
              <a:t> are important </a:t>
            </a:r>
            <a:r>
              <a:rPr lang="fr-BE" err="1"/>
              <a:t>when</a:t>
            </a:r>
            <a:r>
              <a:rPr lang="fr-BE"/>
              <a:t> putting </a:t>
            </a:r>
            <a:r>
              <a:rPr lang="fr-BE" err="1"/>
              <a:t>theory</a:t>
            </a:r>
            <a:r>
              <a:rPr lang="fr-BE"/>
              <a:t> </a:t>
            </a:r>
            <a:r>
              <a:rPr lang="fr-BE" err="1"/>
              <a:t>into</a:t>
            </a:r>
            <a:r>
              <a:rPr lang="fr-BE"/>
              <a:t> practice </a:t>
            </a:r>
            <a:r>
              <a:rPr lang="fr-BE" err="1"/>
              <a:t>withouth</a:t>
            </a:r>
            <a:r>
              <a:rPr lang="fr-BE"/>
              <a:t> </a:t>
            </a:r>
            <a:r>
              <a:rPr lang="fr-BE" err="1"/>
              <a:t>going</a:t>
            </a:r>
            <a:r>
              <a:rPr lang="fr-BE"/>
              <a:t> </a:t>
            </a:r>
            <a:r>
              <a:rPr lang="fr-BE" err="1"/>
              <a:t>into</a:t>
            </a:r>
            <a:r>
              <a:rPr lang="fr-BE"/>
              <a:t> </a:t>
            </a:r>
            <a:r>
              <a:rPr lang="fr-BE" err="1"/>
              <a:t>too</a:t>
            </a:r>
            <a:r>
              <a:rPr lang="fr-BE"/>
              <a:t> </a:t>
            </a:r>
            <a:r>
              <a:rPr lang="fr-BE" err="1"/>
              <a:t>much</a:t>
            </a:r>
            <a:r>
              <a:rPr lang="fr-BE"/>
              <a:t> </a:t>
            </a:r>
            <a:r>
              <a:rPr lang="fr-BE" err="1"/>
              <a:t>detail</a:t>
            </a:r>
            <a:r>
              <a:rPr lang="fr-BE"/>
              <a:t>. </a:t>
            </a:r>
            <a:r>
              <a:rPr lang="fr-BE" err="1"/>
              <a:t>Now</a:t>
            </a:r>
            <a:r>
              <a:rPr lang="fr-BE"/>
              <a:t>, </a:t>
            </a:r>
            <a:r>
              <a:rPr lang="fr-BE" err="1"/>
              <a:t>that</a:t>
            </a:r>
            <a:r>
              <a:rPr lang="fr-BE"/>
              <a:t> </a:t>
            </a:r>
            <a:r>
              <a:rPr lang="fr-BE" err="1"/>
              <a:t>means</a:t>
            </a:r>
            <a:r>
              <a:rPr lang="fr-BE"/>
              <a:t> I </a:t>
            </a:r>
            <a:r>
              <a:rPr lang="fr-BE" err="1"/>
              <a:t>maybe</a:t>
            </a:r>
            <a:r>
              <a:rPr lang="fr-BE"/>
              <a:t> </a:t>
            </a:r>
            <a:r>
              <a:rPr lang="fr-BE" err="1"/>
              <a:t>won’t</a:t>
            </a:r>
            <a:r>
              <a:rPr lang="fr-BE"/>
              <a:t> </a:t>
            </a:r>
            <a:r>
              <a:rPr lang="fr-BE" err="1"/>
              <a:t>give</a:t>
            </a:r>
            <a:r>
              <a:rPr lang="fr-BE"/>
              <a:t> </a:t>
            </a:r>
            <a:r>
              <a:rPr lang="fr-BE" err="1"/>
              <a:t>enough</a:t>
            </a:r>
            <a:r>
              <a:rPr lang="fr-BE"/>
              <a:t> </a:t>
            </a:r>
            <a:r>
              <a:rPr lang="fr-BE" err="1"/>
              <a:t>detail</a:t>
            </a:r>
            <a:r>
              <a:rPr lang="fr-BE"/>
              <a:t> for </a:t>
            </a:r>
            <a:r>
              <a:rPr lang="fr-BE" err="1"/>
              <a:t>you</a:t>
            </a:r>
            <a:r>
              <a:rPr lang="fr-BE"/>
              <a:t> to </a:t>
            </a:r>
            <a:r>
              <a:rPr lang="fr-BE" err="1"/>
              <a:t>understand</a:t>
            </a:r>
            <a:r>
              <a:rPr lang="fr-BE"/>
              <a:t>  the </a:t>
            </a:r>
            <a:r>
              <a:rPr lang="fr-BE" err="1"/>
              <a:t>bigger</a:t>
            </a:r>
            <a:r>
              <a:rPr lang="fr-BE"/>
              <a:t> </a:t>
            </a:r>
            <a:r>
              <a:rPr lang="fr-BE" err="1"/>
              <a:t>picture</a:t>
            </a:r>
            <a:endParaRPr lang="en-BE"/>
          </a:p>
        </p:txBody>
      </p:sp>
      <p:sp>
        <p:nvSpPr>
          <p:cNvPr id="4" name="Slide Number Placeholder 3"/>
          <p:cNvSpPr>
            <a:spLocks noGrp="1"/>
          </p:cNvSpPr>
          <p:nvPr>
            <p:ph type="sldNum" sz="quarter" idx="5"/>
          </p:nvPr>
        </p:nvSpPr>
        <p:spPr/>
        <p:txBody>
          <a:bodyPr/>
          <a:lstStyle/>
          <a:p>
            <a:fld id="{364A1017-0884-48D2-A292-96291E4FAC02}" type="slidenum">
              <a:rPr lang="en-BE" smtClean="0"/>
              <a:t>133</a:t>
            </a:fld>
            <a:endParaRPr lang="en-BE"/>
          </a:p>
        </p:txBody>
      </p:sp>
    </p:spTree>
    <p:extLst>
      <p:ext uri="{BB962C8B-B14F-4D97-AF65-F5344CB8AC3E}">
        <p14:creationId xmlns:p14="http://schemas.microsoft.com/office/powerpoint/2010/main" val="3083102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err="1"/>
              <a:t>Emphasize</a:t>
            </a:r>
            <a:r>
              <a:rPr lang="fr-BE"/>
              <a:t> </a:t>
            </a:r>
            <a:r>
              <a:rPr lang="fr-BE" err="1"/>
              <a:t>economy</a:t>
            </a:r>
            <a:r>
              <a:rPr lang="fr-BE"/>
              <a:t> of </a:t>
            </a:r>
            <a:r>
              <a:rPr lang="fr-BE" err="1"/>
              <a:t>scale</a:t>
            </a:r>
            <a:r>
              <a:rPr lang="fr-BE"/>
              <a:t> and </a:t>
            </a:r>
            <a:r>
              <a:rPr lang="fr-BE" err="1"/>
              <a:t>lower</a:t>
            </a:r>
            <a:r>
              <a:rPr lang="fr-BE"/>
              <a:t> </a:t>
            </a:r>
            <a:r>
              <a:rPr lang="fr-BE" err="1"/>
              <a:t>costs</a:t>
            </a:r>
            <a:r>
              <a:rPr lang="fr-BE"/>
              <a:t> as </a:t>
            </a:r>
            <a:r>
              <a:rPr lang="fr-BE" err="1"/>
              <a:t>explanation</a:t>
            </a:r>
            <a:r>
              <a:rPr lang="fr-BE"/>
              <a:t> for </a:t>
            </a:r>
            <a:r>
              <a:rPr lang="fr-BE" err="1"/>
              <a:t>widespread</a:t>
            </a:r>
            <a:r>
              <a:rPr lang="fr-BE"/>
              <a:t> adoption</a:t>
            </a:r>
            <a:endParaRPr lang="en-BE"/>
          </a:p>
        </p:txBody>
      </p:sp>
      <p:sp>
        <p:nvSpPr>
          <p:cNvPr id="4" name="Slide Number Placeholder 3"/>
          <p:cNvSpPr>
            <a:spLocks noGrp="1"/>
          </p:cNvSpPr>
          <p:nvPr>
            <p:ph type="sldNum" sz="quarter" idx="5"/>
          </p:nvPr>
        </p:nvSpPr>
        <p:spPr/>
        <p:txBody>
          <a:bodyPr/>
          <a:lstStyle/>
          <a:p>
            <a:fld id="{364A1017-0884-48D2-A292-96291E4FAC02}" type="slidenum">
              <a:rPr lang="en-BE" smtClean="0"/>
              <a:t>11</a:t>
            </a:fld>
            <a:endParaRPr lang="en-BE"/>
          </a:p>
        </p:txBody>
      </p:sp>
    </p:spTree>
    <p:extLst>
      <p:ext uri="{BB962C8B-B14F-4D97-AF65-F5344CB8AC3E}">
        <p14:creationId xmlns:p14="http://schemas.microsoft.com/office/powerpoint/2010/main" val="1458093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a:t>IOT </a:t>
            </a:r>
            <a:r>
              <a:rPr lang="fr-BE" err="1"/>
              <a:t>is</a:t>
            </a:r>
            <a:r>
              <a:rPr lang="fr-BE"/>
              <a:t> the move </a:t>
            </a:r>
            <a:r>
              <a:rPr lang="fr-BE" err="1"/>
              <a:t>from</a:t>
            </a:r>
            <a:r>
              <a:rPr lang="fr-BE"/>
              <a:t> «</a:t>
            </a:r>
            <a:r>
              <a:rPr lang="en-US"/>
              <a:t>Everyone is connected</a:t>
            </a:r>
            <a:r>
              <a:rPr lang="fr-BE"/>
              <a:t>»</a:t>
            </a:r>
            <a:r>
              <a:rPr lang="en-US"/>
              <a:t> </a:t>
            </a:r>
            <a:r>
              <a:rPr lang="fr-BE"/>
              <a:t> to «</a:t>
            </a:r>
            <a:r>
              <a:rPr lang="en-US" err="1"/>
              <a:t>EveryTHING</a:t>
            </a:r>
            <a:r>
              <a:rPr lang="en-US"/>
              <a:t> is connected</a:t>
            </a:r>
            <a:r>
              <a:rPr lang="fr-BE"/>
              <a:t>»</a:t>
            </a:r>
            <a:endParaRPr lang="en-BE"/>
          </a:p>
        </p:txBody>
      </p:sp>
      <p:sp>
        <p:nvSpPr>
          <p:cNvPr id="4" name="Slide Number Placeholder 3"/>
          <p:cNvSpPr>
            <a:spLocks noGrp="1"/>
          </p:cNvSpPr>
          <p:nvPr>
            <p:ph type="sldNum" sz="quarter" idx="5"/>
          </p:nvPr>
        </p:nvSpPr>
        <p:spPr/>
        <p:txBody>
          <a:bodyPr/>
          <a:lstStyle/>
          <a:p>
            <a:fld id="{364A1017-0884-48D2-A292-96291E4FAC02}" type="slidenum">
              <a:rPr lang="en-BE" smtClean="0"/>
              <a:t>12</a:t>
            </a:fld>
            <a:endParaRPr lang="en-BE"/>
          </a:p>
        </p:txBody>
      </p:sp>
    </p:spTree>
    <p:extLst>
      <p:ext uri="{BB962C8B-B14F-4D97-AF65-F5344CB8AC3E}">
        <p14:creationId xmlns:p14="http://schemas.microsoft.com/office/powerpoint/2010/main" val="2656327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13</a:t>
            </a:fld>
            <a:endParaRPr lang="en-BE"/>
          </a:p>
        </p:txBody>
      </p:sp>
    </p:spTree>
    <p:extLst>
      <p:ext uri="{BB962C8B-B14F-4D97-AF65-F5344CB8AC3E}">
        <p14:creationId xmlns:p14="http://schemas.microsoft.com/office/powerpoint/2010/main" val="537669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a:t>Difference</a:t>
            </a:r>
            <a:r>
              <a:rPr lang="fr-BE" dirty="0"/>
              <a:t> local-global network</a:t>
            </a:r>
            <a:endParaRPr lang="en-BE" dirty="0"/>
          </a:p>
        </p:txBody>
      </p:sp>
      <p:sp>
        <p:nvSpPr>
          <p:cNvPr id="4" name="Slide Number Placeholder 3"/>
          <p:cNvSpPr>
            <a:spLocks noGrp="1"/>
          </p:cNvSpPr>
          <p:nvPr>
            <p:ph type="sldNum" sz="quarter" idx="5"/>
          </p:nvPr>
        </p:nvSpPr>
        <p:spPr/>
        <p:txBody>
          <a:bodyPr/>
          <a:lstStyle/>
          <a:p>
            <a:fld id="{364A1017-0884-48D2-A292-96291E4FAC02}" type="slidenum">
              <a:rPr lang="en-BE" smtClean="0"/>
              <a:t>17</a:t>
            </a:fld>
            <a:endParaRPr lang="en-BE"/>
          </a:p>
        </p:txBody>
      </p:sp>
    </p:spTree>
    <p:extLst>
      <p:ext uri="{BB962C8B-B14F-4D97-AF65-F5344CB8AC3E}">
        <p14:creationId xmlns:p14="http://schemas.microsoft.com/office/powerpoint/2010/main" val="1857583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Today, we will first be talking about the "internet", the networking, and then about the "things", sensors and actuators</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18</a:t>
            </a:fld>
            <a:endParaRPr lang="en-BE"/>
          </a:p>
        </p:txBody>
      </p:sp>
    </p:spTree>
    <p:extLst>
      <p:ext uri="{BB962C8B-B14F-4D97-AF65-F5344CB8AC3E}">
        <p14:creationId xmlns:p14="http://schemas.microsoft.com/office/powerpoint/2010/main" val="2613093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I will be touching on a lot of different concepts, I understand we have a very diverse audience so if some of the details are lost on you, just try to get a general grasp of the concepts I'm talking about. The goal here is that, if you're confronted with one of these concepts, you can come back to this presentation and at least have some structure and some keywords to do your own learning.</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19</a:t>
            </a:fld>
            <a:endParaRPr lang="en-BE"/>
          </a:p>
        </p:txBody>
      </p:sp>
    </p:spTree>
    <p:extLst>
      <p:ext uri="{BB962C8B-B14F-4D97-AF65-F5344CB8AC3E}">
        <p14:creationId xmlns:p14="http://schemas.microsoft.com/office/powerpoint/2010/main" val="257230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21</a:t>
            </a:fld>
            <a:endParaRPr lang="en-BE"/>
          </a:p>
        </p:txBody>
      </p:sp>
    </p:spTree>
    <p:extLst>
      <p:ext uri="{BB962C8B-B14F-4D97-AF65-F5344CB8AC3E}">
        <p14:creationId xmlns:p14="http://schemas.microsoft.com/office/powerpoint/2010/main" val="232429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22</a:t>
            </a:fld>
            <a:endParaRPr lang="en-BE"/>
          </a:p>
        </p:txBody>
      </p:sp>
    </p:spTree>
    <p:extLst>
      <p:ext uri="{BB962C8B-B14F-4D97-AF65-F5344CB8AC3E}">
        <p14:creationId xmlns:p14="http://schemas.microsoft.com/office/powerpoint/2010/main" val="776266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Our structure for this part of the presentation will be the OSI model</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23</a:t>
            </a:fld>
            <a:endParaRPr lang="en-BE"/>
          </a:p>
        </p:txBody>
      </p:sp>
    </p:spTree>
    <p:extLst>
      <p:ext uri="{BB962C8B-B14F-4D97-AF65-F5344CB8AC3E}">
        <p14:creationId xmlns:p14="http://schemas.microsoft.com/office/powerpoint/2010/main" val="357910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64A1017-0884-48D2-A292-96291E4FAC02}" type="slidenum">
              <a:rPr lang="en-BE" smtClean="0"/>
              <a:t>2</a:t>
            </a:fld>
            <a:endParaRPr lang="en-BE"/>
          </a:p>
        </p:txBody>
      </p:sp>
    </p:spTree>
    <p:extLst>
      <p:ext uri="{BB962C8B-B14F-4D97-AF65-F5344CB8AC3E}">
        <p14:creationId xmlns:p14="http://schemas.microsoft.com/office/powerpoint/2010/main" val="3790055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The divide between the layers is also not always very clear, but it can be useful to think in this structure, so we'll cover some important protocols and algorithms</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24</a:t>
            </a:fld>
            <a:endParaRPr lang="en-BE"/>
          </a:p>
        </p:txBody>
      </p:sp>
    </p:spTree>
    <p:extLst>
      <p:ext uri="{BB962C8B-B14F-4D97-AF65-F5344CB8AC3E}">
        <p14:creationId xmlns:p14="http://schemas.microsoft.com/office/powerpoint/2010/main" val="549170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This is the only layer that directly interacts with data from the user. Software applications like web browsers and email clients rely on the application layer to initiate communications. But it should be made clear that client software applications are not part of the application layer; rather the application layer is responsible for the protocols and data manipulation that the software relies on to present meaningful data to the user.</a:t>
            </a:r>
            <a:endParaRPr lang="nl-NL"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25</a:t>
            </a:fld>
            <a:endParaRPr lang="en-BE"/>
          </a:p>
        </p:txBody>
      </p:sp>
    </p:spTree>
    <p:extLst>
      <p:ext uri="{BB962C8B-B14F-4D97-AF65-F5344CB8AC3E}">
        <p14:creationId xmlns:p14="http://schemas.microsoft.com/office/powerpoint/2010/main" val="3391789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ea typeface="Calibri"/>
                <a:cs typeface="Calibri"/>
              </a:rPr>
              <a:t>Http = </a:t>
            </a:r>
            <a:r>
              <a:rPr lang="en-US" dirty="0"/>
              <a:t>Hypertext Transfer Protocol , i.e. it transfers hypertext (texts on computer display interconnected by hyperlinks)</a:t>
            </a:r>
          </a:p>
          <a:p>
            <a:endParaRPr lang="en-US" dirty="0">
              <a:latin typeface="Aptos"/>
              <a:ea typeface="Calibri"/>
              <a:cs typeface="Calibri"/>
            </a:endParaRPr>
          </a:p>
          <a:p>
            <a:r>
              <a:rPr lang="en-US" dirty="0">
                <a:latin typeface="Aptos"/>
                <a:ea typeface="Calibri"/>
                <a:cs typeface="Calibri"/>
              </a:rPr>
              <a:t>STATELESS: the server doesn't remember previous requests, it just responds to the current request</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26</a:t>
            </a:fld>
            <a:endParaRPr lang="en-BE"/>
          </a:p>
        </p:txBody>
      </p:sp>
    </p:spTree>
    <p:extLst>
      <p:ext uri="{BB962C8B-B14F-4D97-AF65-F5344CB8AC3E}">
        <p14:creationId xmlns:p14="http://schemas.microsoft.com/office/powerpoint/2010/main" val="866177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ea typeface="Calibri"/>
                <a:cs typeface="Calibri"/>
              </a:rPr>
              <a:t>Http = </a:t>
            </a:r>
            <a:r>
              <a:rPr lang="en-US" dirty="0"/>
              <a:t>Hypertext Transfer Protocol , i.e. it transfers hypertext (texts on computer display interconnected by hyperlinks)</a:t>
            </a:r>
          </a:p>
          <a:p>
            <a:endParaRPr lang="en-US" dirty="0">
              <a:latin typeface="Aptos"/>
              <a:ea typeface="Calibri"/>
              <a:cs typeface="Calibri"/>
            </a:endParaRPr>
          </a:p>
          <a:p>
            <a:r>
              <a:rPr lang="en-US" dirty="0">
                <a:latin typeface="Aptos"/>
                <a:ea typeface="Calibri"/>
                <a:cs typeface="Calibri"/>
              </a:rPr>
              <a:t>STATELESS: the server doesn't remember previous requests, it just responds to the current request</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27</a:t>
            </a:fld>
            <a:endParaRPr lang="en-BE"/>
          </a:p>
        </p:txBody>
      </p:sp>
    </p:spTree>
    <p:extLst>
      <p:ext uri="{BB962C8B-B14F-4D97-AF65-F5344CB8AC3E}">
        <p14:creationId xmlns:p14="http://schemas.microsoft.com/office/powerpoint/2010/main" val="2013022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The aim of this protocol is to also support the REST paradigm in constrained networks, to extend web technology down to the unique requirements for </a:t>
            </a:r>
            <a:r>
              <a:rPr lang="en-US" b="1"/>
              <a:t>small, constrained embedded devices on low-power, low-bandwidth networks</a:t>
            </a:r>
            <a:endParaRPr lang="en-US"/>
          </a:p>
          <a:p>
            <a:endParaRPr lang="en-US" dirty="0">
              <a:latin typeface="Aptos"/>
              <a:ea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28</a:t>
            </a:fld>
            <a:endParaRPr lang="en-BE"/>
          </a:p>
        </p:txBody>
      </p:sp>
    </p:spTree>
    <p:extLst>
      <p:ext uri="{BB962C8B-B14F-4D97-AF65-F5344CB8AC3E}">
        <p14:creationId xmlns:p14="http://schemas.microsoft.com/office/powerpoint/2010/main" val="2719467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aim of this protocol is to also support the REST paradigm in constrained networks, to extend web technology down to the unique requirements for </a:t>
            </a:r>
            <a:r>
              <a:rPr lang="en-US" b="1" dirty="0"/>
              <a:t>small, constrained embedded devices on low-power, low-bandwidth networks</a:t>
            </a:r>
            <a:endParaRPr lang="nl-NL"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29</a:t>
            </a:fld>
            <a:endParaRPr lang="en-BE"/>
          </a:p>
        </p:txBody>
      </p:sp>
    </p:spTree>
    <p:extLst>
      <p:ext uri="{BB962C8B-B14F-4D97-AF65-F5344CB8AC3E}">
        <p14:creationId xmlns:p14="http://schemas.microsoft.com/office/powerpoint/2010/main" val="2989898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30</a:t>
            </a:fld>
            <a:endParaRPr lang="en-BE"/>
          </a:p>
        </p:txBody>
      </p:sp>
    </p:spTree>
    <p:extLst>
      <p:ext uri="{BB962C8B-B14F-4D97-AF65-F5344CB8AC3E}">
        <p14:creationId xmlns:p14="http://schemas.microsoft.com/office/powerpoint/2010/main" val="2208336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publish/subscribe or pub/sub pattern paradigm is an </a:t>
            </a:r>
            <a:r>
              <a:rPr lang="en-US" b="1" dirty="0"/>
              <a:t>alternative to the traditional client-server model</a:t>
            </a:r>
            <a:r>
              <a:rPr lang="en-US" dirty="0"/>
              <a:t>, where a client communicates directly with an endpoint. Pub/Sub decouples a client, who is sending a particular message - called a publisher - from other clients that are receiving the message -called subscribers. This means that the publisher and subscriber do not know about the existence of one another. This requires a third component, called broker, which is known by both the publisher and subscriber. </a:t>
            </a:r>
            <a:r>
              <a:rPr lang="en-US" b="1" dirty="0"/>
              <a:t>ASYNCHRONOUS, pub/sub can work independently of each other’s timing, sub can receive messages even if pub is off.</a:t>
            </a:r>
          </a:p>
          <a:p>
            <a:endParaRPr lang="en-US" b="1" dirty="0"/>
          </a:p>
          <a:p>
            <a:r>
              <a:rPr lang="en-US" b="1" dirty="0"/>
              <a:t>I personally use DDS for my sensor systems</a:t>
            </a:r>
            <a:endParaRPr lang="nl-NL" b="1"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31</a:t>
            </a:fld>
            <a:endParaRPr lang="en-BE"/>
          </a:p>
        </p:txBody>
      </p:sp>
    </p:spTree>
    <p:extLst>
      <p:ext uri="{BB962C8B-B14F-4D97-AF65-F5344CB8AC3E}">
        <p14:creationId xmlns:p14="http://schemas.microsoft.com/office/powerpoint/2010/main" val="3445592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32</a:t>
            </a:fld>
            <a:endParaRPr lang="en-BE"/>
          </a:p>
        </p:txBody>
      </p:sp>
    </p:spTree>
    <p:extLst>
      <p:ext uri="{BB962C8B-B14F-4D97-AF65-F5344CB8AC3E}">
        <p14:creationId xmlns:p14="http://schemas.microsoft.com/office/powerpoint/2010/main" val="746877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33</a:t>
            </a:fld>
            <a:endParaRPr lang="en-BE"/>
          </a:p>
        </p:txBody>
      </p:sp>
    </p:spTree>
    <p:extLst>
      <p:ext uri="{BB962C8B-B14F-4D97-AF65-F5344CB8AC3E}">
        <p14:creationId xmlns:p14="http://schemas.microsoft.com/office/powerpoint/2010/main" val="2060404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3</a:t>
            </a:fld>
            <a:endParaRPr lang="en-BE"/>
          </a:p>
        </p:txBody>
      </p:sp>
    </p:spTree>
    <p:extLst>
      <p:ext uri="{BB962C8B-B14F-4D97-AF65-F5344CB8AC3E}">
        <p14:creationId xmlns:p14="http://schemas.microsoft.com/office/powerpoint/2010/main" val="662870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ea typeface="Calibri"/>
                <a:cs typeface="Calibri"/>
              </a:rPr>
              <a:t>Draw enough black squares</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34</a:t>
            </a:fld>
            <a:endParaRPr lang="en-BE"/>
          </a:p>
        </p:txBody>
      </p:sp>
    </p:spTree>
    <p:extLst>
      <p:ext uri="{BB962C8B-B14F-4D97-AF65-F5344CB8AC3E}">
        <p14:creationId xmlns:p14="http://schemas.microsoft.com/office/powerpoint/2010/main" val="3297230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ea typeface="Calibri"/>
                <a:cs typeface="Calibri"/>
              </a:rPr>
              <a:t>40min</a:t>
            </a:r>
          </a:p>
          <a:p>
            <a:r>
              <a:rPr lang="en-US" dirty="0"/>
              <a:t>End: we've thought about REPRESENTATIONS/COMPRESSIONS, their EFFICIENCY</a:t>
            </a:r>
          </a:p>
          <a:p>
            <a:r>
              <a:rPr lang="en-US" dirty="0"/>
              <a:t>Try to transmit full black or full white with your protocols</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35</a:t>
            </a:fld>
            <a:endParaRPr lang="en-BE"/>
          </a:p>
        </p:txBody>
      </p:sp>
    </p:spTree>
    <p:extLst>
      <p:ext uri="{BB962C8B-B14F-4D97-AF65-F5344CB8AC3E}">
        <p14:creationId xmlns:p14="http://schemas.microsoft.com/office/powerpoint/2010/main" val="745209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36</a:t>
            </a:fld>
            <a:endParaRPr lang="en-BE"/>
          </a:p>
        </p:txBody>
      </p:sp>
    </p:spTree>
    <p:extLst>
      <p:ext uri="{BB962C8B-B14F-4D97-AF65-F5344CB8AC3E}">
        <p14:creationId xmlns:p14="http://schemas.microsoft.com/office/powerpoint/2010/main" val="912968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37</a:t>
            </a:fld>
            <a:endParaRPr lang="en-BE"/>
          </a:p>
        </p:txBody>
      </p:sp>
    </p:spTree>
    <p:extLst>
      <p:ext uri="{BB962C8B-B14F-4D97-AF65-F5344CB8AC3E}">
        <p14:creationId xmlns:p14="http://schemas.microsoft.com/office/powerpoint/2010/main" val="910707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ENCODING, COMPRESSION, ENCRYPTION</a:t>
            </a:r>
            <a:endParaRPr lang="nl-NL"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38</a:t>
            </a:fld>
            <a:endParaRPr lang="en-BE"/>
          </a:p>
        </p:txBody>
      </p:sp>
    </p:spTree>
    <p:extLst>
      <p:ext uri="{BB962C8B-B14F-4D97-AF65-F5344CB8AC3E}">
        <p14:creationId xmlns:p14="http://schemas.microsoft.com/office/powerpoint/2010/main" val="145928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To be fair: RSA has some computational overhead so it may not be suitable for simple IoT devices, alternatives exist, e.g. </a:t>
            </a:r>
            <a:r>
              <a:rPr lang="en-US" dirty="0"/>
              <a:t>Elliptic Curve Cryptography</a:t>
            </a:r>
            <a:endParaRPr lang="en-US" dirty="0">
              <a:latin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39</a:t>
            </a:fld>
            <a:endParaRPr lang="en-BE"/>
          </a:p>
        </p:txBody>
      </p:sp>
    </p:spTree>
    <p:extLst>
      <p:ext uri="{BB962C8B-B14F-4D97-AF65-F5344CB8AC3E}">
        <p14:creationId xmlns:p14="http://schemas.microsoft.com/office/powerpoint/2010/main" val="240520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be fair: RSA has some computational overhead so it may not be suitable for simple IoT devices, alternatives exist, e.g. Elliptic Curve Cryptography</a:t>
            </a:r>
          </a:p>
          <a:p>
            <a:endParaRPr lang="en-US" dirty="0">
              <a:latin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40</a:t>
            </a:fld>
            <a:endParaRPr lang="en-BE"/>
          </a:p>
        </p:txBody>
      </p:sp>
    </p:spTree>
    <p:extLst>
      <p:ext uri="{BB962C8B-B14F-4D97-AF65-F5344CB8AC3E}">
        <p14:creationId xmlns:p14="http://schemas.microsoft.com/office/powerpoint/2010/main" val="843976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be fair: RSA has some computational overhead so it may not be suitable for simple IoT devices, alternatives exist, e.g. Elliptic Curve Cryptography</a:t>
            </a:r>
          </a:p>
          <a:p>
            <a:endParaRPr lang="en-US" dirty="0">
              <a:latin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41</a:t>
            </a:fld>
            <a:endParaRPr lang="en-BE"/>
          </a:p>
        </p:txBody>
      </p:sp>
    </p:spTree>
    <p:extLst>
      <p:ext uri="{BB962C8B-B14F-4D97-AF65-F5344CB8AC3E}">
        <p14:creationId xmlns:p14="http://schemas.microsoft.com/office/powerpoint/2010/main" val="1524526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be fair: RSA has some computational overhead so it may not be suitable for simple IoT devices, alternatives exist, e.g. Elliptic Curve Cryptography (still quantum vulnerable)</a:t>
            </a:r>
          </a:p>
          <a:p>
            <a:endParaRPr lang="en-US" dirty="0">
              <a:latin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42</a:t>
            </a:fld>
            <a:endParaRPr lang="en-BE"/>
          </a:p>
        </p:txBody>
      </p:sp>
    </p:spTree>
    <p:extLst>
      <p:ext uri="{BB962C8B-B14F-4D97-AF65-F5344CB8AC3E}">
        <p14:creationId xmlns:p14="http://schemas.microsoft.com/office/powerpoint/2010/main" val="2060531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This is the layer responsible for </a:t>
            </a:r>
            <a:r>
              <a:rPr lang="en-US" b="1" dirty="0"/>
              <a:t>opening and closing communication between the two devices</a:t>
            </a:r>
            <a:r>
              <a:rPr lang="en-US" dirty="0"/>
              <a:t>. The time between when the communication is opened and closed is known as the session. The session layer </a:t>
            </a:r>
            <a:r>
              <a:rPr lang="en-US" b="1" dirty="0"/>
              <a:t>ensures that the session stays open long enough to transfer all the data being exchanged, and then promptly closes the session in order to avoid wasting resources</a:t>
            </a:r>
            <a:r>
              <a:rPr lang="en-US" dirty="0"/>
              <a:t>.</a:t>
            </a:r>
            <a:endParaRPr lang="nl-NL"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43</a:t>
            </a:fld>
            <a:endParaRPr lang="en-BE"/>
          </a:p>
        </p:txBody>
      </p:sp>
    </p:spTree>
    <p:extLst>
      <p:ext uri="{BB962C8B-B14F-4D97-AF65-F5344CB8AC3E}">
        <p14:creationId xmlns:p14="http://schemas.microsoft.com/office/powerpoint/2010/main" val="1219671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4</a:t>
            </a:fld>
            <a:endParaRPr lang="en-BE"/>
          </a:p>
        </p:txBody>
      </p:sp>
    </p:spTree>
    <p:extLst>
      <p:ext uri="{BB962C8B-B14F-4D97-AF65-F5344CB8AC3E}">
        <p14:creationId xmlns:p14="http://schemas.microsoft.com/office/powerpoint/2010/main" val="2259667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This is the only layer that directly interacts with data from the user. Software applications like web browsers and email clients rely on the application layer to initiate communications. But it should be made clear that client software applications are not part of the application layer; rather the application layer is responsible for the protocols and data manipulation that the software relies on to present meaningful data to the user.</a:t>
            </a:r>
            <a:endParaRPr lang="nl-NL"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44</a:t>
            </a:fld>
            <a:endParaRPr lang="en-BE"/>
          </a:p>
        </p:txBody>
      </p:sp>
    </p:spTree>
    <p:extLst>
      <p:ext uri="{BB962C8B-B14F-4D97-AF65-F5344CB8AC3E}">
        <p14:creationId xmlns:p14="http://schemas.microsoft.com/office/powerpoint/2010/main" val="710194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Couple back to HTTP vs CoAP</a:t>
            </a:r>
            <a:endParaRPr lang="en-US" b="1"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45</a:t>
            </a:fld>
            <a:endParaRPr lang="en-BE"/>
          </a:p>
        </p:txBody>
      </p:sp>
    </p:spTree>
    <p:extLst>
      <p:ext uri="{BB962C8B-B14F-4D97-AF65-F5344CB8AC3E}">
        <p14:creationId xmlns:p14="http://schemas.microsoft.com/office/powerpoint/2010/main" val="29247374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46</a:t>
            </a:fld>
            <a:endParaRPr lang="en-BE"/>
          </a:p>
        </p:txBody>
      </p:sp>
    </p:spTree>
    <p:extLst>
      <p:ext uri="{BB962C8B-B14F-4D97-AF65-F5344CB8AC3E}">
        <p14:creationId xmlns:p14="http://schemas.microsoft.com/office/powerpoint/2010/main" val="3600775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IPv4 addresses is only half as many as people in the world</a:t>
            </a:r>
          </a:p>
          <a:p>
            <a:endParaRPr lang="en-US" dirty="0"/>
          </a:p>
          <a:p>
            <a:r>
              <a:rPr lang="en-US" dirty="0"/>
              <a:t>Diameter observable universe is &lt;10^27m</a:t>
            </a:r>
            <a:endParaRPr lang="en-BE" dirty="0"/>
          </a:p>
        </p:txBody>
      </p:sp>
      <p:sp>
        <p:nvSpPr>
          <p:cNvPr id="4" name="Slide Number Placeholder 3"/>
          <p:cNvSpPr>
            <a:spLocks noGrp="1"/>
          </p:cNvSpPr>
          <p:nvPr>
            <p:ph type="sldNum" sz="quarter" idx="5"/>
          </p:nvPr>
        </p:nvSpPr>
        <p:spPr/>
        <p:txBody>
          <a:bodyPr/>
          <a:lstStyle/>
          <a:p>
            <a:fld id="{364A1017-0884-48D2-A292-96291E4FAC02}" type="slidenum">
              <a:rPr lang="en-BE" smtClean="0"/>
              <a:t>47</a:t>
            </a:fld>
            <a:endParaRPr lang="en-BE"/>
          </a:p>
        </p:txBody>
      </p:sp>
    </p:spTree>
    <p:extLst>
      <p:ext uri="{BB962C8B-B14F-4D97-AF65-F5344CB8AC3E}">
        <p14:creationId xmlns:p14="http://schemas.microsoft.com/office/powerpoint/2010/main" val="274014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IPv4 addresses is only half as many as people in the world</a:t>
            </a:r>
          </a:p>
          <a:p>
            <a:endParaRPr lang="en-US" dirty="0"/>
          </a:p>
          <a:p>
            <a:r>
              <a:rPr lang="en-US" dirty="0"/>
              <a:t>Diameter observable universe is &lt;10^27m</a:t>
            </a:r>
            <a:endParaRPr lang="en-BE" dirty="0"/>
          </a:p>
        </p:txBody>
      </p:sp>
      <p:sp>
        <p:nvSpPr>
          <p:cNvPr id="4" name="Slide Number Placeholder 3"/>
          <p:cNvSpPr>
            <a:spLocks noGrp="1"/>
          </p:cNvSpPr>
          <p:nvPr>
            <p:ph type="sldNum" sz="quarter" idx="5"/>
          </p:nvPr>
        </p:nvSpPr>
        <p:spPr/>
        <p:txBody>
          <a:bodyPr/>
          <a:lstStyle/>
          <a:p>
            <a:fld id="{364A1017-0884-48D2-A292-96291E4FAC02}" type="slidenum">
              <a:rPr lang="en-BE" smtClean="0"/>
              <a:t>48</a:t>
            </a:fld>
            <a:endParaRPr lang="en-BE"/>
          </a:p>
        </p:txBody>
      </p:sp>
    </p:spTree>
    <p:extLst>
      <p:ext uri="{BB962C8B-B14F-4D97-AF65-F5344CB8AC3E}">
        <p14:creationId xmlns:p14="http://schemas.microsoft.com/office/powerpoint/2010/main" val="28584536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destination is within the same network, the packet is sent directly.</a:t>
            </a:r>
          </a:p>
          <a:p>
            <a:endParaRPr lang="en-US" dirty="0"/>
          </a:p>
          <a:p>
            <a:r>
              <a:rPr lang="en-US" dirty="0"/>
              <a:t>If not, each router has a table that maps IP address ranges to the next hop (another router or network).</a:t>
            </a:r>
            <a:endParaRPr lang="en-BE" dirty="0"/>
          </a:p>
        </p:txBody>
      </p:sp>
      <p:sp>
        <p:nvSpPr>
          <p:cNvPr id="4" name="Slide Number Placeholder 3"/>
          <p:cNvSpPr>
            <a:spLocks noGrp="1"/>
          </p:cNvSpPr>
          <p:nvPr>
            <p:ph type="sldNum" sz="quarter" idx="5"/>
          </p:nvPr>
        </p:nvSpPr>
        <p:spPr/>
        <p:txBody>
          <a:bodyPr/>
          <a:lstStyle/>
          <a:p>
            <a:fld id="{364A1017-0884-48D2-A292-96291E4FAC02}" type="slidenum">
              <a:rPr lang="en-BE" smtClean="0"/>
              <a:t>49</a:t>
            </a:fld>
            <a:endParaRPr lang="en-BE"/>
          </a:p>
        </p:txBody>
      </p:sp>
    </p:spTree>
    <p:extLst>
      <p:ext uri="{BB962C8B-B14F-4D97-AF65-F5344CB8AC3E}">
        <p14:creationId xmlns:p14="http://schemas.microsoft.com/office/powerpoint/2010/main" val="19396894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destination is within the same network, the packet is sent directly.</a:t>
            </a:r>
          </a:p>
          <a:p>
            <a:endParaRPr lang="en-US" dirty="0"/>
          </a:p>
          <a:p>
            <a:r>
              <a:rPr lang="en-US" dirty="0"/>
              <a:t>If not, each router has a table that maps IP address ranges to the next hop (another router or network).</a:t>
            </a:r>
            <a:endParaRPr lang="en-BE" dirty="0"/>
          </a:p>
        </p:txBody>
      </p:sp>
      <p:sp>
        <p:nvSpPr>
          <p:cNvPr id="4" name="Slide Number Placeholder 3"/>
          <p:cNvSpPr>
            <a:spLocks noGrp="1"/>
          </p:cNvSpPr>
          <p:nvPr>
            <p:ph type="sldNum" sz="quarter" idx="5"/>
          </p:nvPr>
        </p:nvSpPr>
        <p:spPr/>
        <p:txBody>
          <a:bodyPr/>
          <a:lstStyle/>
          <a:p>
            <a:fld id="{364A1017-0884-48D2-A292-96291E4FAC02}" type="slidenum">
              <a:rPr lang="en-BE" smtClean="0"/>
              <a:t>50</a:t>
            </a:fld>
            <a:endParaRPr lang="en-BE"/>
          </a:p>
        </p:txBody>
      </p:sp>
    </p:spTree>
    <p:extLst>
      <p:ext uri="{BB962C8B-B14F-4D97-AF65-F5344CB8AC3E}">
        <p14:creationId xmlns:p14="http://schemas.microsoft.com/office/powerpoint/2010/main" val="3721548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a:t>Static</a:t>
            </a:r>
            <a:r>
              <a:rPr lang="fr-BE" dirty="0"/>
              <a:t> </a:t>
            </a:r>
            <a:r>
              <a:rPr lang="fr-BE" dirty="0" err="1"/>
              <a:t>also</a:t>
            </a:r>
            <a:r>
              <a:rPr lang="fr-BE" dirty="0"/>
              <a:t> possible, </a:t>
            </a:r>
            <a:r>
              <a:rPr lang="fr-BE" dirty="0" err="1"/>
              <a:t>simply</a:t>
            </a:r>
            <a:r>
              <a:rPr lang="fr-BE" dirty="0"/>
              <a:t> user </a:t>
            </a:r>
            <a:r>
              <a:rPr lang="fr-BE" dirty="0" err="1"/>
              <a:t>configured</a:t>
            </a:r>
            <a:endParaRPr lang="en-BE" dirty="0"/>
          </a:p>
        </p:txBody>
      </p:sp>
      <p:sp>
        <p:nvSpPr>
          <p:cNvPr id="4" name="Slide Number Placeholder 3"/>
          <p:cNvSpPr>
            <a:spLocks noGrp="1"/>
          </p:cNvSpPr>
          <p:nvPr>
            <p:ph type="sldNum" sz="quarter" idx="5"/>
          </p:nvPr>
        </p:nvSpPr>
        <p:spPr/>
        <p:txBody>
          <a:bodyPr/>
          <a:lstStyle/>
          <a:p>
            <a:fld id="{364A1017-0884-48D2-A292-96291E4FAC02}" type="slidenum">
              <a:rPr lang="en-BE" smtClean="0"/>
              <a:t>51</a:t>
            </a:fld>
            <a:endParaRPr lang="en-BE"/>
          </a:p>
        </p:txBody>
      </p:sp>
    </p:spTree>
    <p:extLst>
      <p:ext uri="{BB962C8B-B14F-4D97-AF65-F5344CB8AC3E}">
        <p14:creationId xmlns:p14="http://schemas.microsoft.com/office/powerpoint/2010/main" val="512948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6LoWPAN Low-Power Wireless Personal Area Network</a:t>
            </a:r>
          </a:p>
          <a:p>
            <a:endParaRPr lang="en-US" dirty="0"/>
          </a:p>
          <a:p>
            <a:r>
              <a:rPr lang="en-US" dirty="0"/>
              <a:t>The IPv6 version field is always set to 6. It can be entirely omitted in compressed form.</a:t>
            </a:r>
          </a:p>
          <a:p>
            <a:pPr>
              <a:buFont typeface="Arial" panose="020B0604020202020204" pitchFamily="34" charset="0"/>
              <a:buNone/>
            </a:pPr>
            <a:r>
              <a:rPr lang="en-US" b="1" dirty="0"/>
              <a:t>Traffic Class and Flow Label</a:t>
            </a:r>
            <a:r>
              <a:rPr lang="en-US" dirty="0"/>
              <a:t>: If these fields are not used or set to default values, they can be compressed or omitted.</a:t>
            </a:r>
          </a:p>
          <a:p>
            <a:pPr>
              <a:buFont typeface="Arial" panose="020B0604020202020204" pitchFamily="34" charset="0"/>
              <a:buNone/>
            </a:pPr>
            <a:r>
              <a:rPr lang="en-US" b="1" dirty="0"/>
              <a:t>Hop Limit</a:t>
            </a:r>
            <a:r>
              <a:rPr lang="en-US" dirty="0"/>
              <a:t>: Common values (like 1 or 64) are represented with just a couple of bits. For example, if the hop limit is 64, it can be represented in 2 bits instead of 8.</a:t>
            </a:r>
          </a:p>
          <a:p>
            <a:pPr>
              <a:buFont typeface="Arial" panose="020B0604020202020204" pitchFamily="34" charset="0"/>
              <a:buNone/>
            </a:pPr>
            <a:r>
              <a:rPr lang="en-US" b="1" dirty="0"/>
              <a:t>Source and Destination Addresses</a:t>
            </a:r>
            <a:r>
              <a:rPr lang="en-US" dirty="0"/>
              <a:t>: eliding well-known prefixes.</a:t>
            </a:r>
            <a:endParaRPr lang="en-US" sz="1200" dirty="0"/>
          </a:p>
          <a:p>
            <a:endParaRPr lang="en-US" sz="1200" dirty="0"/>
          </a:p>
          <a:p>
            <a:r>
              <a:rPr lang="en-US" sz="1200" dirty="0"/>
              <a:t>IPv6 has MTU of &gt;1280 bytes, so all links in the network must be able to handle this message length. However, this is likely not the case in constrained IoT networks. IPv6 packets are fragmented into multiple link-level frames</a:t>
            </a:r>
            <a:endParaRPr lang="en-BE" dirty="0"/>
          </a:p>
        </p:txBody>
      </p:sp>
      <p:sp>
        <p:nvSpPr>
          <p:cNvPr id="4" name="Slide Number Placeholder 3"/>
          <p:cNvSpPr>
            <a:spLocks noGrp="1"/>
          </p:cNvSpPr>
          <p:nvPr>
            <p:ph type="sldNum" sz="quarter" idx="5"/>
          </p:nvPr>
        </p:nvSpPr>
        <p:spPr/>
        <p:txBody>
          <a:bodyPr/>
          <a:lstStyle/>
          <a:p>
            <a:fld id="{364A1017-0884-48D2-A292-96291E4FAC02}" type="slidenum">
              <a:rPr lang="en-BE" smtClean="0"/>
              <a:t>52</a:t>
            </a:fld>
            <a:endParaRPr lang="en-BE"/>
          </a:p>
        </p:txBody>
      </p:sp>
    </p:spTree>
    <p:extLst>
      <p:ext uri="{BB962C8B-B14F-4D97-AF65-F5344CB8AC3E}">
        <p14:creationId xmlns:p14="http://schemas.microsoft.com/office/powerpoint/2010/main" val="2609306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MAC addresses. Also bit error correction (with CRC for example)</a:t>
            </a:r>
            <a:endParaRPr lang="nl-NL" dirty="0"/>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53</a:t>
            </a:fld>
            <a:endParaRPr lang="en-BE"/>
          </a:p>
        </p:txBody>
      </p:sp>
    </p:spTree>
    <p:extLst>
      <p:ext uri="{BB962C8B-B14F-4D97-AF65-F5344CB8AC3E}">
        <p14:creationId xmlns:p14="http://schemas.microsoft.com/office/powerpoint/2010/main" val="231062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5</a:t>
            </a:fld>
            <a:endParaRPr lang="en-BE"/>
          </a:p>
        </p:txBody>
      </p:sp>
    </p:spTree>
    <p:extLst>
      <p:ext uri="{BB962C8B-B14F-4D97-AF65-F5344CB8AC3E}">
        <p14:creationId xmlns:p14="http://schemas.microsoft.com/office/powerpoint/2010/main" val="2763621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The parity bit is added to every word such that the amount of 1's is even. So if the word to be sent has e.g. one "1" bit, the parity bit is "1", such that the total number of 1's is two. If the number of 1's is 2, the parity bit is 0 because the number of 1's is already even.</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54</a:t>
            </a:fld>
            <a:endParaRPr lang="en-BE"/>
          </a:p>
        </p:txBody>
      </p:sp>
    </p:spTree>
    <p:extLst>
      <p:ext uri="{BB962C8B-B14F-4D97-AF65-F5344CB8AC3E}">
        <p14:creationId xmlns:p14="http://schemas.microsoft.com/office/powerpoint/2010/main" val="594494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They are propagating electromagnetic waves</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56</a:t>
            </a:fld>
            <a:endParaRPr lang="en-BE"/>
          </a:p>
        </p:txBody>
      </p:sp>
    </p:spTree>
    <p:extLst>
      <p:ext uri="{BB962C8B-B14F-4D97-AF65-F5344CB8AC3E}">
        <p14:creationId xmlns:p14="http://schemas.microsoft.com/office/powerpoint/2010/main" val="37888116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Bluetooth: FSK</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57</a:t>
            </a:fld>
            <a:endParaRPr lang="en-BE"/>
          </a:p>
        </p:txBody>
      </p:sp>
    </p:spTree>
    <p:extLst>
      <p:ext uri="{BB962C8B-B14F-4D97-AF65-F5344CB8AC3E}">
        <p14:creationId xmlns:p14="http://schemas.microsoft.com/office/powerpoint/2010/main" val="2202818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SDMA also possible through wired connections</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62</a:t>
            </a:fld>
            <a:endParaRPr lang="en-BE"/>
          </a:p>
        </p:txBody>
      </p:sp>
    </p:spTree>
    <p:extLst>
      <p:ext uri="{BB962C8B-B14F-4D97-AF65-F5344CB8AC3E}">
        <p14:creationId xmlns:p14="http://schemas.microsoft.com/office/powerpoint/2010/main" val="1310785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How many bits in a word? How is a message terminated? </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63</a:t>
            </a:fld>
            <a:endParaRPr lang="en-BE"/>
          </a:p>
        </p:txBody>
      </p:sp>
    </p:spTree>
    <p:extLst>
      <p:ext uri="{BB962C8B-B14F-4D97-AF65-F5344CB8AC3E}">
        <p14:creationId xmlns:p14="http://schemas.microsoft.com/office/powerpoint/2010/main" val="24415892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latin typeface="Calibri"/>
              <a:ea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64</a:t>
            </a:fld>
            <a:endParaRPr lang="en-BE"/>
          </a:p>
        </p:txBody>
      </p:sp>
    </p:spTree>
    <p:extLst>
      <p:ext uri="{BB962C8B-B14F-4D97-AF65-F5344CB8AC3E}">
        <p14:creationId xmlns:p14="http://schemas.microsoft.com/office/powerpoint/2010/main" val="4071450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latin typeface="Calibri"/>
              <a:ea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65</a:t>
            </a:fld>
            <a:endParaRPr lang="en-BE"/>
          </a:p>
        </p:txBody>
      </p:sp>
    </p:spTree>
    <p:extLst>
      <p:ext uri="{BB962C8B-B14F-4D97-AF65-F5344CB8AC3E}">
        <p14:creationId xmlns:p14="http://schemas.microsoft.com/office/powerpoint/2010/main" val="16691509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latin typeface="Calibri"/>
              <a:ea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66</a:t>
            </a:fld>
            <a:endParaRPr lang="en-BE"/>
          </a:p>
        </p:txBody>
      </p:sp>
    </p:spTree>
    <p:extLst>
      <p:ext uri="{BB962C8B-B14F-4D97-AF65-F5344CB8AC3E}">
        <p14:creationId xmlns:p14="http://schemas.microsoft.com/office/powerpoint/2010/main" val="29026308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latin typeface="Calibri"/>
              <a:ea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67</a:t>
            </a:fld>
            <a:endParaRPr lang="en-BE"/>
          </a:p>
        </p:txBody>
      </p:sp>
    </p:spTree>
    <p:extLst>
      <p:ext uri="{BB962C8B-B14F-4D97-AF65-F5344CB8AC3E}">
        <p14:creationId xmlns:p14="http://schemas.microsoft.com/office/powerpoint/2010/main" val="1785718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Multipath fading relates to interference</a:t>
            </a:r>
          </a:p>
          <a:p>
            <a:endParaRPr lang="en-US" dirty="0"/>
          </a:p>
          <a:p>
            <a:r>
              <a:rPr lang="en-US" dirty="0"/>
              <a:t>Need for error correction </a:t>
            </a:r>
            <a:r>
              <a:rPr lang="en-US" dirty="0" err="1"/>
              <a:t>etc</a:t>
            </a:r>
            <a:r>
              <a:rPr lang="en-US" dirty="0"/>
              <a:t> in higher OSI layers</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68</a:t>
            </a:fld>
            <a:endParaRPr lang="en-BE"/>
          </a:p>
        </p:txBody>
      </p:sp>
    </p:spTree>
    <p:extLst>
      <p:ext uri="{BB962C8B-B14F-4D97-AF65-F5344CB8AC3E}">
        <p14:creationId xmlns:p14="http://schemas.microsoft.com/office/powerpoint/2010/main" val="1861314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6</a:t>
            </a:fld>
            <a:endParaRPr lang="en-BE"/>
          </a:p>
        </p:txBody>
      </p:sp>
    </p:spTree>
    <p:extLst>
      <p:ext uri="{BB962C8B-B14F-4D97-AF65-F5344CB8AC3E}">
        <p14:creationId xmlns:p14="http://schemas.microsoft.com/office/powerpoint/2010/main" val="1582707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64A1017-0884-48D2-A292-96291E4FAC02}" type="slidenum">
              <a:rPr lang="en-BE" smtClean="0"/>
              <a:t>70</a:t>
            </a:fld>
            <a:endParaRPr lang="en-BE"/>
          </a:p>
        </p:txBody>
      </p:sp>
    </p:spTree>
    <p:extLst>
      <p:ext uri="{BB962C8B-B14F-4D97-AF65-F5344CB8AC3E}">
        <p14:creationId xmlns:p14="http://schemas.microsoft.com/office/powerpoint/2010/main" val="38044075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Questions?</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71</a:t>
            </a:fld>
            <a:endParaRPr lang="en-BE"/>
          </a:p>
        </p:txBody>
      </p:sp>
    </p:spTree>
    <p:extLst>
      <p:ext uri="{BB962C8B-B14F-4D97-AF65-F5344CB8AC3E}">
        <p14:creationId xmlns:p14="http://schemas.microsoft.com/office/powerpoint/2010/main" val="1966387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73</a:t>
            </a:fld>
            <a:endParaRPr lang="en-BE"/>
          </a:p>
        </p:txBody>
      </p:sp>
    </p:spTree>
    <p:extLst>
      <p:ext uri="{BB962C8B-B14F-4D97-AF65-F5344CB8AC3E}">
        <p14:creationId xmlns:p14="http://schemas.microsoft.com/office/powerpoint/2010/main" val="32291977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74</a:t>
            </a:fld>
            <a:endParaRPr lang="en-BE"/>
          </a:p>
        </p:txBody>
      </p:sp>
    </p:spTree>
    <p:extLst>
      <p:ext uri="{BB962C8B-B14F-4D97-AF65-F5344CB8AC3E}">
        <p14:creationId xmlns:p14="http://schemas.microsoft.com/office/powerpoint/2010/main" val="7493639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talk about wired power because it doesn't quite capture the spirit of IoT</a:t>
            </a:r>
          </a:p>
        </p:txBody>
      </p:sp>
      <p:sp>
        <p:nvSpPr>
          <p:cNvPr id="4" name="Slide Number Placeholder 3"/>
          <p:cNvSpPr>
            <a:spLocks noGrp="1"/>
          </p:cNvSpPr>
          <p:nvPr>
            <p:ph type="sldNum" sz="quarter" idx="5"/>
          </p:nvPr>
        </p:nvSpPr>
        <p:spPr/>
        <p:txBody>
          <a:bodyPr/>
          <a:lstStyle/>
          <a:p>
            <a:fld id="{364A1017-0884-48D2-A292-96291E4FAC02}" type="slidenum">
              <a:rPr lang="en-BE" smtClean="0"/>
              <a:t>75</a:t>
            </a:fld>
            <a:endParaRPr lang="en-BE"/>
          </a:p>
        </p:txBody>
      </p:sp>
    </p:spTree>
    <p:extLst>
      <p:ext uri="{BB962C8B-B14F-4D97-AF65-F5344CB8AC3E}">
        <p14:creationId xmlns:p14="http://schemas.microsoft.com/office/powerpoint/2010/main" val="3791849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76</a:t>
            </a:fld>
            <a:endParaRPr lang="en-BE"/>
          </a:p>
        </p:txBody>
      </p:sp>
    </p:spTree>
    <p:extLst>
      <p:ext uri="{BB962C8B-B14F-4D97-AF65-F5344CB8AC3E}">
        <p14:creationId xmlns:p14="http://schemas.microsoft.com/office/powerpoint/2010/main" val="37935241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77</a:t>
            </a:fld>
            <a:endParaRPr lang="en-BE"/>
          </a:p>
        </p:txBody>
      </p:sp>
    </p:spTree>
    <p:extLst>
      <p:ext uri="{BB962C8B-B14F-4D97-AF65-F5344CB8AC3E}">
        <p14:creationId xmlns:p14="http://schemas.microsoft.com/office/powerpoint/2010/main" val="5195000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a:buChar char="•"/>
            </a:pPr>
            <a:r>
              <a:rPr lang="nl-NL" b="1" err="1"/>
              <a:t>Reduced</a:t>
            </a:r>
            <a:r>
              <a:rPr lang="nl-NL" b="1"/>
              <a:t> </a:t>
            </a:r>
            <a:r>
              <a:rPr lang="nl-NL" b="1" err="1"/>
              <a:t>Capacity</a:t>
            </a:r>
            <a:r>
              <a:rPr lang="nl-NL" b="1"/>
              <a:t>:</a:t>
            </a:r>
            <a:r>
              <a:rPr lang="nl-NL"/>
              <a:t> At low </a:t>
            </a:r>
            <a:r>
              <a:rPr lang="nl-NL" err="1"/>
              <a:t>temperatures</a:t>
            </a:r>
            <a:r>
              <a:rPr lang="nl-NL"/>
              <a:t>, </a:t>
            </a:r>
            <a:r>
              <a:rPr lang="nl-NL" err="1"/>
              <a:t>the</a:t>
            </a:r>
            <a:r>
              <a:rPr lang="nl-NL"/>
              <a:t> </a:t>
            </a:r>
            <a:r>
              <a:rPr lang="nl-NL" err="1"/>
              <a:t>chemical</a:t>
            </a:r>
            <a:r>
              <a:rPr lang="nl-NL"/>
              <a:t> </a:t>
            </a:r>
            <a:r>
              <a:rPr lang="nl-NL" err="1"/>
              <a:t>reactions</a:t>
            </a:r>
            <a:r>
              <a:rPr lang="nl-NL"/>
              <a:t> </a:t>
            </a:r>
            <a:r>
              <a:rPr lang="nl-NL" err="1"/>
              <a:t>inside</a:t>
            </a:r>
            <a:r>
              <a:rPr lang="nl-NL"/>
              <a:t> </a:t>
            </a:r>
            <a:r>
              <a:rPr lang="nl-NL" err="1"/>
              <a:t>an</a:t>
            </a:r>
            <a:r>
              <a:rPr lang="nl-NL"/>
              <a:t> alkaline </a:t>
            </a:r>
            <a:r>
              <a:rPr lang="nl-NL" err="1"/>
              <a:t>battery</a:t>
            </a:r>
            <a:r>
              <a:rPr lang="nl-NL"/>
              <a:t> slow down. </a:t>
            </a:r>
            <a:r>
              <a:rPr lang="nl-NL" err="1"/>
              <a:t>This</a:t>
            </a:r>
            <a:r>
              <a:rPr lang="nl-NL"/>
              <a:t> </a:t>
            </a:r>
            <a:r>
              <a:rPr lang="nl-NL" err="1"/>
              <a:t>reduction</a:t>
            </a:r>
            <a:r>
              <a:rPr lang="nl-NL"/>
              <a:t> in </a:t>
            </a:r>
            <a:r>
              <a:rPr lang="nl-NL" err="1"/>
              <a:t>reaction</a:t>
            </a:r>
            <a:r>
              <a:rPr lang="nl-NL"/>
              <a:t> </a:t>
            </a:r>
            <a:r>
              <a:rPr lang="nl-NL" err="1"/>
              <a:t>rate</a:t>
            </a:r>
            <a:r>
              <a:rPr lang="nl-NL"/>
              <a:t> leads </a:t>
            </a:r>
            <a:r>
              <a:rPr lang="nl-NL" err="1"/>
              <a:t>to</a:t>
            </a:r>
            <a:r>
              <a:rPr lang="nl-NL"/>
              <a:t> </a:t>
            </a:r>
            <a:r>
              <a:rPr lang="nl-NL" err="1"/>
              <a:t>decreased</a:t>
            </a:r>
            <a:r>
              <a:rPr lang="nl-NL"/>
              <a:t> </a:t>
            </a:r>
            <a:r>
              <a:rPr lang="nl-NL" err="1"/>
              <a:t>capacity</a:t>
            </a:r>
            <a:r>
              <a:rPr lang="nl-NL"/>
              <a:t>, </a:t>
            </a:r>
            <a:r>
              <a:rPr lang="nl-NL" err="1"/>
              <a:t>meaning</a:t>
            </a:r>
            <a:r>
              <a:rPr lang="nl-NL"/>
              <a:t> </a:t>
            </a:r>
            <a:r>
              <a:rPr lang="nl-NL" err="1"/>
              <a:t>the</a:t>
            </a:r>
            <a:r>
              <a:rPr lang="nl-NL"/>
              <a:t> </a:t>
            </a:r>
            <a:r>
              <a:rPr lang="nl-NL" err="1"/>
              <a:t>battery</a:t>
            </a:r>
            <a:r>
              <a:rPr lang="nl-NL"/>
              <a:t> </a:t>
            </a:r>
            <a:r>
              <a:rPr lang="nl-NL" err="1"/>
              <a:t>delivers</a:t>
            </a:r>
            <a:r>
              <a:rPr lang="nl-NL"/>
              <a:t> </a:t>
            </a:r>
            <a:r>
              <a:rPr lang="nl-NL" err="1"/>
              <a:t>less</a:t>
            </a:r>
            <a:r>
              <a:rPr lang="nl-NL"/>
              <a:t> power </a:t>
            </a:r>
            <a:r>
              <a:rPr lang="nl-NL" err="1"/>
              <a:t>and</a:t>
            </a:r>
            <a:r>
              <a:rPr lang="nl-NL"/>
              <a:t> </a:t>
            </a:r>
            <a:r>
              <a:rPr lang="nl-NL" err="1"/>
              <a:t>may</a:t>
            </a:r>
            <a:r>
              <a:rPr lang="nl-NL"/>
              <a:t> </a:t>
            </a:r>
            <a:r>
              <a:rPr lang="nl-NL" err="1"/>
              <a:t>appear</a:t>
            </a:r>
            <a:r>
              <a:rPr lang="nl-NL"/>
              <a:t> </a:t>
            </a:r>
            <a:r>
              <a:rPr lang="nl-NL" err="1"/>
              <a:t>to</a:t>
            </a:r>
            <a:r>
              <a:rPr lang="nl-NL"/>
              <a:t> </a:t>
            </a:r>
            <a:r>
              <a:rPr lang="nl-NL" err="1"/>
              <a:t>be</a:t>
            </a:r>
            <a:r>
              <a:rPr lang="nl-NL"/>
              <a:t> "dead" even </a:t>
            </a:r>
            <a:r>
              <a:rPr lang="nl-NL" err="1"/>
              <a:t>if</a:t>
            </a:r>
            <a:r>
              <a:rPr lang="nl-NL"/>
              <a:t> </a:t>
            </a:r>
            <a:r>
              <a:rPr lang="nl-NL" err="1"/>
              <a:t>it</a:t>
            </a:r>
            <a:r>
              <a:rPr lang="nl-NL"/>
              <a:t> </a:t>
            </a:r>
            <a:r>
              <a:rPr lang="nl-NL" err="1"/>
              <a:t>still</a:t>
            </a:r>
            <a:r>
              <a:rPr lang="nl-NL"/>
              <a:t> has charge </a:t>
            </a:r>
            <a:r>
              <a:rPr lang="nl-NL" err="1"/>
              <a:t>left</a:t>
            </a:r>
            <a:r>
              <a:rPr lang="nl-NL"/>
              <a:t>.</a:t>
            </a:r>
            <a:endParaRPr lang="en-US"/>
          </a:p>
          <a:p>
            <a:pPr marL="171450" indent="-171450">
              <a:buFont typeface="Arial"/>
              <a:buChar char="•"/>
            </a:pPr>
            <a:r>
              <a:rPr lang="nl-NL" b="1" err="1"/>
              <a:t>Increased</a:t>
            </a:r>
            <a:r>
              <a:rPr lang="nl-NL" b="1"/>
              <a:t> </a:t>
            </a:r>
            <a:r>
              <a:rPr lang="nl-NL" b="1" err="1"/>
              <a:t>Internal</a:t>
            </a:r>
            <a:r>
              <a:rPr lang="nl-NL" b="1"/>
              <a:t> </a:t>
            </a:r>
            <a:r>
              <a:rPr lang="nl-NL" b="1" err="1"/>
              <a:t>Resistance</a:t>
            </a:r>
            <a:r>
              <a:rPr lang="nl-NL" b="1"/>
              <a:t>:</a:t>
            </a:r>
            <a:r>
              <a:rPr lang="nl-NL"/>
              <a:t> The </a:t>
            </a:r>
            <a:r>
              <a:rPr lang="nl-NL" err="1"/>
              <a:t>internal</a:t>
            </a:r>
            <a:r>
              <a:rPr lang="nl-NL"/>
              <a:t> </a:t>
            </a:r>
            <a:r>
              <a:rPr lang="nl-NL" err="1"/>
              <a:t>resistance</a:t>
            </a:r>
            <a:r>
              <a:rPr lang="nl-NL"/>
              <a:t> of </a:t>
            </a:r>
            <a:r>
              <a:rPr lang="nl-NL" err="1"/>
              <a:t>the</a:t>
            </a:r>
            <a:r>
              <a:rPr lang="nl-NL"/>
              <a:t> </a:t>
            </a:r>
            <a:r>
              <a:rPr lang="nl-NL" err="1"/>
              <a:t>battery</a:t>
            </a:r>
            <a:r>
              <a:rPr lang="nl-NL"/>
              <a:t> </a:t>
            </a:r>
            <a:r>
              <a:rPr lang="nl-NL" err="1"/>
              <a:t>increases</a:t>
            </a:r>
            <a:r>
              <a:rPr lang="nl-NL"/>
              <a:t> as </a:t>
            </a:r>
            <a:r>
              <a:rPr lang="nl-NL" err="1"/>
              <a:t>the</a:t>
            </a:r>
            <a:r>
              <a:rPr lang="nl-NL"/>
              <a:t> </a:t>
            </a:r>
            <a:r>
              <a:rPr lang="nl-NL" err="1"/>
              <a:t>temperature</a:t>
            </a:r>
            <a:r>
              <a:rPr lang="nl-NL"/>
              <a:t> </a:t>
            </a:r>
            <a:r>
              <a:rPr lang="nl-NL" err="1"/>
              <a:t>drops</a:t>
            </a:r>
            <a:r>
              <a:rPr lang="nl-NL"/>
              <a:t>, </a:t>
            </a:r>
            <a:r>
              <a:rPr lang="nl-NL" err="1"/>
              <a:t>which</a:t>
            </a:r>
            <a:r>
              <a:rPr lang="nl-NL"/>
              <a:t> </a:t>
            </a:r>
            <a:r>
              <a:rPr lang="nl-NL" err="1"/>
              <a:t>reduces</a:t>
            </a:r>
            <a:r>
              <a:rPr lang="nl-NL"/>
              <a:t> </a:t>
            </a:r>
            <a:r>
              <a:rPr lang="nl-NL" err="1"/>
              <a:t>the</a:t>
            </a:r>
            <a:r>
              <a:rPr lang="nl-NL"/>
              <a:t> </a:t>
            </a:r>
            <a:r>
              <a:rPr lang="nl-NL" err="1"/>
              <a:t>amount</a:t>
            </a:r>
            <a:r>
              <a:rPr lang="nl-NL"/>
              <a:t> of </a:t>
            </a:r>
            <a:r>
              <a:rPr lang="nl-NL" err="1"/>
              <a:t>current</a:t>
            </a:r>
            <a:r>
              <a:rPr lang="nl-NL"/>
              <a:t> </a:t>
            </a:r>
            <a:r>
              <a:rPr lang="nl-NL" err="1"/>
              <a:t>the</a:t>
            </a:r>
            <a:r>
              <a:rPr lang="nl-NL"/>
              <a:t> </a:t>
            </a:r>
            <a:r>
              <a:rPr lang="nl-NL" err="1"/>
              <a:t>battery</a:t>
            </a:r>
            <a:r>
              <a:rPr lang="nl-NL"/>
              <a:t> </a:t>
            </a:r>
            <a:r>
              <a:rPr lang="nl-NL" err="1"/>
              <a:t>can</a:t>
            </a:r>
            <a:r>
              <a:rPr lang="nl-NL"/>
              <a:t> </a:t>
            </a:r>
            <a:r>
              <a:rPr lang="nl-NL" err="1"/>
              <a:t>supply</a:t>
            </a:r>
            <a:r>
              <a:rPr lang="nl-NL"/>
              <a:t>. </a:t>
            </a:r>
            <a:r>
              <a:rPr lang="nl-NL" err="1"/>
              <a:t>This</a:t>
            </a:r>
            <a:r>
              <a:rPr lang="nl-NL"/>
              <a:t> </a:t>
            </a:r>
            <a:r>
              <a:rPr lang="nl-NL" err="1"/>
              <a:t>can</a:t>
            </a:r>
            <a:r>
              <a:rPr lang="nl-NL"/>
              <a:t> lead </a:t>
            </a:r>
            <a:r>
              <a:rPr lang="nl-NL" err="1"/>
              <a:t>to</a:t>
            </a:r>
            <a:r>
              <a:rPr lang="nl-NL"/>
              <a:t> </a:t>
            </a:r>
            <a:r>
              <a:rPr lang="nl-NL" err="1"/>
              <a:t>devices</a:t>
            </a:r>
            <a:r>
              <a:rPr lang="nl-NL"/>
              <a:t> </a:t>
            </a:r>
            <a:r>
              <a:rPr lang="nl-NL" err="1"/>
              <a:t>not</a:t>
            </a:r>
            <a:r>
              <a:rPr lang="nl-NL"/>
              <a:t> </a:t>
            </a:r>
            <a:r>
              <a:rPr lang="nl-NL" err="1"/>
              <a:t>working</a:t>
            </a:r>
            <a:r>
              <a:rPr lang="nl-NL"/>
              <a:t> </a:t>
            </a:r>
            <a:r>
              <a:rPr lang="nl-NL" err="1"/>
              <a:t>properly</a:t>
            </a:r>
            <a:r>
              <a:rPr lang="nl-NL"/>
              <a:t> or </a:t>
            </a:r>
            <a:r>
              <a:rPr lang="nl-NL" err="1"/>
              <a:t>shutting</a:t>
            </a:r>
            <a:r>
              <a:rPr lang="nl-NL"/>
              <a:t> down.</a:t>
            </a:r>
            <a:endParaRPr lang="en-US"/>
          </a:p>
          <a:p>
            <a:pPr marL="171450" indent="-171450">
              <a:buFont typeface="Arial"/>
              <a:buChar char="•"/>
            </a:pPr>
            <a:r>
              <a:rPr lang="nl-NL" b="1"/>
              <a:t>Voltage Drop:</a:t>
            </a:r>
            <a:r>
              <a:rPr lang="nl-NL"/>
              <a:t> The voltage output of </a:t>
            </a:r>
            <a:r>
              <a:rPr lang="nl-NL" err="1"/>
              <a:t>the</a:t>
            </a:r>
            <a:r>
              <a:rPr lang="nl-NL"/>
              <a:t> </a:t>
            </a:r>
            <a:r>
              <a:rPr lang="nl-NL" err="1"/>
              <a:t>battery</a:t>
            </a:r>
            <a:r>
              <a:rPr lang="nl-NL"/>
              <a:t> </a:t>
            </a:r>
            <a:r>
              <a:rPr lang="nl-NL" err="1"/>
              <a:t>can</a:t>
            </a:r>
            <a:r>
              <a:rPr lang="nl-NL"/>
              <a:t> drop </a:t>
            </a:r>
            <a:r>
              <a:rPr lang="nl-NL" err="1"/>
              <a:t>significantly</a:t>
            </a:r>
            <a:r>
              <a:rPr lang="nl-NL"/>
              <a:t> in </a:t>
            </a:r>
            <a:r>
              <a:rPr lang="nl-NL" err="1"/>
              <a:t>cold</a:t>
            </a:r>
            <a:r>
              <a:rPr lang="nl-NL"/>
              <a:t> </a:t>
            </a:r>
            <a:r>
              <a:rPr lang="nl-NL" err="1"/>
              <a:t>conditions</a:t>
            </a:r>
            <a:r>
              <a:rPr lang="nl-NL"/>
              <a:t>, </a:t>
            </a:r>
            <a:r>
              <a:rPr lang="nl-NL" err="1"/>
              <a:t>which</a:t>
            </a:r>
            <a:r>
              <a:rPr lang="nl-NL"/>
              <a:t> </a:t>
            </a:r>
            <a:r>
              <a:rPr lang="nl-NL" err="1"/>
              <a:t>may</a:t>
            </a:r>
            <a:r>
              <a:rPr lang="nl-NL"/>
              <a:t> </a:t>
            </a:r>
            <a:r>
              <a:rPr lang="nl-NL" err="1"/>
              <a:t>cause</a:t>
            </a:r>
            <a:r>
              <a:rPr lang="nl-NL"/>
              <a:t> </a:t>
            </a:r>
            <a:r>
              <a:rPr lang="nl-NL" err="1"/>
              <a:t>devices</a:t>
            </a:r>
            <a:r>
              <a:rPr lang="nl-NL"/>
              <a:t> </a:t>
            </a:r>
            <a:r>
              <a:rPr lang="nl-NL" err="1"/>
              <a:t>to</a:t>
            </a:r>
            <a:r>
              <a:rPr lang="nl-NL"/>
              <a:t> </a:t>
            </a:r>
            <a:r>
              <a:rPr lang="nl-NL" err="1"/>
              <a:t>fail</a:t>
            </a:r>
            <a:r>
              <a:rPr lang="nl-NL"/>
              <a:t> </a:t>
            </a:r>
            <a:r>
              <a:rPr lang="nl-NL" err="1"/>
              <a:t>to</a:t>
            </a:r>
            <a:r>
              <a:rPr lang="nl-NL"/>
              <a:t> </a:t>
            </a:r>
            <a:r>
              <a:rPr lang="nl-NL" err="1"/>
              <a:t>operate</a:t>
            </a:r>
            <a:r>
              <a:rPr lang="nl-NL"/>
              <a:t> or </a:t>
            </a:r>
            <a:r>
              <a:rPr lang="nl-NL" err="1"/>
              <a:t>to</a:t>
            </a:r>
            <a:r>
              <a:rPr lang="nl-NL"/>
              <a:t> </a:t>
            </a:r>
            <a:r>
              <a:rPr lang="nl-NL" err="1"/>
              <a:t>function</a:t>
            </a:r>
            <a:r>
              <a:rPr lang="nl-NL"/>
              <a:t> </a:t>
            </a:r>
            <a:r>
              <a:rPr lang="nl-NL" err="1"/>
              <a:t>improperly</a:t>
            </a:r>
            <a:r>
              <a:rPr lang="nl-NL"/>
              <a:t>.</a:t>
            </a:r>
            <a:endParaRPr lang="en-US"/>
          </a:p>
          <a:p>
            <a:pPr marL="171450" indent="-171450">
              <a:buFont typeface="Arial"/>
              <a:buChar char="•"/>
            </a:pPr>
            <a:r>
              <a:rPr lang="nl-NL" b="1" dirty="0"/>
              <a:t>Recovery:</a:t>
            </a:r>
            <a:r>
              <a:rPr lang="nl-NL" dirty="0"/>
              <a:t> </a:t>
            </a:r>
            <a:r>
              <a:rPr lang="nl-NL" dirty="0" err="1"/>
              <a:t>If</a:t>
            </a:r>
            <a:r>
              <a:rPr lang="nl-NL" dirty="0"/>
              <a:t> a </a:t>
            </a:r>
            <a:r>
              <a:rPr lang="nl-NL" dirty="0" err="1"/>
              <a:t>battery</a:t>
            </a:r>
            <a:r>
              <a:rPr lang="nl-NL" dirty="0"/>
              <a:t> is </a:t>
            </a:r>
            <a:r>
              <a:rPr lang="nl-NL" dirty="0" err="1"/>
              <a:t>used</a:t>
            </a:r>
            <a:r>
              <a:rPr lang="nl-NL" dirty="0"/>
              <a:t> at low </a:t>
            </a:r>
            <a:r>
              <a:rPr lang="nl-NL" dirty="0" err="1"/>
              <a:t>temperatures</a:t>
            </a:r>
            <a:r>
              <a:rPr lang="nl-NL" dirty="0"/>
              <a:t> </a:t>
            </a:r>
            <a:r>
              <a:rPr lang="nl-NL" dirty="0" err="1"/>
              <a:t>and</a:t>
            </a:r>
            <a:r>
              <a:rPr lang="nl-NL" dirty="0"/>
              <a:t> </a:t>
            </a:r>
            <a:r>
              <a:rPr lang="nl-NL" dirty="0" err="1"/>
              <a:t>then</a:t>
            </a:r>
            <a:r>
              <a:rPr lang="nl-NL" dirty="0"/>
              <a:t> </a:t>
            </a:r>
            <a:r>
              <a:rPr lang="nl-NL" dirty="0" err="1"/>
              <a:t>brought</a:t>
            </a:r>
            <a:r>
              <a:rPr lang="nl-NL" dirty="0"/>
              <a:t> back </a:t>
            </a:r>
            <a:r>
              <a:rPr lang="nl-NL" dirty="0" err="1"/>
              <a:t>to</a:t>
            </a:r>
            <a:r>
              <a:rPr lang="nl-NL" dirty="0"/>
              <a:t> room </a:t>
            </a:r>
            <a:r>
              <a:rPr lang="nl-NL" dirty="0" err="1"/>
              <a:t>temperature</a:t>
            </a:r>
            <a:r>
              <a:rPr lang="nl-NL" dirty="0"/>
              <a:t>, </a:t>
            </a:r>
            <a:r>
              <a:rPr lang="nl-NL" dirty="0" err="1"/>
              <a:t>its</a:t>
            </a:r>
            <a:r>
              <a:rPr lang="nl-NL" dirty="0"/>
              <a:t> performance </a:t>
            </a:r>
            <a:r>
              <a:rPr lang="nl-NL" dirty="0" err="1"/>
              <a:t>may</a:t>
            </a:r>
            <a:r>
              <a:rPr lang="nl-NL" dirty="0"/>
              <a:t> </a:t>
            </a:r>
            <a:r>
              <a:rPr lang="nl-NL" dirty="0" err="1"/>
              <a:t>recover</a:t>
            </a:r>
            <a:r>
              <a:rPr lang="nl-NL" dirty="0"/>
              <a:t>, </a:t>
            </a:r>
            <a:r>
              <a:rPr lang="nl-NL" dirty="0" err="1"/>
              <a:t>and</a:t>
            </a:r>
            <a:r>
              <a:rPr lang="nl-NL" dirty="0"/>
              <a:t> </a:t>
            </a:r>
            <a:r>
              <a:rPr lang="nl-NL" dirty="0" err="1"/>
              <a:t>it</a:t>
            </a:r>
            <a:r>
              <a:rPr lang="nl-NL" dirty="0"/>
              <a:t> </a:t>
            </a:r>
            <a:r>
              <a:rPr lang="nl-NL" dirty="0" err="1"/>
              <a:t>may</a:t>
            </a:r>
            <a:r>
              <a:rPr lang="nl-NL" dirty="0"/>
              <a:t> </a:t>
            </a:r>
            <a:r>
              <a:rPr lang="nl-NL" dirty="0" err="1"/>
              <a:t>deliver</a:t>
            </a:r>
            <a:r>
              <a:rPr lang="nl-NL" dirty="0"/>
              <a:t> more power as </a:t>
            </a:r>
            <a:r>
              <a:rPr lang="nl-NL" dirty="0" err="1"/>
              <a:t>the</a:t>
            </a:r>
            <a:r>
              <a:rPr lang="nl-NL" dirty="0"/>
              <a:t> </a:t>
            </a:r>
            <a:r>
              <a:rPr lang="nl-NL" dirty="0" err="1"/>
              <a:t>chemical</a:t>
            </a:r>
            <a:r>
              <a:rPr lang="nl-NL" dirty="0"/>
              <a:t> </a:t>
            </a:r>
            <a:r>
              <a:rPr lang="nl-NL" dirty="0" err="1"/>
              <a:t>reactions</a:t>
            </a:r>
            <a:r>
              <a:rPr lang="nl-NL" dirty="0"/>
              <a:t> speed up </a:t>
            </a:r>
            <a:r>
              <a:rPr lang="nl-NL" dirty="0" err="1"/>
              <a:t>again</a:t>
            </a:r>
            <a:r>
              <a:rPr lang="nl-NL" dirty="0"/>
              <a:t>.</a:t>
            </a:r>
            <a:endParaRPr lang="en-US" dirty="0"/>
          </a:p>
          <a:p>
            <a:endParaRPr lang="en-US" b="1" dirty="0"/>
          </a:p>
          <a:p>
            <a:pPr>
              <a:buFont typeface="Arial"/>
              <a:buChar char="•"/>
            </a:pPr>
            <a:endParaRPr lang="en-US" b="1" dirty="0"/>
          </a:p>
          <a:p>
            <a:pPr>
              <a:buFont typeface="Arial"/>
              <a:buChar char="•"/>
            </a:pPr>
            <a:r>
              <a:rPr lang="en-US" b="1" dirty="0"/>
              <a:t>Increased Self-Discharge:</a:t>
            </a:r>
            <a:r>
              <a:rPr lang="en-US" dirty="0"/>
              <a:t> At high temperatures, the rate of self-discharge increases. This means the battery will lose its charge more quickly even when not in use, reducing its overall shelf life.</a:t>
            </a:r>
            <a:endParaRPr lang="nl-NL"/>
          </a:p>
          <a:p>
            <a:pPr>
              <a:buFont typeface="Arial"/>
              <a:buChar char="•"/>
            </a:pPr>
            <a:r>
              <a:rPr lang="en-US" b="1" dirty="0"/>
              <a:t>Accelerated Chemical Reactions:</a:t>
            </a:r>
            <a:r>
              <a:rPr lang="en-US" dirty="0"/>
              <a:t> While higher temperatures can initially improve performance by accelerating chemical reactions, this effect is usually short-lived and comes with drawbacks.</a:t>
            </a:r>
            <a:endParaRPr lang="nl-NL" dirty="0"/>
          </a:p>
          <a:p>
            <a:pPr>
              <a:buFont typeface="Arial"/>
              <a:buChar char="•"/>
            </a:pPr>
            <a:r>
              <a:rPr lang="en-US" b="1" dirty="0"/>
              <a:t>Risk of Leakage:</a:t>
            </a:r>
            <a:r>
              <a:rPr lang="en-US" dirty="0"/>
              <a:t> Prolonged exposure to high temperatures can cause the electrolyte to expand, leading to an increased risk of leakage. Leakage not only damages the battery but can also harm the device in which the battery is used.</a:t>
            </a:r>
            <a:endParaRPr lang="nl-NL" dirty="0"/>
          </a:p>
          <a:p>
            <a:pPr>
              <a:buFont typeface="Arial"/>
              <a:buChar char="•"/>
            </a:pPr>
            <a:r>
              <a:rPr lang="en-US" b="1" dirty="0"/>
              <a:t>Shortened Lifespan:</a:t>
            </a:r>
            <a:r>
              <a:rPr lang="en-US" dirty="0"/>
              <a:t> High temperatures accelerate the degradation of the battery's internal components, leading to a shorter overall lifespan. Repeated exposure to high temperatures can permanently reduce the battery's capacity and efficiency.</a:t>
            </a:r>
            <a:endParaRPr lang="nl-NL" dirty="0"/>
          </a:p>
          <a:p>
            <a:pPr>
              <a:buFont typeface="Arial"/>
              <a:buChar char="•"/>
            </a:pPr>
            <a:r>
              <a:rPr lang="en-US" b="1" dirty="0"/>
              <a:t>Potential for Explosion:</a:t>
            </a:r>
            <a:r>
              <a:rPr lang="en-US" dirty="0"/>
              <a:t> In extreme cases, very high temperatures can cause the battery to overheat and, in rare cases, explode, though this is more common in rechargeable batteries than in standard alkaline batteries.</a:t>
            </a:r>
            <a:endParaRPr lang="nl-NL" dirty="0"/>
          </a:p>
          <a:p>
            <a:pPr marL="285750" indent="-285750">
              <a:buFont typeface="Arial"/>
              <a:buChar char="•"/>
            </a:pPr>
            <a:endParaRPr lang="en-US" dirty="0">
              <a:latin typeface="Aptos"/>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82</a:t>
            </a:fld>
            <a:endParaRPr lang="en-BE"/>
          </a:p>
        </p:txBody>
      </p:sp>
    </p:spTree>
    <p:extLst>
      <p:ext uri="{BB962C8B-B14F-4D97-AF65-F5344CB8AC3E}">
        <p14:creationId xmlns:p14="http://schemas.microsoft.com/office/powerpoint/2010/main" val="30161858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83</a:t>
            </a:fld>
            <a:endParaRPr lang="en-BE"/>
          </a:p>
        </p:txBody>
      </p:sp>
    </p:spTree>
    <p:extLst>
      <p:ext uri="{BB962C8B-B14F-4D97-AF65-F5344CB8AC3E}">
        <p14:creationId xmlns:p14="http://schemas.microsoft.com/office/powerpoint/2010/main" val="25275455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solar panels, kinetic person, RF</a:t>
            </a:r>
          </a:p>
          <a:p>
            <a:r>
              <a:rPr lang="en-US" dirty="0"/>
              <a:t>Mention </a:t>
            </a:r>
            <a:r>
              <a:rPr lang="en-US" dirty="0" err="1"/>
              <a:t>philips</a:t>
            </a:r>
            <a:r>
              <a:rPr lang="en-US" dirty="0"/>
              <a:t> light switch "the movement of the light switch to generate a small burst of energy, resulting in sufficient energy to transmit a few packets to a lightbulb or a central receiver."</a:t>
            </a:r>
          </a:p>
        </p:txBody>
      </p:sp>
      <p:sp>
        <p:nvSpPr>
          <p:cNvPr id="4" name="Slide Number Placeholder 3"/>
          <p:cNvSpPr>
            <a:spLocks noGrp="1"/>
          </p:cNvSpPr>
          <p:nvPr>
            <p:ph type="sldNum" sz="quarter" idx="5"/>
          </p:nvPr>
        </p:nvSpPr>
        <p:spPr/>
        <p:txBody>
          <a:bodyPr/>
          <a:lstStyle/>
          <a:p>
            <a:fld id="{364A1017-0884-48D2-A292-96291E4FAC02}" type="slidenum">
              <a:rPr lang="en-BE" smtClean="0"/>
              <a:t>84</a:t>
            </a:fld>
            <a:endParaRPr lang="en-BE"/>
          </a:p>
        </p:txBody>
      </p:sp>
    </p:spTree>
    <p:extLst>
      <p:ext uri="{BB962C8B-B14F-4D97-AF65-F5344CB8AC3E}">
        <p14:creationId xmlns:p14="http://schemas.microsoft.com/office/powerpoint/2010/main" val="850234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7</a:t>
            </a:fld>
            <a:endParaRPr lang="en-BE"/>
          </a:p>
        </p:txBody>
      </p:sp>
    </p:spTree>
    <p:extLst>
      <p:ext uri="{BB962C8B-B14F-4D97-AF65-F5344CB8AC3E}">
        <p14:creationId xmlns:p14="http://schemas.microsoft.com/office/powerpoint/2010/main" val="1163142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85</a:t>
            </a:fld>
            <a:endParaRPr lang="en-BE"/>
          </a:p>
        </p:txBody>
      </p:sp>
    </p:spTree>
    <p:extLst>
      <p:ext uri="{BB962C8B-B14F-4D97-AF65-F5344CB8AC3E}">
        <p14:creationId xmlns:p14="http://schemas.microsoft.com/office/powerpoint/2010/main" val="32597556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86</a:t>
            </a:fld>
            <a:endParaRPr lang="en-BE"/>
          </a:p>
        </p:txBody>
      </p:sp>
    </p:spTree>
    <p:extLst>
      <p:ext uri="{BB962C8B-B14F-4D97-AF65-F5344CB8AC3E}">
        <p14:creationId xmlns:p14="http://schemas.microsoft.com/office/powerpoint/2010/main" val="134058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87</a:t>
            </a:fld>
            <a:endParaRPr lang="en-BE"/>
          </a:p>
        </p:txBody>
      </p:sp>
    </p:spTree>
    <p:extLst>
      <p:ext uri="{BB962C8B-B14F-4D97-AF65-F5344CB8AC3E}">
        <p14:creationId xmlns:p14="http://schemas.microsoft.com/office/powerpoint/2010/main" val="6620389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someone else tells me what a resistor is</a:t>
            </a:r>
            <a:endParaRPr lang="en-BE" dirty="0"/>
          </a:p>
        </p:txBody>
      </p:sp>
      <p:sp>
        <p:nvSpPr>
          <p:cNvPr id="4" name="Slide Number Placeholder 3"/>
          <p:cNvSpPr>
            <a:spLocks noGrp="1"/>
          </p:cNvSpPr>
          <p:nvPr>
            <p:ph type="sldNum" sz="quarter" idx="5"/>
          </p:nvPr>
        </p:nvSpPr>
        <p:spPr/>
        <p:txBody>
          <a:bodyPr/>
          <a:lstStyle/>
          <a:p>
            <a:fld id="{364A1017-0884-48D2-A292-96291E4FAC02}" type="slidenum">
              <a:rPr lang="en-BE" smtClean="0"/>
              <a:t>89</a:t>
            </a:fld>
            <a:endParaRPr lang="en-BE"/>
          </a:p>
        </p:txBody>
      </p:sp>
    </p:spTree>
    <p:extLst>
      <p:ext uri="{BB962C8B-B14F-4D97-AF65-F5344CB8AC3E}">
        <p14:creationId xmlns:p14="http://schemas.microsoft.com/office/powerpoint/2010/main" val="1470583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a:t>Wheatstone bridge has noise </a:t>
            </a:r>
            <a:r>
              <a:rPr lang="fr-BE" err="1"/>
              <a:t>reduction</a:t>
            </a:r>
            <a:r>
              <a:rPr lang="fr-BE"/>
              <a:t> </a:t>
            </a:r>
            <a:r>
              <a:rPr lang="fr-BE" err="1"/>
              <a:t>properties</a:t>
            </a:r>
            <a:r>
              <a:rPr lang="fr-BE"/>
              <a:t> (</a:t>
            </a:r>
            <a:r>
              <a:rPr lang="fr-BE" err="1"/>
              <a:t>subtractive</a:t>
            </a:r>
            <a:r>
              <a:rPr lang="fr-BE"/>
              <a:t> </a:t>
            </a:r>
            <a:r>
              <a:rPr lang="fr-BE" err="1"/>
              <a:t>measurement</a:t>
            </a:r>
            <a:r>
              <a:rPr lang="fr-BE"/>
              <a:t>), and output </a:t>
            </a:r>
            <a:r>
              <a:rPr lang="fr-BE" err="1"/>
              <a:t>is</a:t>
            </a:r>
            <a:r>
              <a:rPr lang="fr-BE"/>
              <a:t> </a:t>
            </a:r>
            <a:r>
              <a:rPr lang="fr-BE" err="1"/>
              <a:t>easily</a:t>
            </a:r>
            <a:r>
              <a:rPr lang="fr-BE"/>
              <a:t> </a:t>
            </a:r>
            <a:r>
              <a:rPr lang="fr-BE" err="1"/>
              <a:t>amplified</a:t>
            </a:r>
            <a:r>
              <a:rPr lang="fr-BE"/>
              <a:t> </a:t>
            </a:r>
            <a:r>
              <a:rPr lang="fr-BE" err="1"/>
              <a:t>because</a:t>
            </a:r>
            <a:r>
              <a:rPr lang="fr-BE"/>
              <a:t> </a:t>
            </a:r>
            <a:r>
              <a:rPr lang="fr-BE" err="1"/>
              <a:t>zero</a:t>
            </a:r>
            <a:r>
              <a:rPr lang="fr-BE"/>
              <a:t> DC offset</a:t>
            </a:r>
            <a:endParaRPr lang="en-BE"/>
          </a:p>
        </p:txBody>
      </p:sp>
      <p:sp>
        <p:nvSpPr>
          <p:cNvPr id="4" name="Slide Number Placeholder 3"/>
          <p:cNvSpPr>
            <a:spLocks noGrp="1"/>
          </p:cNvSpPr>
          <p:nvPr>
            <p:ph type="sldNum" sz="quarter" idx="5"/>
          </p:nvPr>
        </p:nvSpPr>
        <p:spPr/>
        <p:txBody>
          <a:bodyPr/>
          <a:lstStyle/>
          <a:p>
            <a:fld id="{364A1017-0884-48D2-A292-96291E4FAC02}" type="slidenum">
              <a:rPr lang="en-BE" smtClean="0"/>
              <a:t>91</a:t>
            </a:fld>
            <a:endParaRPr lang="en-BE"/>
          </a:p>
        </p:txBody>
      </p:sp>
    </p:spTree>
    <p:extLst>
      <p:ext uri="{BB962C8B-B14F-4D97-AF65-F5344CB8AC3E}">
        <p14:creationId xmlns:p14="http://schemas.microsoft.com/office/powerpoint/2010/main" val="13125131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err="1"/>
              <a:t>Dwenguino</a:t>
            </a:r>
            <a:r>
              <a:rPr lang="fr-BE"/>
              <a:t> </a:t>
            </a:r>
            <a:r>
              <a:rPr lang="fr-BE" err="1"/>
              <a:t>is</a:t>
            </a:r>
            <a:r>
              <a:rPr lang="fr-BE"/>
              <a:t> made by a non-profit </a:t>
            </a:r>
            <a:r>
              <a:rPr lang="fr-BE" err="1"/>
              <a:t>founded</a:t>
            </a:r>
            <a:r>
              <a:rPr lang="fr-BE"/>
              <a:t> by </a:t>
            </a:r>
            <a:r>
              <a:rPr lang="fr-BE" err="1"/>
              <a:t>my</a:t>
            </a:r>
            <a:r>
              <a:rPr lang="fr-BE"/>
              <a:t> PhD </a:t>
            </a:r>
            <a:r>
              <a:rPr lang="fr-BE" err="1"/>
              <a:t>supervisor</a:t>
            </a:r>
            <a:r>
              <a:rPr lang="fr-BE"/>
              <a:t>, </a:t>
            </a:r>
            <a:r>
              <a:rPr lang="fr-BE" err="1"/>
              <a:t>professor</a:t>
            </a:r>
            <a:r>
              <a:rPr lang="fr-BE"/>
              <a:t> Francis </a:t>
            </a:r>
            <a:r>
              <a:rPr lang="fr-BE" err="1"/>
              <a:t>wyffels</a:t>
            </a:r>
            <a:endParaRPr lang="nl-NL" err="1"/>
          </a:p>
        </p:txBody>
      </p:sp>
      <p:sp>
        <p:nvSpPr>
          <p:cNvPr id="4" name="Slide Number Placeholder 3"/>
          <p:cNvSpPr>
            <a:spLocks noGrp="1"/>
          </p:cNvSpPr>
          <p:nvPr>
            <p:ph type="sldNum" sz="quarter" idx="5"/>
          </p:nvPr>
        </p:nvSpPr>
        <p:spPr/>
        <p:txBody>
          <a:bodyPr/>
          <a:lstStyle/>
          <a:p>
            <a:fld id="{364A1017-0884-48D2-A292-96291E4FAC02}" type="slidenum">
              <a:rPr lang="en-BE" smtClean="0"/>
              <a:t>92</a:t>
            </a:fld>
            <a:endParaRPr lang="en-BE"/>
          </a:p>
        </p:txBody>
      </p:sp>
    </p:spTree>
    <p:extLst>
      <p:ext uri="{BB962C8B-B14F-4D97-AF65-F5344CB8AC3E}">
        <p14:creationId xmlns:p14="http://schemas.microsoft.com/office/powerpoint/2010/main" val="31285926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a:t>Show live </a:t>
            </a:r>
            <a:r>
              <a:rPr lang="fr-BE" err="1"/>
              <a:t>Blink</a:t>
            </a:r>
            <a:r>
              <a:rPr lang="fr-BE"/>
              <a:t> </a:t>
            </a:r>
            <a:r>
              <a:rPr lang="fr-BE" err="1"/>
              <a:t>example</a:t>
            </a:r>
          </a:p>
        </p:txBody>
      </p:sp>
      <p:sp>
        <p:nvSpPr>
          <p:cNvPr id="4" name="Slide Number Placeholder 3"/>
          <p:cNvSpPr>
            <a:spLocks noGrp="1"/>
          </p:cNvSpPr>
          <p:nvPr>
            <p:ph type="sldNum" sz="quarter" idx="5"/>
          </p:nvPr>
        </p:nvSpPr>
        <p:spPr/>
        <p:txBody>
          <a:bodyPr/>
          <a:lstStyle/>
          <a:p>
            <a:fld id="{364A1017-0884-48D2-A292-96291E4FAC02}" type="slidenum">
              <a:rPr lang="en-BE" smtClean="0"/>
              <a:t>93</a:t>
            </a:fld>
            <a:endParaRPr lang="en-BE"/>
          </a:p>
        </p:txBody>
      </p:sp>
    </p:spTree>
    <p:extLst>
      <p:ext uri="{BB962C8B-B14F-4D97-AF65-F5344CB8AC3E}">
        <p14:creationId xmlns:p14="http://schemas.microsoft.com/office/powerpoint/2010/main" val="216568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
        <p:nvSpPr>
          <p:cNvPr id="4" name="Slide Number Placeholder 3"/>
          <p:cNvSpPr>
            <a:spLocks noGrp="1"/>
          </p:cNvSpPr>
          <p:nvPr>
            <p:ph type="sldNum" sz="quarter" idx="5"/>
          </p:nvPr>
        </p:nvSpPr>
        <p:spPr/>
        <p:txBody>
          <a:bodyPr/>
          <a:lstStyle/>
          <a:p>
            <a:fld id="{364A1017-0884-48D2-A292-96291E4FAC02}" type="slidenum">
              <a:rPr lang="en-BE" smtClean="0"/>
              <a:t>94</a:t>
            </a:fld>
            <a:endParaRPr lang="en-BE"/>
          </a:p>
        </p:txBody>
      </p:sp>
    </p:spTree>
    <p:extLst>
      <p:ext uri="{BB962C8B-B14F-4D97-AF65-F5344CB8AC3E}">
        <p14:creationId xmlns:p14="http://schemas.microsoft.com/office/powerpoint/2010/main" val="17496111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
        <p:nvSpPr>
          <p:cNvPr id="4" name="Slide Number Placeholder 3"/>
          <p:cNvSpPr>
            <a:spLocks noGrp="1"/>
          </p:cNvSpPr>
          <p:nvPr>
            <p:ph type="sldNum" sz="quarter" idx="5"/>
          </p:nvPr>
        </p:nvSpPr>
        <p:spPr/>
        <p:txBody>
          <a:bodyPr/>
          <a:lstStyle/>
          <a:p>
            <a:fld id="{364A1017-0884-48D2-A292-96291E4FAC02}" type="slidenum">
              <a:rPr lang="en-BE" smtClean="0"/>
              <a:t>95</a:t>
            </a:fld>
            <a:endParaRPr lang="en-BE"/>
          </a:p>
        </p:txBody>
      </p:sp>
    </p:spTree>
    <p:extLst>
      <p:ext uri="{BB962C8B-B14F-4D97-AF65-F5344CB8AC3E}">
        <p14:creationId xmlns:p14="http://schemas.microsoft.com/office/powerpoint/2010/main" val="23106943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
        <p:nvSpPr>
          <p:cNvPr id="4" name="Slide Number Placeholder 3"/>
          <p:cNvSpPr>
            <a:spLocks noGrp="1"/>
          </p:cNvSpPr>
          <p:nvPr>
            <p:ph type="sldNum" sz="quarter" idx="5"/>
          </p:nvPr>
        </p:nvSpPr>
        <p:spPr/>
        <p:txBody>
          <a:bodyPr/>
          <a:lstStyle/>
          <a:p>
            <a:fld id="{364A1017-0884-48D2-A292-96291E4FAC02}" type="slidenum">
              <a:rPr lang="en-BE" smtClean="0"/>
              <a:t>96</a:t>
            </a:fld>
            <a:endParaRPr lang="en-BE"/>
          </a:p>
        </p:txBody>
      </p:sp>
    </p:spTree>
    <p:extLst>
      <p:ext uri="{BB962C8B-B14F-4D97-AF65-F5344CB8AC3E}">
        <p14:creationId xmlns:p14="http://schemas.microsoft.com/office/powerpoint/2010/main" val="390142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8</a:t>
            </a:fld>
            <a:endParaRPr lang="en-BE"/>
          </a:p>
        </p:txBody>
      </p:sp>
    </p:spTree>
    <p:extLst>
      <p:ext uri="{BB962C8B-B14F-4D97-AF65-F5344CB8AC3E}">
        <p14:creationId xmlns:p14="http://schemas.microsoft.com/office/powerpoint/2010/main" val="41084880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
        <p:nvSpPr>
          <p:cNvPr id="4" name="Slide Number Placeholder 3"/>
          <p:cNvSpPr>
            <a:spLocks noGrp="1"/>
          </p:cNvSpPr>
          <p:nvPr>
            <p:ph type="sldNum" sz="quarter" idx="5"/>
          </p:nvPr>
        </p:nvSpPr>
        <p:spPr/>
        <p:txBody>
          <a:bodyPr/>
          <a:lstStyle/>
          <a:p>
            <a:fld id="{364A1017-0884-48D2-A292-96291E4FAC02}" type="slidenum">
              <a:rPr lang="en-BE" smtClean="0"/>
              <a:t>97</a:t>
            </a:fld>
            <a:endParaRPr lang="en-BE"/>
          </a:p>
        </p:txBody>
      </p:sp>
    </p:spTree>
    <p:extLst>
      <p:ext uri="{BB962C8B-B14F-4D97-AF65-F5344CB8AC3E}">
        <p14:creationId xmlns:p14="http://schemas.microsoft.com/office/powerpoint/2010/main" val="10853065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a:t>Wheatstone bridge has noise </a:t>
            </a:r>
            <a:r>
              <a:rPr lang="fr-BE" err="1"/>
              <a:t>reduction</a:t>
            </a:r>
            <a:r>
              <a:rPr lang="fr-BE"/>
              <a:t> </a:t>
            </a:r>
            <a:r>
              <a:rPr lang="fr-BE" err="1"/>
              <a:t>properties</a:t>
            </a:r>
            <a:r>
              <a:rPr lang="fr-BE"/>
              <a:t> (</a:t>
            </a:r>
            <a:r>
              <a:rPr lang="fr-BE" err="1"/>
              <a:t>subtractive</a:t>
            </a:r>
            <a:r>
              <a:rPr lang="fr-BE"/>
              <a:t> </a:t>
            </a:r>
            <a:r>
              <a:rPr lang="fr-BE" err="1"/>
              <a:t>measurement</a:t>
            </a:r>
            <a:r>
              <a:rPr lang="fr-BE"/>
              <a:t>), and output </a:t>
            </a:r>
            <a:r>
              <a:rPr lang="fr-BE" err="1"/>
              <a:t>is</a:t>
            </a:r>
            <a:r>
              <a:rPr lang="fr-BE"/>
              <a:t> </a:t>
            </a:r>
            <a:r>
              <a:rPr lang="fr-BE" err="1"/>
              <a:t>easily</a:t>
            </a:r>
            <a:r>
              <a:rPr lang="fr-BE"/>
              <a:t> </a:t>
            </a:r>
            <a:r>
              <a:rPr lang="fr-BE" err="1"/>
              <a:t>amplified</a:t>
            </a:r>
            <a:r>
              <a:rPr lang="fr-BE"/>
              <a:t> </a:t>
            </a:r>
            <a:r>
              <a:rPr lang="fr-BE" err="1"/>
              <a:t>because</a:t>
            </a:r>
            <a:r>
              <a:rPr lang="fr-BE"/>
              <a:t> </a:t>
            </a:r>
            <a:r>
              <a:rPr lang="fr-BE" err="1"/>
              <a:t>zero</a:t>
            </a:r>
            <a:r>
              <a:rPr lang="fr-BE"/>
              <a:t> DC offset</a:t>
            </a:r>
            <a:endParaRPr lang="en-BE"/>
          </a:p>
        </p:txBody>
      </p:sp>
      <p:sp>
        <p:nvSpPr>
          <p:cNvPr id="4" name="Slide Number Placeholder 3"/>
          <p:cNvSpPr>
            <a:spLocks noGrp="1"/>
          </p:cNvSpPr>
          <p:nvPr>
            <p:ph type="sldNum" sz="quarter" idx="5"/>
          </p:nvPr>
        </p:nvSpPr>
        <p:spPr/>
        <p:txBody>
          <a:bodyPr/>
          <a:lstStyle/>
          <a:p>
            <a:fld id="{364A1017-0884-48D2-A292-96291E4FAC02}" type="slidenum">
              <a:rPr lang="en-BE" smtClean="0"/>
              <a:t>98</a:t>
            </a:fld>
            <a:endParaRPr lang="en-BE"/>
          </a:p>
        </p:txBody>
      </p:sp>
    </p:spTree>
    <p:extLst>
      <p:ext uri="{BB962C8B-B14F-4D97-AF65-F5344CB8AC3E}">
        <p14:creationId xmlns:p14="http://schemas.microsoft.com/office/powerpoint/2010/main" val="34044946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a:t>Wheatstone bridge has noise </a:t>
            </a:r>
            <a:r>
              <a:rPr lang="fr-BE" err="1"/>
              <a:t>reduction</a:t>
            </a:r>
            <a:r>
              <a:rPr lang="fr-BE"/>
              <a:t> </a:t>
            </a:r>
            <a:r>
              <a:rPr lang="fr-BE" err="1"/>
              <a:t>properties</a:t>
            </a:r>
            <a:r>
              <a:rPr lang="fr-BE"/>
              <a:t> (</a:t>
            </a:r>
            <a:r>
              <a:rPr lang="fr-BE" err="1"/>
              <a:t>subtractive</a:t>
            </a:r>
            <a:r>
              <a:rPr lang="fr-BE"/>
              <a:t> </a:t>
            </a:r>
            <a:r>
              <a:rPr lang="fr-BE" err="1"/>
              <a:t>measurement</a:t>
            </a:r>
            <a:r>
              <a:rPr lang="fr-BE"/>
              <a:t>), and output </a:t>
            </a:r>
            <a:r>
              <a:rPr lang="fr-BE" err="1"/>
              <a:t>is</a:t>
            </a:r>
            <a:r>
              <a:rPr lang="fr-BE"/>
              <a:t> </a:t>
            </a:r>
            <a:r>
              <a:rPr lang="fr-BE" err="1"/>
              <a:t>easily</a:t>
            </a:r>
            <a:r>
              <a:rPr lang="fr-BE"/>
              <a:t> </a:t>
            </a:r>
            <a:r>
              <a:rPr lang="fr-BE" err="1"/>
              <a:t>amplified</a:t>
            </a:r>
            <a:r>
              <a:rPr lang="fr-BE"/>
              <a:t> </a:t>
            </a:r>
            <a:r>
              <a:rPr lang="fr-BE" err="1"/>
              <a:t>because</a:t>
            </a:r>
            <a:r>
              <a:rPr lang="fr-BE"/>
              <a:t> </a:t>
            </a:r>
            <a:r>
              <a:rPr lang="fr-BE" err="1"/>
              <a:t>zero</a:t>
            </a:r>
            <a:r>
              <a:rPr lang="fr-BE"/>
              <a:t> DC offset</a:t>
            </a:r>
            <a:endParaRPr lang="en-BE"/>
          </a:p>
        </p:txBody>
      </p:sp>
      <p:sp>
        <p:nvSpPr>
          <p:cNvPr id="4" name="Slide Number Placeholder 3"/>
          <p:cNvSpPr>
            <a:spLocks noGrp="1"/>
          </p:cNvSpPr>
          <p:nvPr>
            <p:ph type="sldNum" sz="quarter" idx="5"/>
          </p:nvPr>
        </p:nvSpPr>
        <p:spPr/>
        <p:txBody>
          <a:bodyPr/>
          <a:lstStyle/>
          <a:p>
            <a:fld id="{364A1017-0884-48D2-A292-96291E4FAC02}" type="slidenum">
              <a:rPr lang="en-BE" smtClean="0"/>
              <a:t>99</a:t>
            </a:fld>
            <a:endParaRPr lang="en-BE"/>
          </a:p>
        </p:txBody>
      </p:sp>
    </p:spTree>
    <p:extLst>
      <p:ext uri="{BB962C8B-B14F-4D97-AF65-F5344CB8AC3E}">
        <p14:creationId xmlns:p14="http://schemas.microsoft.com/office/powerpoint/2010/main" val="8528413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a:t>Wheatstone bridge has noise </a:t>
            </a:r>
            <a:r>
              <a:rPr lang="fr-BE" err="1"/>
              <a:t>reduction</a:t>
            </a:r>
            <a:r>
              <a:rPr lang="fr-BE"/>
              <a:t> </a:t>
            </a:r>
            <a:r>
              <a:rPr lang="fr-BE" err="1"/>
              <a:t>properties</a:t>
            </a:r>
            <a:r>
              <a:rPr lang="fr-BE"/>
              <a:t> (</a:t>
            </a:r>
            <a:r>
              <a:rPr lang="fr-BE" err="1"/>
              <a:t>subtractive</a:t>
            </a:r>
            <a:r>
              <a:rPr lang="fr-BE"/>
              <a:t> </a:t>
            </a:r>
            <a:r>
              <a:rPr lang="fr-BE" err="1"/>
              <a:t>measurement</a:t>
            </a:r>
            <a:r>
              <a:rPr lang="fr-BE"/>
              <a:t>), and output </a:t>
            </a:r>
            <a:r>
              <a:rPr lang="fr-BE" err="1"/>
              <a:t>is</a:t>
            </a:r>
            <a:r>
              <a:rPr lang="fr-BE"/>
              <a:t> </a:t>
            </a:r>
            <a:r>
              <a:rPr lang="fr-BE" err="1"/>
              <a:t>easily</a:t>
            </a:r>
            <a:r>
              <a:rPr lang="fr-BE"/>
              <a:t> </a:t>
            </a:r>
            <a:r>
              <a:rPr lang="fr-BE" err="1"/>
              <a:t>amplified</a:t>
            </a:r>
            <a:r>
              <a:rPr lang="fr-BE"/>
              <a:t> </a:t>
            </a:r>
            <a:r>
              <a:rPr lang="fr-BE" err="1"/>
              <a:t>because</a:t>
            </a:r>
            <a:r>
              <a:rPr lang="fr-BE"/>
              <a:t> </a:t>
            </a:r>
            <a:r>
              <a:rPr lang="fr-BE" err="1"/>
              <a:t>zero</a:t>
            </a:r>
            <a:r>
              <a:rPr lang="fr-BE"/>
              <a:t> DC offset</a:t>
            </a:r>
            <a:endParaRPr lang="en-BE"/>
          </a:p>
        </p:txBody>
      </p:sp>
      <p:sp>
        <p:nvSpPr>
          <p:cNvPr id="4" name="Slide Number Placeholder 3"/>
          <p:cNvSpPr>
            <a:spLocks noGrp="1"/>
          </p:cNvSpPr>
          <p:nvPr>
            <p:ph type="sldNum" sz="quarter" idx="5"/>
          </p:nvPr>
        </p:nvSpPr>
        <p:spPr/>
        <p:txBody>
          <a:bodyPr/>
          <a:lstStyle/>
          <a:p>
            <a:fld id="{364A1017-0884-48D2-A292-96291E4FAC02}" type="slidenum">
              <a:rPr lang="en-BE" smtClean="0"/>
              <a:t>104</a:t>
            </a:fld>
            <a:endParaRPr lang="en-BE"/>
          </a:p>
        </p:txBody>
      </p:sp>
    </p:spTree>
    <p:extLst>
      <p:ext uri="{BB962C8B-B14F-4D97-AF65-F5344CB8AC3E}">
        <p14:creationId xmlns:p14="http://schemas.microsoft.com/office/powerpoint/2010/main" val="23769386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Note how wired, digital communication here doesn't use modulation, for wireless it HAS to be used (otherwise all that remains is ASK, no multiplexing techniques). Here, the communication channel is dedicated and controlled enough, to where a bit can be transmitted as a logical HIGH. IC communication like this is link-layer</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105</a:t>
            </a:fld>
            <a:endParaRPr lang="en-BE"/>
          </a:p>
        </p:txBody>
      </p:sp>
    </p:spTree>
    <p:extLst>
      <p:ext uri="{BB962C8B-B14F-4D97-AF65-F5344CB8AC3E}">
        <p14:creationId xmlns:p14="http://schemas.microsoft.com/office/powerpoint/2010/main" val="21519865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a:t>More </a:t>
            </a:r>
            <a:r>
              <a:rPr lang="fr-BE" err="1"/>
              <a:t>wires</a:t>
            </a:r>
            <a:r>
              <a:rPr lang="fr-BE"/>
              <a:t> but </a:t>
            </a:r>
            <a:r>
              <a:rPr lang="fr-BE" err="1"/>
              <a:t>less</a:t>
            </a:r>
            <a:r>
              <a:rPr lang="fr-BE"/>
              <a:t> </a:t>
            </a:r>
            <a:r>
              <a:rPr lang="fr-BE" err="1"/>
              <a:t>protocol</a:t>
            </a:r>
            <a:r>
              <a:rPr lang="fr-BE"/>
              <a:t> </a:t>
            </a:r>
            <a:r>
              <a:rPr lang="fr-BE" err="1"/>
              <a:t>overhead</a:t>
            </a:r>
            <a:r>
              <a:rPr lang="fr-BE"/>
              <a:t> -&gt; </a:t>
            </a:r>
            <a:r>
              <a:rPr lang="fr-BE" err="1"/>
              <a:t>faster</a:t>
            </a:r>
            <a:r>
              <a:rPr lang="fr-BE"/>
              <a:t> communication possible</a:t>
            </a:r>
            <a:endParaRPr lang="en-BE"/>
          </a:p>
        </p:txBody>
      </p:sp>
      <p:sp>
        <p:nvSpPr>
          <p:cNvPr id="4" name="Slide Number Placeholder 3"/>
          <p:cNvSpPr>
            <a:spLocks noGrp="1"/>
          </p:cNvSpPr>
          <p:nvPr>
            <p:ph type="sldNum" sz="quarter" idx="5"/>
          </p:nvPr>
        </p:nvSpPr>
        <p:spPr/>
        <p:txBody>
          <a:bodyPr/>
          <a:lstStyle/>
          <a:p>
            <a:fld id="{364A1017-0884-48D2-A292-96291E4FAC02}" type="slidenum">
              <a:rPr lang="en-BE" smtClean="0"/>
              <a:t>109</a:t>
            </a:fld>
            <a:endParaRPr lang="en-BE"/>
          </a:p>
        </p:txBody>
      </p:sp>
    </p:spTree>
    <p:extLst>
      <p:ext uri="{BB962C8B-B14F-4D97-AF65-F5344CB8AC3E}">
        <p14:creationId xmlns:p14="http://schemas.microsoft.com/office/powerpoint/2010/main" val="5310888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a:t>More </a:t>
            </a:r>
            <a:r>
              <a:rPr lang="fr-BE" err="1"/>
              <a:t>wires</a:t>
            </a:r>
            <a:r>
              <a:rPr lang="fr-BE"/>
              <a:t> but </a:t>
            </a:r>
            <a:r>
              <a:rPr lang="fr-BE" err="1"/>
              <a:t>less</a:t>
            </a:r>
            <a:r>
              <a:rPr lang="fr-BE"/>
              <a:t> </a:t>
            </a:r>
            <a:r>
              <a:rPr lang="fr-BE" err="1"/>
              <a:t>protocol</a:t>
            </a:r>
            <a:r>
              <a:rPr lang="fr-BE"/>
              <a:t> </a:t>
            </a:r>
            <a:r>
              <a:rPr lang="fr-BE" err="1"/>
              <a:t>overhead</a:t>
            </a:r>
            <a:r>
              <a:rPr lang="fr-BE"/>
              <a:t> -&gt; </a:t>
            </a:r>
            <a:r>
              <a:rPr lang="fr-BE" err="1"/>
              <a:t>faster</a:t>
            </a:r>
            <a:r>
              <a:rPr lang="fr-BE"/>
              <a:t> communication possible</a:t>
            </a:r>
            <a:endParaRPr lang="en-BE"/>
          </a:p>
        </p:txBody>
      </p:sp>
      <p:sp>
        <p:nvSpPr>
          <p:cNvPr id="4" name="Slide Number Placeholder 3"/>
          <p:cNvSpPr>
            <a:spLocks noGrp="1"/>
          </p:cNvSpPr>
          <p:nvPr>
            <p:ph type="sldNum" sz="quarter" idx="5"/>
          </p:nvPr>
        </p:nvSpPr>
        <p:spPr/>
        <p:txBody>
          <a:bodyPr/>
          <a:lstStyle/>
          <a:p>
            <a:fld id="{364A1017-0884-48D2-A292-96291E4FAC02}" type="slidenum">
              <a:rPr lang="en-BE" smtClean="0"/>
              <a:t>111</a:t>
            </a:fld>
            <a:endParaRPr lang="en-BE"/>
          </a:p>
        </p:txBody>
      </p:sp>
    </p:spTree>
    <p:extLst>
      <p:ext uri="{BB962C8B-B14F-4D97-AF65-F5344CB8AC3E}">
        <p14:creationId xmlns:p14="http://schemas.microsoft.com/office/powerpoint/2010/main" val="21500195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cs typeface="Calibri"/>
              </a:rPr>
              <a:t>Get two people up front to act out the protocols</a:t>
            </a:r>
          </a:p>
          <a:p>
            <a:r>
              <a:rPr lang="en-US" dirty="0">
                <a:latin typeface="Calibri"/>
                <a:cs typeface="Calibri"/>
              </a:rPr>
              <a:t>Humans are half-duplex</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112</a:t>
            </a:fld>
            <a:endParaRPr lang="en-BE"/>
          </a:p>
        </p:txBody>
      </p:sp>
    </p:spTree>
    <p:extLst>
      <p:ext uri="{BB962C8B-B14F-4D97-AF65-F5344CB8AC3E}">
        <p14:creationId xmlns:p14="http://schemas.microsoft.com/office/powerpoint/2010/main" val="17567479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latin typeface="Calibri"/>
                <a:ea typeface="Calibri"/>
                <a:cs typeface="Calibri"/>
              </a:rPr>
              <a:t>Mention existing of real-time operating system, make clear that the divide is getting more and more vague, some MPU's include memory and GPU for example</a:t>
            </a:r>
            <a:endParaRPr lang="nl-NL"/>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114</a:t>
            </a:fld>
            <a:endParaRPr lang="en-BE"/>
          </a:p>
        </p:txBody>
      </p:sp>
    </p:spTree>
    <p:extLst>
      <p:ext uri="{BB962C8B-B14F-4D97-AF65-F5344CB8AC3E}">
        <p14:creationId xmlns:p14="http://schemas.microsoft.com/office/powerpoint/2010/main" val="24340750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latin typeface="Calibri"/>
                <a:ea typeface="Calibri"/>
                <a:cs typeface="Calibri"/>
              </a:rPr>
              <a:t>Mention existing of real-time operating system, make clear that the divide is getting more and more vague, some MPU's include memory and GPU for example</a:t>
            </a:r>
            <a:endParaRPr lang="nl-NL"/>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115</a:t>
            </a:fld>
            <a:endParaRPr lang="en-BE"/>
          </a:p>
        </p:txBody>
      </p:sp>
    </p:spTree>
    <p:extLst>
      <p:ext uri="{BB962C8B-B14F-4D97-AF65-F5344CB8AC3E}">
        <p14:creationId xmlns:p14="http://schemas.microsoft.com/office/powerpoint/2010/main" val="2533188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backgrounds</a:t>
            </a:r>
          </a:p>
        </p:txBody>
      </p:sp>
      <p:sp>
        <p:nvSpPr>
          <p:cNvPr id="4" name="Slide Number Placeholder 3"/>
          <p:cNvSpPr>
            <a:spLocks noGrp="1"/>
          </p:cNvSpPr>
          <p:nvPr>
            <p:ph type="sldNum" sz="quarter" idx="5"/>
          </p:nvPr>
        </p:nvSpPr>
        <p:spPr/>
        <p:txBody>
          <a:bodyPr/>
          <a:lstStyle/>
          <a:p>
            <a:fld id="{364A1017-0884-48D2-A292-96291E4FAC02}" type="slidenum">
              <a:rPr lang="en-BE" smtClean="0"/>
              <a:t>9</a:t>
            </a:fld>
            <a:endParaRPr lang="en-BE"/>
          </a:p>
        </p:txBody>
      </p:sp>
    </p:spTree>
    <p:extLst>
      <p:ext uri="{BB962C8B-B14F-4D97-AF65-F5344CB8AC3E}">
        <p14:creationId xmlns:p14="http://schemas.microsoft.com/office/powerpoint/2010/main" val="13506126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latin typeface="Calibri"/>
                <a:cs typeface="Calibri"/>
              </a:rPr>
              <a:t>Particle: complete IoT ecosystem with cloud services</a:t>
            </a:r>
          </a:p>
          <a:p>
            <a:endParaRPr lang="en-US">
              <a:latin typeface="Calibri"/>
              <a:cs typeface="Calibri"/>
            </a:endParaRPr>
          </a:p>
          <a:p>
            <a:r>
              <a:rPr lang="en-US">
                <a:latin typeface="Calibri"/>
                <a:cs typeface="Calibri"/>
              </a:rPr>
              <a:t>Raspberry pi by far largest community and hence best documentation</a:t>
            </a:r>
          </a:p>
          <a:p>
            <a:r>
              <a:rPr lang="en-US">
                <a:latin typeface="Calibri"/>
                <a:cs typeface="Calibri"/>
              </a:rPr>
              <a:t>NVidia Jetson end of life</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116</a:t>
            </a:fld>
            <a:endParaRPr lang="en-BE"/>
          </a:p>
        </p:txBody>
      </p:sp>
    </p:spTree>
    <p:extLst>
      <p:ext uri="{BB962C8B-B14F-4D97-AF65-F5344CB8AC3E}">
        <p14:creationId xmlns:p14="http://schemas.microsoft.com/office/powerpoint/2010/main" val="2707379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a:t>Read multiple </a:t>
            </a:r>
            <a:r>
              <a:rPr lang="fr-BE" err="1"/>
              <a:t>sensors</a:t>
            </a:r>
            <a:r>
              <a:rPr lang="fr-BE"/>
              <a:t>, </a:t>
            </a:r>
            <a:r>
              <a:rPr lang="fr-BE" err="1"/>
              <a:t>turn</a:t>
            </a:r>
            <a:r>
              <a:rPr lang="fr-BE"/>
              <a:t> on LED </a:t>
            </a:r>
            <a:r>
              <a:rPr lang="fr-BE" err="1"/>
              <a:t>based</a:t>
            </a:r>
            <a:r>
              <a:rPr lang="fr-BE"/>
              <a:t> on </a:t>
            </a:r>
            <a:r>
              <a:rPr lang="fr-BE" err="1"/>
              <a:t>sensor</a:t>
            </a:r>
            <a:r>
              <a:rPr lang="fr-BE"/>
              <a:t> </a:t>
            </a:r>
            <a:r>
              <a:rPr lang="fr-BE" err="1"/>
              <a:t>threshold</a:t>
            </a:r>
          </a:p>
          <a:p>
            <a:endParaRPr lang="fr-BE"/>
          </a:p>
          <a:p>
            <a:r>
              <a:rPr lang="fr-BE"/>
              <a:t>1hr</a:t>
            </a:r>
          </a:p>
        </p:txBody>
      </p:sp>
      <p:sp>
        <p:nvSpPr>
          <p:cNvPr id="4" name="Slide Number Placeholder 3"/>
          <p:cNvSpPr>
            <a:spLocks noGrp="1"/>
          </p:cNvSpPr>
          <p:nvPr>
            <p:ph type="sldNum" sz="quarter" idx="5"/>
          </p:nvPr>
        </p:nvSpPr>
        <p:spPr/>
        <p:txBody>
          <a:bodyPr/>
          <a:lstStyle/>
          <a:p>
            <a:fld id="{364A1017-0884-48D2-A292-96291E4FAC02}" type="slidenum">
              <a:rPr lang="en-BE" smtClean="0"/>
              <a:t>117</a:t>
            </a:fld>
            <a:endParaRPr lang="en-BE"/>
          </a:p>
        </p:txBody>
      </p:sp>
    </p:spTree>
    <p:extLst>
      <p:ext uri="{BB962C8B-B14F-4D97-AF65-F5344CB8AC3E}">
        <p14:creationId xmlns:p14="http://schemas.microsoft.com/office/powerpoint/2010/main" val="23258829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A1017-0884-48D2-A292-96291E4FAC02}" type="slidenum">
              <a:rPr lang="en-BE" smtClean="0"/>
              <a:t>118</a:t>
            </a:fld>
            <a:endParaRPr lang="en-BE"/>
          </a:p>
        </p:txBody>
      </p:sp>
    </p:spTree>
    <p:extLst>
      <p:ext uri="{BB962C8B-B14F-4D97-AF65-F5344CB8AC3E}">
        <p14:creationId xmlns:p14="http://schemas.microsoft.com/office/powerpoint/2010/main" val="19431663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ea typeface="Calibri"/>
                <a:cs typeface="Calibri"/>
              </a:rPr>
              <a:t>Segway: input </a:t>
            </a:r>
            <a:r>
              <a:rPr lang="en-US" dirty="0" err="1">
                <a:latin typeface="Calibri"/>
                <a:ea typeface="Calibri"/>
                <a:cs typeface="Calibri"/>
              </a:rPr>
              <a:t>gezien</a:t>
            </a:r>
            <a:r>
              <a:rPr lang="en-US" dirty="0">
                <a:latin typeface="Calibri"/>
                <a:ea typeface="Calibri"/>
                <a:cs typeface="Calibri"/>
              </a:rPr>
              <a:t>, outputs in </a:t>
            </a:r>
            <a:r>
              <a:rPr lang="en-US" dirty="0" err="1">
                <a:latin typeface="Calibri"/>
                <a:ea typeface="Calibri"/>
                <a:cs typeface="Calibri"/>
              </a:rPr>
              <a:t>mindere</a:t>
            </a:r>
            <a:r>
              <a:rPr lang="en-US" dirty="0">
                <a:latin typeface="Calibri"/>
                <a:ea typeface="Calibri"/>
                <a:cs typeface="Calibri"/>
              </a:rPr>
              <a:t> zin (LEDs), nu actuators</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119</a:t>
            </a:fld>
            <a:endParaRPr lang="en-BE"/>
          </a:p>
        </p:txBody>
      </p:sp>
    </p:spTree>
    <p:extLst>
      <p:ext uri="{BB962C8B-B14F-4D97-AF65-F5344CB8AC3E}">
        <p14:creationId xmlns:p14="http://schemas.microsoft.com/office/powerpoint/2010/main" val="2022183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latin typeface="Calibri"/>
              <a:ea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120</a:t>
            </a:fld>
            <a:endParaRPr lang="en-BE"/>
          </a:p>
        </p:txBody>
      </p:sp>
    </p:spTree>
    <p:extLst>
      <p:ext uri="{BB962C8B-B14F-4D97-AF65-F5344CB8AC3E}">
        <p14:creationId xmlns:p14="http://schemas.microsoft.com/office/powerpoint/2010/main" val="13019126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latin typeface="Calibri"/>
              <a:ea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121</a:t>
            </a:fld>
            <a:endParaRPr lang="en-BE"/>
          </a:p>
        </p:txBody>
      </p:sp>
    </p:spTree>
    <p:extLst>
      <p:ext uri="{BB962C8B-B14F-4D97-AF65-F5344CB8AC3E}">
        <p14:creationId xmlns:p14="http://schemas.microsoft.com/office/powerpoint/2010/main" val="15596665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ea typeface="Calibri"/>
                <a:cs typeface="Calibri"/>
              </a:rPr>
              <a:t>Note: brushed DC motor</a:t>
            </a:r>
          </a:p>
          <a:p>
            <a:r>
              <a:rPr lang="en-US" dirty="0">
                <a:latin typeface="Calibri"/>
                <a:ea typeface="Calibri"/>
                <a:cs typeface="Calibri"/>
              </a:rPr>
              <a:t>LEFT HAND FBI RULE APPLIES, NOT RIGHT HAND. RIGHT HAND IS FOR INDUCED CURRENT</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122</a:t>
            </a:fld>
            <a:endParaRPr lang="en-BE"/>
          </a:p>
        </p:txBody>
      </p:sp>
    </p:spTree>
    <p:extLst>
      <p:ext uri="{BB962C8B-B14F-4D97-AF65-F5344CB8AC3E}">
        <p14:creationId xmlns:p14="http://schemas.microsoft.com/office/powerpoint/2010/main" val="8728561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Note: brushed DC motor</a:t>
            </a: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123</a:t>
            </a:fld>
            <a:endParaRPr lang="en-BE"/>
          </a:p>
        </p:txBody>
      </p:sp>
    </p:spTree>
    <p:extLst>
      <p:ext uri="{BB962C8B-B14F-4D97-AF65-F5344CB8AC3E}">
        <p14:creationId xmlns:p14="http://schemas.microsoft.com/office/powerpoint/2010/main" val="12241150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latin typeface="Calibri"/>
              <a:ea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125</a:t>
            </a:fld>
            <a:endParaRPr lang="en-BE"/>
          </a:p>
        </p:txBody>
      </p:sp>
    </p:spTree>
    <p:extLst>
      <p:ext uri="{BB962C8B-B14F-4D97-AF65-F5344CB8AC3E}">
        <p14:creationId xmlns:p14="http://schemas.microsoft.com/office/powerpoint/2010/main" val="468205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latin typeface="Calibri"/>
                <a:ea typeface="Calibri"/>
                <a:cs typeface="Calibri"/>
              </a:rPr>
              <a:t>PWM is what an </a:t>
            </a:r>
            <a:r>
              <a:rPr lang="en-US" dirty="0" err="1">
                <a:latin typeface="Calibri"/>
                <a:ea typeface="Calibri"/>
                <a:cs typeface="Calibri"/>
              </a:rPr>
              <a:t>analogWrite</a:t>
            </a:r>
            <a:r>
              <a:rPr lang="en-US" dirty="0">
                <a:latin typeface="Calibri"/>
                <a:ea typeface="Calibri"/>
                <a:cs typeface="Calibri"/>
              </a:rPr>
              <a:t> does on µCs</a:t>
            </a:r>
          </a:p>
          <a:p>
            <a:r>
              <a:rPr lang="en-US"/>
              <a:t>Emphasize that any microcontroller will have PWM output</a:t>
            </a:r>
          </a:p>
          <a:p>
            <a:endParaRPr lang="en-US" dirty="0">
              <a:latin typeface="Calibri"/>
              <a:ea typeface="Calibri"/>
              <a:cs typeface="Calibri"/>
            </a:endParaRPr>
          </a:p>
        </p:txBody>
      </p:sp>
      <p:sp>
        <p:nvSpPr>
          <p:cNvPr id="4" name="Tijdelijke aanduiding voor dianummer 3"/>
          <p:cNvSpPr>
            <a:spLocks noGrp="1"/>
          </p:cNvSpPr>
          <p:nvPr>
            <p:ph type="sldNum" sz="quarter" idx="5"/>
          </p:nvPr>
        </p:nvSpPr>
        <p:spPr/>
        <p:txBody>
          <a:bodyPr/>
          <a:lstStyle/>
          <a:p>
            <a:fld id="{364A1017-0884-48D2-A292-96291E4FAC02}" type="slidenum">
              <a:rPr lang="en-BE" smtClean="0"/>
              <a:t>126</a:t>
            </a:fld>
            <a:endParaRPr lang="en-BE"/>
          </a:p>
        </p:txBody>
      </p:sp>
    </p:spTree>
    <p:extLst>
      <p:ext uri="{BB962C8B-B14F-4D97-AF65-F5344CB8AC3E}">
        <p14:creationId xmlns:p14="http://schemas.microsoft.com/office/powerpoint/2010/main" val="37289916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B760-241F-38AC-AA93-170D0672D063}"/>
              </a:ext>
            </a:extLst>
          </p:cNvPr>
          <p:cNvSpPr>
            <a:spLocks noGrp="1"/>
          </p:cNvSpPr>
          <p:nvPr>
            <p:ph type="ctrTitle"/>
          </p:nvPr>
        </p:nvSpPr>
        <p:spPr>
          <a:xfrm>
            <a:off x="571500" y="581025"/>
            <a:ext cx="5926597" cy="3638550"/>
          </a:xfrm>
        </p:spPr>
        <p:txBody>
          <a:bodyPr anchor="ct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E12EAF-3B35-C81D-BB0B-848DB3C072BC}"/>
              </a:ext>
            </a:extLst>
          </p:cNvPr>
          <p:cNvSpPr>
            <a:spLocks noGrp="1"/>
          </p:cNvSpPr>
          <p:nvPr>
            <p:ph type="subTitle" idx="1"/>
          </p:nvPr>
        </p:nvSpPr>
        <p:spPr>
          <a:xfrm>
            <a:off x="571500" y="4392613"/>
            <a:ext cx="5926597" cy="15605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4">
            <a:extLst>
              <a:ext uri="{FF2B5EF4-FFF2-40B4-BE49-F238E27FC236}">
                <a16:creationId xmlns:a16="http://schemas.microsoft.com/office/drawing/2014/main" id="{1270ADCD-0B3B-3B3F-B02C-619D9DBB7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498097" y="274995"/>
            <a:ext cx="5122403" cy="6308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485CE1-987C-A938-139F-D83371C87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498097" y="274995"/>
            <a:ext cx="5122403" cy="63080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83E9BC-91C9-8427-77E2-9647A747C918}"/>
              </a:ext>
            </a:extLst>
          </p:cNvPr>
          <p:cNvSpPr/>
          <p:nvPr/>
        </p:nvSpPr>
        <p:spPr>
          <a:xfrm>
            <a:off x="11327363" y="5589037"/>
            <a:ext cx="864637" cy="12689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698057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title and description" preserve="1">
  <p:cSld name="4_Subsection">
    <p:bg>
      <p:bgPr>
        <a:solidFill>
          <a:schemeClr val="bg1"/>
        </a:solidFill>
        <a:effectLst/>
      </p:bgPr>
    </p:bg>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6386500" y="1806855"/>
            <a:ext cx="5393600" cy="324429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 name="Content Placeholder 2">
            <a:extLst>
              <a:ext uri="{FF2B5EF4-FFF2-40B4-BE49-F238E27FC236}">
                <a16:creationId xmlns:a16="http://schemas.microsoft.com/office/drawing/2014/main" id="{C0728519-C973-1347-8486-4175EB5C6B8D}"/>
              </a:ext>
            </a:extLst>
          </p:cNvPr>
          <p:cNvSpPr>
            <a:spLocks noGrp="1"/>
          </p:cNvSpPr>
          <p:nvPr>
            <p:ph sz="quarter" idx="14" hasCustomPrompt="1"/>
          </p:nvPr>
        </p:nvSpPr>
        <p:spPr>
          <a:xfrm>
            <a:off x="0" y="1"/>
            <a:ext cx="5646506" cy="6857999"/>
          </a:xfr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indent="0" algn="ctr">
              <a:buNone/>
              <a:defRPr sz="22100">
                <a:solidFill>
                  <a:schemeClr val="bg1"/>
                </a:solidFill>
                <a:latin typeface="+mj-lt"/>
              </a:defRPr>
            </a:lvl1pPr>
            <a:lvl2pPr algn="ctr">
              <a:defRPr/>
            </a:lvl2pPr>
            <a:lvl3pPr algn="ctr">
              <a:defRPr/>
            </a:lvl3pPr>
            <a:lvl4pPr algn="ctr">
              <a:defRPr/>
            </a:lvl4pPr>
            <a:lvl5pPr algn="ctr">
              <a:defRPr/>
            </a:lvl5pPr>
          </a:lstStyle>
          <a:p>
            <a:pPr lvl="0"/>
            <a:r>
              <a:rPr lang="en-US"/>
              <a:t>X</a:t>
            </a:r>
          </a:p>
        </p:txBody>
      </p:sp>
    </p:spTree>
    <p:extLst>
      <p:ext uri="{BB962C8B-B14F-4D97-AF65-F5344CB8AC3E}">
        <p14:creationId xmlns:p14="http://schemas.microsoft.com/office/powerpoint/2010/main" val="2439815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5C74-E410-2ADF-D545-C39C7DE94CFB}"/>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4CCFA15D-83D0-9FFA-33D7-A717A7CEC84E}"/>
              </a:ext>
            </a:extLst>
          </p:cNvPr>
          <p:cNvSpPr>
            <a:spLocks noGrp="1"/>
          </p:cNvSpPr>
          <p:nvPr>
            <p:ph type="sldNum" sz="quarter" idx="12"/>
          </p:nvPr>
        </p:nvSpPr>
        <p:spPr/>
        <p:txBody>
          <a:bodyPr/>
          <a:lstStyle/>
          <a:p>
            <a:fld id="{3D2D0C40-AD1D-4F7F-B49E-6DB4407BD661}" type="slidenum">
              <a:rPr lang="en-US" smtClean="0"/>
              <a:t>‹#›</a:t>
            </a:fld>
            <a:endParaRPr lang="en-US"/>
          </a:p>
        </p:txBody>
      </p:sp>
    </p:spTree>
    <p:extLst>
      <p:ext uri="{BB962C8B-B14F-4D97-AF65-F5344CB8AC3E}">
        <p14:creationId xmlns:p14="http://schemas.microsoft.com/office/powerpoint/2010/main" val="2217542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AEA8E-F3AD-A8BF-0F2B-EAC5D7A9E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0ACD21-FEE9-EF27-76D8-AE4D42B5F6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9D1B51B-0ADB-EB90-026F-AEC49EA5B78E}"/>
              </a:ext>
            </a:extLst>
          </p:cNvPr>
          <p:cNvSpPr>
            <a:spLocks noGrp="1"/>
          </p:cNvSpPr>
          <p:nvPr>
            <p:ph type="sldNum" sz="quarter" idx="10"/>
          </p:nvPr>
        </p:nvSpPr>
        <p:spPr/>
        <p:txBody>
          <a:bodyPr/>
          <a:lstStyle/>
          <a:p>
            <a:fld id="{3D2D0C40-AD1D-4F7F-B49E-6DB4407BD661}" type="slidenum">
              <a:rPr lang="en-US" smtClean="0"/>
              <a:t>‹#›</a:t>
            </a:fld>
            <a:endParaRPr lang="en-US"/>
          </a:p>
        </p:txBody>
      </p:sp>
    </p:spTree>
    <p:extLst>
      <p:ext uri="{BB962C8B-B14F-4D97-AF65-F5344CB8AC3E}">
        <p14:creationId xmlns:p14="http://schemas.microsoft.com/office/powerpoint/2010/main" val="798325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C63C-0EC9-6586-62EF-ED9020E9F0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B44BAF-C35C-7C69-4533-7D904C9430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2B0B93-1AFD-0731-0212-610D0C0832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64BB68BA-5BC3-8E57-7833-3F3F0098ECE6}"/>
              </a:ext>
            </a:extLst>
          </p:cNvPr>
          <p:cNvSpPr>
            <a:spLocks noGrp="1"/>
          </p:cNvSpPr>
          <p:nvPr>
            <p:ph type="sldNum" sz="quarter" idx="10"/>
          </p:nvPr>
        </p:nvSpPr>
        <p:spPr/>
        <p:txBody>
          <a:bodyPr/>
          <a:lstStyle/>
          <a:p>
            <a:fld id="{3D2D0C40-AD1D-4F7F-B49E-6DB4407BD661}" type="slidenum">
              <a:rPr lang="en-US" smtClean="0"/>
              <a:t>‹#›</a:t>
            </a:fld>
            <a:endParaRPr lang="en-US"/>
          </a:p>
        </p:txBody>
      </p:sp>
    </p:spTree>
    <p:extLst>
      <p:ext uri="{BB962C8B-B14F-4D97-AF65-F5344CB8AC3E}">
        <p14:creationId xmlns:p14="http://schemas.microsoft.com/office/powerpoint/2010/main" val="2683927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C63C-0EC9-6586-62EF-ED9020E9F0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B44BAF-C35C-7C69-4533-7D904C943034}"/>
              </a:ext>
            </a:extLst>
          </p:cNvPr>
          <p:cNvSpPr>
            <a:spLocks noGrp="1"/>
          </p:cNvSpPr>
          <p:nvPr>
            <p:ph sz="half" idx="1"/>
          </p:nvPr>
        </p:nvSpPr>
        <p:spPr>
          <a:xfrm>
            <a:off x="838200" y="1825625"/>
            <a:ext cx="75247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2B0B93-1AFD-0731-0212-610D0C083227}"/>
              </a:ext>
            </a:extLst>
          </p:cNvPr>
          <p:cNvSpPr>
            <a:spLocks noGrp="1"/>
          </p:cNvSpPr>
          <p:nvPr>
            <p:ph sz="half" idx="2"/>
          </p:nvPr>
        </p:nvSpPr>
        <p:spPr>
          <a:xfrm>
            <a:off x="8610600" y="1825625"/>
            <a:ext cx="2743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64BB68BA-5BC3-8E57-7833-3F3F0098ECE6}"/>
              </a:ext>
            </a:extLst>
          </p:cNvPr>
          <p:cNvSpPr>
            <a:spLocks noGrp="1"/>
          </p:cNvSpPr>
          <p:nvPr>
            <p:ph type="sldNum" sz="quarter" idx="10"/>
          </p:nvPr>
        </p:nvSpPr>
        <p:spPr/>
        <p:txBody>
          <a:bodyPr/>
          <a:lstStyle/>
          <a:p>
            <a:fld id="{3D2D0C40-AD1D-4F7F-B49E-6DB4407BD661}" type="slidenum">
              <a:rPr lang="en-US" smtClean="0"/>
              <a:t>‹#›</a:t>
            </a:fld>
            <a:endParaRPr lang="en-US"/>
          </a:p>
        </p:txBody>
      </p:sp>
    </p:spTree>
    <p:extLst>
      <p:ext uri="{BB962C8B-B14F-4D97-AF65-F5344CB8AC3E}">
        <p14:creationId xmlns:p14="http://schemas.microsoft.com/office/powerpoint/2010/main" val="3572021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x3 content 1:1 rat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C63C-0EC9-6586-62EF-ED9020E9F0F0}"/>
              </a:ext>
            </a:extLst>
          </p:cNvPr>
          <p:cNvSpPr>
            <a:spLocks noGrp="1"/>
          </p:cNvSpPr>
          <p:nvPr>
            <p:ph type="title"/>
          </p:nvPr>
        </p:nvSpPr>
        <p:spPr/>
        <p:txBody>
          <a:bodyPr/>
          <a:lstStyle/>
          <a:p>
            <a:r>
              <a:rPr lang="en-US"/>
              <a:t>Click to edit Master title style</a:t>
            </a:r>
          </a:p>
        </p:txBody>
      </p:sp>
      <p:sp>
        <p:nvSpPr>
          <p:cNvPr id="8" name="Slide Number Placeholder 7">
            <a:extLst>
              <a:ext uri="{FF2B5EF4-FFF2-40B4-BE49-F238E27FC236}">
                <a16:creationId xmlns:a16="http://schemas.microsoft.com/office/drawing/2014/main" id="{64BB68BA-5BC3-8E57-7833-3F3F0098ECE6}"/>
              </a:ext>
            </a:extLst>
          </p:cNvPr>
          <p:cNvSpPr>
            <a:spLocks noGrp="1"/>
          </p:cNvSpPr>
          <p:nvPr>
            <p:ph type="sldNum" sz="quarter" idx="10"/>
          </p:nvPr>
        </p:nvSpPr>
        <p:spPr/>
        <p:txBody>
          <a:bodyPr/>
          <a:lstStyle/>
          <a:p>
            <a:fld id="{3D2D0C40-AD1D-4F7F-B49E-6DB4407BD661}" type="slidenum">
              <a:rPr lang="en-US" smtClean="0"/>
              <a:t>‹#›</a:t>
            </a:fld>
            <a:endParaRPr lang="en-US"/>
          </a:p>
        </p:txBody>
      </p:sp>
      <p:sp>
        <p:nvSpPr>
          <p:cNvPr id="4" name="Content Placeholder 3">
            <a:extLst>
              <a:ext uri="{FF2B5EF4-FFF2-40B4-BE49-F238E27FC236}">
                <a16:creationId xmlns:a16="http://schemas.microsoft.com/office/drawing/2014/main" id="{A598BD3C-A204-393D-2C09-51631E41FCA1}"/>
              </a:ext>
            </a:extLst>
          </p:cNvPr>
          <p:cNvSpPr>
            <a:spLocks noGrp="1"/>
          </p:cNvSpPr>
          <p:nvPr>
            <p:ph sz="quarter" idx="14"/>
          </p:nvPr>
        </p:nvSpPr>
        <p:spPr>
          <a:xfrm>
            <a:off x="838200" y="1866900"/>
            <a:ext cx="32004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54C7F845-221D-635F-754D-749396CE5E78}"/>
              </a:ext>
            </a:extLst>
          </p:cNvPr>
          <p:cNvSpPr>
            <a:spLocks noGrp="1"/>
          </p:cNvSpPr>
          <p:nvPr>
            <p:ph sz="quarter" idx="15"/>
          </p:nvPr>
        </p:nvSpPr>
        <p:spPr>
          <a:xfrm>
            <a:off x="4495800" y="1866900"/>
            <a:ext cx="32004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88B0A027-5C32-579D-D214-D884C74DB226}"/>
              </a:ext>
            </a:extLst>
          </p:cNvPr>
          <p:cNvSpPr>
            <a:spLocks noGrp="1"/>
          </p:cNvSpPr>
          <p:nvPr>
            <p:ph sz="quarter" idx="16"/>
          </p:nvPr>
        </p:nvSpPr>
        <p:spPr>
          <a:xfrm>
            <a:off x="8153399" y="1866900"/>
            <a:ext cx="32004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6598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x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C63C-0EC9-6586-62EF-ED9020E9F0F0}"/>
              </a:ext>
            </a:extLst>
          </p:cNvPr>
          <p:cNvSpPr>
            <a:spLocks noGrp="1"/>
          </p:cNvSpPr>
          <p:nvPr>
            <p:ph type="title"/>
          </p:nvPr>
        </p:nvSpPr>
        <p:spPr/>
        <p:txBody>
          <a:bodyPr/>
          <a:lstStyle/>
          <a:p>
            <a:r>
              <a:rPr lang="en-US"/>
              <a:t>Click to edit Master title style</a:t>
            </a:r>
          </a:p>
        </p:txBody>
      </p:sp>
      <p:sp>
        <p:nvSpPr>
          <p:cNvPr id="8" name="Slide Number Placeholder 7">
            <a:extLst>
              <a:ext uri="{FF2B5EF4-FFF2-40B4-BE49-F238E27FC236}">
                <a16:creationId xmlns:a16="http://schemas.microsoft.com/office/drawing/2014/main" id="{64BB68BA-5BC3-8E57-7833-3F3F0098ECE6}"/>
              </a:ext>
            </a:extLst>
          </p:cNvPr>
          <p:cNvSpPr>
            <a:spLocks noGrp="1"/>
          </p:cNvSpPr>
          <p:nvPr>
            <p:ph type="sldNum" sz="quarter" idx="10"/>
          </p:nvPr>
        </p:nvSpPr>
        <p:spPr/>
        <p:txBody>
          <a:bodyPr/>
          <a:lstStyle/>
          <a:p>
            <a:fld id="{3D2D0C40-AD1D-4F7F-B49E-6DB4407BD661}" type="slidenum">
              <a:rPr lang="en-US" smtClean="0"/>
              <a:t>‹#›</a:t>
            </a:fld>
            <a:endParaRPr lang="en-US"/>
          </a:p>
        </p:txBody>
      </p:sp>
      <p:sp>
        <p:nvSpPr>
          <p:cNvPr id="4" name="Content Placeholder 3">
            <a:extLst>
              <a:ext uri="{FF2B5EF4-FFF2-40B4-BE49-F238E27FC236}">
                <a16:creationId xmlns:a16="http://schemas.microsoft.com/office/drawing/2014/main" id="{1873EF36-7CBC-0A11-B6DC-2CA1A71FF7E6}"/>
              </a:ext>
            </a:extLst>
          </p:cNvPr>
          <p:cNvSpPr>
            <a:spLocks noGrp="1"/>
          </p:cNvSpPr>
          <p:nvPr>
            <p:ph sz="quarter" idx="11"/>
          </p:nvPr>
        </p:nvSpPr>
        <p:spPr>
          <a:xfrm>
            <a:off x="838199" y="1980105"/>
            <a:ext cx="4923329" cy="2071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6878F1E8-4B15-E00C-C62E-685E04D33A23}"/>
              </a:ext>
            </a:extLst>
          </p:cNvPr>
          <p:cNvSpPr>
            <a:spLocks noGrp="1"/>
          </p:cNvSpPr>
          <p:nvPr>
            <p:ph sz="quarter" idx="12"/>
          </p:nvPr>
        </p:nvSpPr>
        <p:spPr>
          <a:xfrm>
            <a:off x="838199" y="4200385"/>
            <a:ext cx="4923329" cy="2071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8B038DC5-2D99-1874-FA37-C0FA0236696D}"/>
              </a:ext>
            </a:extLst>
          </p:cNvPr>
          <p:cNvSpPr>
            <a:spLocks noGrp="1"/>
          </p:cNvSpPr>
          <p:nvPr>
            <p:ph sz="quarter" idx="13"/>
          </p:nvPr>
        </p:nvSpPr>
        <p:spPr>
          <a:xfrm>
            <a:off x="6198499" y="1980105"/>
            <a:ext cx="5155300" cy="2071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4EA43E33-1404-5655-9AA2-C871C9E7BCE0}"/>
              </a:ext>
            </a:extLst>
          </p:cNvPr>
          <p:cNvSpPr>
            <a:spLocks noGrp="1"/>
          </p:cNvSpPr>
          <p:nvPr>
            <p:ph sz="quarter" idx="14"/>
          </p:nvPr>
        </p:nvSpPr>
        <p:spPr>
          <a:xfrm>
            <a:off x="6198499" y="4200385"/>
            <a:ext cx="5155300" cy="2071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615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igure with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015A-AD1D-5659-B4E9-631F05B36AE4}"/>
              </a:ext>
            </a:extLst>
          </p:cNvPr>
          <p:cNvSpPr>
            <a:spLocks noGrp="1"/>
          </p:cNvSpPr>
          <p:nvPr>
            <p:ph type="title"/>
          </p:nvPr>
        </p:nvSpPr>
        <p:spPr>
          <a:xfrm>
            <a:off x="5067300" y="431800"/>
            <a:ext cx="6286500" cy="1600200"/>
          </a:xfrm>
        </p:spPr>
        <p:txBody>
          <a:bodyPr anchor="ctr">
            <a:normAutofit/>
          </a:bodyPr>
          <a:lstStyle>
            <a:lvl1pPr>
              <a:defRPr sz="4400"/>
            </a:lvl1pPr>
          </a:lstStyle>
          <a:p>
            <a:r>
              <a:rPr lang="en-US"/>
              <a:t>Click to edit Master title style</a:t>
            </a:r>
          </a:p>
        </p:txBody>
      </p:sp>
      <p:sp>
        <p:nvSpPr>
          <p:cNvPr id="4" name="Text Placeholder 3">
            <a:extLst>
              <a:ext uri="{FF2B5EF4-FFF2-40B4-BE49-F238E27FC236}">
                <a16:creationId xmlns:a16="http://schemas.microsoft.com/office/drawing/2014/main" id="{922DF813-5743-3F07-AB27-79E2EB4432F3}"/>
              </a:ext>
            </a:extLst>
          </p:cNvPr>
          <p:cNvSpPr>
            <a:spLocks noGrp="1"/>
          </p:cNvSpPr>
          <p:nvPr>
            <p:ph type="body" sz="half" idx="2"/>
          </p:nvPr>
        </p:nvSpPr>
        <p:spPr>
          <a:xfrm>
            <a:off x="5067300" y="2260600"/>
            <a:ext cx="6286500" cy="4064000"/>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06A53D21-7E39-921B-9EFA-8EB48C759F34}"/>
              </a:ext>
            </a:extLst>
          </p:cNvPr>
          <p:cNvSpPr>
            <a:spLocks noGrp="1"/>
          </p:cNvSpPr>
          <p:nvPr>
            <p:ph type="sldNum" sz="quarter" idx="12"/>
          </p:nvPr>
        </p:nvSpPr>
        <p:spPr/>
        <p:txBody>
          <a:bodyPr/>
          <a:lstStyle/>
          <a:p>
            <a:fld id="{3D2D0C40-AD1D-4F7F-B49E-6DB4407BD661}" type="slidenum">
              <a:rPr lang="en-US" smtClean="0"/>
              <a:t>‹#›</a:t>
            </a:fld>
            <a:endParaRPr lang="en-US"/>
          </a:p>
        </p:txBody>
      </p:sp>
      <p:sp>
        <p:nvSpPr>
          <p:cNvPr id="6" name="Picture Placeholder 5">
            <a:extLst>
              <a:ext uri="{FF2B5EF4-FFF2-40B4-BE49-F238E27FC236}">
                <a16:creationId xmlns:a16="http://schemas.microsoft.com/office/drawing/2014/main" id="{39AC9F70-3B5F-D028-0267-6233C561460F}"/>
              </a:ext>
            </a:extLst>
          </p:cNvPr>
          <p:cNvSpPr>
            <a:spLocks noGrp="1"/>
          </p:cNvSpPr>
          <p:nvPr>
            <p:ph type="pic" sz="quarter" idx="13"/>
          </p:nvPr>
        </p:nvSpPr>
        <p:spPr>
          <a:xfrm>
            <a:off x="0" y="0"/>
            <a:ext cx="4660900" cy="6858000"/>
          </a:xfrm>
        </p:spPr>
        <p:txBody>
          <a:bodyPr/>
          <a:lstStyle/>
          <a:p>
            <a:r>
              <a:rPr lang="en-US"/>
              <a:t>Click icon to add picture</a:t>
            </a:r>
          </a:p>
        </p:txBody>
      </p:sp>
    </p:spTree>
    <p:extLst>
      <p:ext uri="{BB962C8B-B14F-4D97-AF65-F5344CB8AC3E}">
        <p14:creationId xmlns:p14="http://schemas.microsoft.com/office/powerpoint/2010/main" val="2795187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Fig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1C66CC8-CB9E-4516-39E7-D49A2C3383D3}"/>
              </a:ext>
            </a:extLst>
          </p:cNvPr>
          <p:cNvSpPr>
            <a:spLocks noGrp="1"/>
          </p:cNvSpPr>
          <p:nvPr>
            <p:ph type="pic" sz="quarter" idx="10"/>
          </p:nvPr>
        </p:nvSpPr>
        <p:spPr>
          <a:xfrm>
            <a:off x="0" y="0"/>
            <a:ext cx="12192000" cy="6858000"/>
          </a:xfrm>
        </p:spPr>
        <p:txBody>
          <a:bodyPr/>
          <a:lstStyle/>
          <a:p>
            <a:r>
              <a:rPr lang="en-US"/>
              <a:t>Click icon to add picture</a:t>
            </a:r>
          </a:p>
        </p:txBody>
      </p:sp>
    </p:spTree>
    <p:extLst>
      <p:ext uri="{BB962C8B-B14F-4D97-AF65-F5344CB8AC3E}">
        <p14:creationId xmlns:p14="http://schemas.microsoft.com/office/powerpoint/2010/main" val="3134472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1F81AC-C7C1-9408-37D8-B7B14A3A70CF}"/>
              </a:ext>
            </a:extLst>
          </p:cNvPr>
          <p:cNvSpPr>
            <a:spLocks noGrp="1"/>
          </p:cNvSpPr>
          <p:nvPr>
            <p:ph type="sldNum" sz="quarter" idx="12"/>
          </p:nvPr>
        </p:nvSpPr>
        <p:spPr/>
        <p:txBody>
          <a:bodyPr/>
          <a:lstStyle/>
          <a:p>
            <a:fld id="{3D2D0C40-AD1D-4F7F-B49E-6DB4407BD661}" type="slidenum">
              <a:rPr lang="en-US" smtClean="0"/>
              <a:t>‹#›</a:t>
            </a:fld>
            <a:endParaRPr lang="en-US"/>
          </a:p>
        </p:txBody>
      </p:sp>
    </p:spTree>
    <p:extLst>
      <p:ext uri="{BB962C8B-B14F-4D97-AF65-F5344CB8AC3E}">
        <p14:creationId xmlns:p14="http://schemas.microsoft.com/office/powerpoint/2010/main" val="3346617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owerful mess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B9B6-DE07-766C-0B07-EB3BE7074477}"/>
              </a:ext>
            </a:extLst>
          </p:cNvPr>
          <p:cNvSpPr>
            <a:spLocks noGrp="1"/>
          </p:cNvSpPr>
          <p:nvPr>
            <p:ph type="title"/>
          </p:nvPr>
        </p:nvSpPr>
        <p:spPr>
          <a:xfrm>
            <a:off x="998220" y="2714625"/>
            <a:ext cx="10515600" cy="1325563"/>
          </a:xfrm>
        </p:spPr>
        <p:txBody>
          <a:bodyPr/>
          <a:lstStyle/>
          <a:p>
            <a:r>
              <a:rPr lang="en-US"/>
              <a:t>Click to edit Master title style</a:t>
            </a:r>
          </a:p>
        </p:txBody>
      </p:sp>
      <p:grpSp>
        <p:nvGrpSpPr>
          <p:cNvPr id="4" name="Group 3">
            <a:extLst>
              <a:ext uri="{FF2B5EF4-FFF2-40B4-BE49-F238E27FC236}">
                <a16:creationId xmlns:a16="http://schemas.microsoft.com/office/drawing/2014/main" id="{B4B7A48E-0B5F-BEDA-75AE-6947EF60E50A}"/>
              </a:ext>
            </a:extLst>
          </p:cNvPr>
          <p:cNvGrpSpPr/>
          <p:nvPr/>
        </p:nvGrpSpPr>
        <p:grpSpPr>
          <a:xfrm>
            <a:off x="838200" y="2092725"/>
            <a:ext cx="10369051" cy="2672550"/>
            <a:chOff x="914400" y="1732950"/>
            <a:chExt cx="7316788" cy="2672550"/>
          </a:xfrm>
        </p:grpSpPr>
        <p:cxnSp>
          <p:nvCxnSpPr>
            <p:cNvPr id="5" name="Straight Connector 4">
              <a:extLst>
                <a:ext uri="{FF2B5EF4-FFF2-40B4-BE49-F238E27FC236}">
                  <a16:creationId xmlns:a16="http://schemas.microsoft.com/office/drawing/2014/main" id="{FF5DCDD1-114B-909E-60BE-7D2AE6ABD4EE}"/>
                </a:ext>
              </a:extLst>
            </p:cNvPr>
            <p:cNvCxnSpPr/>
            <p:nvPr/>
          </p:nvCxnSpPr>
          <p:spPr>
            <a:xfrm>
              <a:off x="914400" y="1732950"/>
              <a:ext cx="73152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Freeform 6">
              <a:extLst>
                <a:ext uri="{FF2B5EF4-FFF2-40B4-BE49-F238E27FC236}">
                  <a16:creationId xmlns:a16="http://schemas.microsoft.com/office/drawing/2014/main" id="{6A996466-1600-0F35-060F-82DDA58759FF}"/>
                </a:ext>
              </a:extLst>
            </p:cNvPr>
            <p:cNvSpPr>
              <a:spLocks/>
            </p:cNvSpPr>
            <p:nvPr/>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solidFill>
                  <a:prstClr val="black"/>
                </a:solidFill>
                <a:latin typeface="Champagne &amp; Limousines" panose="020B0502020202020204" pitchFamily="34" charset="0"/>
                <a:ea typeface="Champagne &amp; Limousines" panose="020B0502020202020204" pitchFamily="34" charset="0"/>
              </a:endParaRPr>
            </a:p>
          </p:txBody>
        </p:sp>
      </p:grpSp>
    </p:spTree>
    <p:extLst>
      <p:ext uri="{BB962C8B-B14F-4D97-AF65-F5344CB8AC3E}">
        <p14:creationId xmlns:p14="http://schemas.microsoft.com/office/powerpoint/2010/main" val="1379128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Blank no logos or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9658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3"/>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FA3B07F-342B-1A96-33D3-591223A033B7}"/>
              </a:ext>
            </a:extLst>
          </p:cNvPr>
          <p:cNvSpPr>
            <a:spLocks noGrp="1"/>
          </p:cNvSpPr>
          <p:nvPr>
            <p:ph type="title"/>
          </p:nvPr>
        </p:nvSpPr>
        <p:spPr>
          <a:xfrm>
            <a:off x="831850" y="1709738"/>
            <a:ext cx="10515600" cy="2852737"/>
          </a:xfrm>
          <a:noFill/>
        </p:spPr>
        <p:txBody>
          <a:bodyPr anchor="b"/>
          <a:lstStyle>
            <a:lvl1pPr>
              <a:defRPr sz="6000">
                <a:solidFill>
                  <a:schemeClr val="bg1"/>
                </a:solidFill>
              </a:defRPr>
            </a:lvl1pPr>
          </a:lstStyle>
          <a:p>
            <a:r>
              <a:rPr lang="en-US"/>
              <a:t>Click to edit Master title style</a:t>
            </a:r>
          </a:p>
        </p:txBody>
      </p:sp>
      <p:sp>
        <p:nvSpPr>
          <p:cNvPr id="11" name="Text Placeholder 2">
            <a:extLst>
              <a:ext uri="{FF2B5EF4-FFF2-40B4-BE49-F238E27FC236}">
                <a16:creationId xmlns:a16="http://schemas.microsoft.com/office/drawing/2014/main" id="{FDBA8381-B7B8-4D9E-F46B-EC75533BE5A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76295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accent6"/>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FA3B07F-342B-1A96-33D3-591223A033B7}"/>
              </a:ext>
            </a:extLst>
          </p:cNvPr>
          <p:cNvSpPr>
            <a:spLocks noGrp="1"/>
          </p:cNvSpPr>
          <p:nvPr>
            <p:ph type="title"/>
          </p:nvPr>
        </p:nvSpPr>
        <p:spPr>
          <a:xfrm>
            <a:off x="831850" y="1709738"/>
            <a:ext cx="10515600" cy="2852737"/>
          </a:xfrm>
          <a:noFill/>
        </p:spPr>
        <p:txBody>
          <a:bodyPr anchor="b"/>
          <a:lstStyle>
            <a:lvl1pPr>
              <a:defRPr sz="6000">
                <a:solidFill>
                  <a:schemeClr val="bg1"/>
                </a:solidFill>
              </a:defRPr>
            </a:lvl1pPr>
          </a:lstStyle>
          <a:p>
            <a:r>
              <a:rPr lang="en-US"/>
              <a:t>Click to edit Master title style</a:t>
            </a:r>
          </a:p>
        </p:txBody>
      </p:sp>
      <p:sp>
        <p:nvSpPr>
          <p:cNvPr id="11" name="Text Placeholder 2">
            <a:extLst>
              <a:ext uri="{FF2B5EF4-FFF2-40B4-BE49-F238E27FC236}">
                <a16:creationId xmlns:a16="http://schemas.microsoft.com/office/drawing/2014/main" id="{FDBA8381-B7B8-4D9E-F46B-EC75533BE5A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44967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Section Header">
    <p:bg>
      <p:bgPr>
        <a:solidFill>
          <a:schemeClr val="accent5"/>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FA3B07F-342B-1A96-33D3-591223A033B7}"/>
              </a:ext>
            </a:extLst>
          </p:cNvPr>
          <p:cNvSpPr>
            <a:spLocks noGrp="1"/>
          </p:cNvSpPr>
          <p:nvPr>
            <p:ph type="title"/>
          </p:nvPr>
        </p:nvSpPr>
        <p:spPr>
          <a:xfrm>
            <a:off x="831850" y="1709738"/>
            <a:ext cx="10515600" cy="2852737"/>
          </a:xfrm>
          <a:noFill/>
        </p:spPr>
        <p:txBody>
          <a:bodyPr anchor="b"/>
          <a:lstStyle>
            <a:lvl1pPr>
              <a:defRPr sz="6000">
                <a:solidFill>
                  <a:schemeClr val="bg1"/>
                </a:solidFill>
              </a:defRPr>
            </a:lvl1pPr>
          </a:lstStyle>
          <a:p>
            <a:r>
              <a:rPr lang="en-US"/>
              <a:t>Click to edit Master title style</a:t>
            </a:r>
          </a:p>
        </p:txBody>
      </p:sp>
      <p:sp>
        <p:nvSpPr>
          <p:cNvPr id="11" name="Text Placeholder 2">
            <a:extLst>
              <a:ext uri="{FF2B5EF4-FFF2-40B4-BE49-F238E27FC236}">
                <a16:creationId xmlns:a16="http://schemas.microsoft.com/office/drawing/2014/main" id="{FDBA8381-B7B8-4D9E-F46B-EC75533BE5A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19457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Section Header">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FA3B07F-342B-1A96-33D3-591223A033B7}"/>
              </a:ext>
            </a:extLst>
          </p:cNvPr>
          <p:cNvSpPr>
            <a:spLocks noGrp="1"/>
          </p:cNvSpPr>
          <p:nvPr>
            <p:ph type="title"/>
          </p:nvPr>
        </p:nvSpPr>
        <p:spPr>
          <a:xfrm>
            <a:off x="831850" y="1709738"/>
            <a:ext cx="10515600" cy="2852737"/>
          </a:xfrm>
          <a:noFill/>
        </p:spPr>
        <p:txBody>
          <a:bodyPr anchor="b"/>
          <a:lstStyle>
            <a:lvl1pPr>
              <a:defRPr sz="6000">
                <a:solidFill>
                  <a:schemeClr val="bg1"/>
                </a:solidFill>
              </a:defRPr>
            </a:lvl1pPr>
          </a:lstStyle>
          <a:p>
            <a:r>
              <a:rPr lang="en-US"/>
              <a:t>Click to edit Master title style</a:t>
            </a:r>
          </a:p>
        </p:txBody>
      </p:sp>
      <p:sp>
        <p:nvSpPr>
          <p:cNvPr id="11" name="Text Placeholder 2">
            <a:extLst>
              <a:ext uri="{FF2B5EF4-FFF2-40B4-BE49-F238E27FC236}">
                <a16:creationId xmlns:a16="http://schemas.microsoft.com/office/drawing/2014/main" id="{FDBA8381-B7B8-4D9E-F46B-EC75533BE5A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70257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bsection Layout Green">
    <p:bg>
      <p:bgPr>
        <a:gradFill>
          <a:gsLst>
            <a:gs pos="0">
              <a:schemeClr val="accent3"/>
            </a:gs>
            <a:gs pos="47000">
              <a:schemeClr val="bg1"/>
            </a:gs>
            <a:gs pos="46000">
              <a:schemeClr val="accent3"/>
            </a:gs>
            <a:gs pos="100000">
              <a:schemeClr val="bg1"/>
            </a:gs>
          </a:gsLst>
          <a:lin ang="0" scaled="0"/>
        </a:gradFill>
        <a:effectLst/>
      </p:bgPr>
    </p:bg>
    <p:spTree>
      <p:nvGrpSpPr>
        <p:cNvPr id="1" name=""/>
        <p:cNvGrpSpPr/>
        <p:nvPr/>
      </p:nvGrpSpPr>
      <p:grpSpPr>
        <a:xfrm>
          <a:off x="0" y="0"/>
          <a:ext cx="0" cy="0"/>
          <a:chOff x="0" y="0"/>
          <a:chExt cx="0" cy="0"/>
        </a:xfrm>
      </p:grpSpPr>
      <p:sp>
        <p:nvSpPr>
          <p:cNvPr id="4" name="Google Shape;37;p9">
            <a:extLst>
              <a:ext uri="{FF2B5EF4-FFF2-40B4-BE49-F238E27FC236}">
                <a16:creationId xmlns:a16="http://schemas.microsoft.com/office/drawing/2014/main" id="{7D7F5F10-CBA0-4EB0-B0B9-9CE2A16BB6FE}"/>
              </a:ext>
            </a:extLst>
          </p:cNvPr>
          <p:cNvSpPr txBox="1">
            <a:spLocks noGrp="1"/>
          </p:cNvSpPr>
          <p:nvPr>
            <p:ph type="title"/>
          </p:nvPr>
        </p:nvSpPr>
        <p:spPr>
          <a:xfrm>
            <a:off x="6386500" y="1806855"/>
            <a:ext cx="5393600" cy="324429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6" name="Graphic 5">
            <a:extLst>
              <a:ext uri="{FF2B5EF4-FFF2-40B4-BE49-F238E27FC236}">
                <a16:creationId xmlns:a16="http://schemas.microsoft.com/office/drawing/2014/main" id="{3BAA6DEB-F5CB-D7C2-21EE-E1CF7777CF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37038" y="5710209"/>
            <a:ext cx="679573" cy="1101236"/>
          </a:xfrm>
          <a:prstGeom prst="rect">
            <a:avLst/>
          </a:prstGeom>
        </p:spPr>
      </p:pic>
      <p:sp>
        <p:nvSpPr>
          <p:cNvPr id="2" name="Slide Number Placeholder 1">
            <a:extLst>
              <a:ext uri="{FF2B5EF4-FFF2-40B4-BE49-F238E27FC236}">
                <a16:creationId xmlns:a16="http://schemas.microsoft.com/office/drawing/2014/main" id="{A798BBC9-900C-8D73-1EA5-A39B3047A754}"/>
              </a:ext>
            </a:extLst>
          </p:cNvPr>
          <p:cNvSpPr>
            <a:spLocks noGrp="1"/>
          </p:cNvSpPr>
          <p:nvPr>
            <p:ph type="sldNum" sz="quarter" idx="10"/>
          </p:nvPr>
        </p:nvSpPr>
        <p:spPr/>
        <p:txBody>
          <a:bodyPr/>
          <a:lstStyle/>
          <a:p>
            <a:fld id="{65EF107A-6A22-466D-BF2D-BC0699D62DF4}" type="slidenum">
              <a:rPr lang="en-BE" smtClean="0"/>
              <a:t>‹#›</a:t>
            </a:fld>
            <a:endParaRPr lang="en-BE"/>
          </a:p>
        </p:txBody>
      </p:sp>
      <p:sp>
        <p:nvSpPr>
          <p:cNvPr id="15" name="Rectangle 14">
            <a:extLst>
              <a:ext uri="{FF2B5EF4-FFF2-40B4-BE49-F238E27FC236}">
                <a16:creationId xmlns:a16="http://schemas.microsoft.com/office/drawing/2014/main" id="{3827C07B-0967-4D89-F97B-20CEE87E1FFB}"/>
              </a:ext>
            </a:extLst>
          </p:cNvPr>
          <p:cNvSpPr/>
          <p:nvPr/>
        </p:nvSpPr>
        <p:spPr>
          <a:xfrm>
            <a:off x="5624514" y="0"/>
            <a:ext cx="3524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578E949B-26C7-C530-F12A-53BF2D91BAD4}"/>
              </a:ext>
            </a:extLst>
          </p:cNvPr>
          <p:cNvSpPr>
            <a:spLocks noGrp="1"/>
          </p:cNvSpPr>
          <p:nvPr>
            <p:ph sz="quarter" idx="14" hasCustomPrompt="1"/>
          </p:nvPr>
        </p:nvSpPr>
        <p:spPr>
          <a:xfrm>
            <a:off x="0" y="1"/>
            <a:ext cx="5646506" cy="6857999"/>
          </a:xfr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indent="0" algn="ctr">
              <a:buNone/>
              <a:defRPr sz="22100">
                <a:solidFill>
                  <a:schemeClr val="bg1"/>
                </a:solidFill>
                <a:latin typeface="+mj-lt"/>
              </a:defRPr>
            </a:lvl1pPr>
            <a:lvl2pPr algn="ctr">
              <a:defRPr/>
            </a:lvl2pPr>
            <a:lvl3pPr algn="ctr">
              <a:defRPr/>
            </a:lvl3pPr>
            <a:lvl4pPr algn="ctr">
              <a:defRPr/>
            </a:lvl4pPr>
            <a:lvl5pPr algn="ctr">
              <a:defRPr/>
            </a:lvl5pPr>
          </a:lstStyle>
          <a:p>
            <a:pPr lvl="0"/>
            <a:r>
              <a:rPr lang="en-US"/>
              <a:t>X</a:t>
            </a:r>
          </a:p>
        </p:txBody>
      </p:sp>
    </p:spTree>
    <p:extLst>
      <p:ext uri="{BB962C8B-B14F-4D97-AF65-F5344CB8AC3E}">
        <p14:creationId xmlns:p14="http://schemas.microsoft.com/office/powerpoint/2010/main" val="40301544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Subsection Layout Red">
    <p:bg>
      <p:bgPr>
        <a:gradFill>
          <a:gsLst>
            <a:gs pos="0">
              <a:schemeClr val="accent5"/>
            </a:gs>
            <a:gs pos="47000">
              <a:schemeClr val="bg1"/>
            </a:gs>
            <a:gs pos="46000">
              <a:schemeClr val="accent5"/>
            </a:gs>
            <a:gs pos="100000">
              <a:schemeClr val="bg1"/>
            </a:gs>
          </a:gsLst>
          <a:lin ang="0" scaled="0"/>
        </a:gradFill>
        <a:effectLst/>
      </p:bgPr>
    </p:bg>
    <p:spTree>
      <p:nvGrpSpPr>
        <p:cNvPr id="1" name=""/>
        <p:cNvGrpSpPr/>
        <p:nvPr/>
      </p:nvGrpSpPr>
      <p:grpSpPr>
        <a:xfrm>
          <a:off x="0" y="0"/>
          <a:ext cx="0" cy="0"/>
          <a:chOff x="0" y="0"/>
          <a:chExt cx="0" cy="0"/>
        </a:xfrm>
      </p:grpSpPr>
      <p:sp>
        <p:nvSpPr>
          <p:cNvPr id="4" name="Google Shape;37;p9">
            <a:extLst>
              <a:ext uri="{FF2B5EF4-FFF2-40B4-BE49-F238E27FC236}">
                <a16:creationId xmlns:a16="http://schemas.microsoft.com/office/drawing/2014/main" id="{7D7F5F10-CBA0-4EB0-B0B9-9CE2A16BB6FE}"/>
              </a:ext>
            </a:extLst>
          </p:cNvPr>
          <p:cNvSpPr txBox="1">
            <a:spLocks noGrp="1"/>
          </p:cNvSpPr>
          <p:nvPr>
            <p:ph type="title"/>
          </p:nvPr>
        </p:nvSpPr>
        <p:spPr>
          <a:xfrm>
            <a:off x="6386500" y="1806855"/>
            <a:ext cx="5393600" cy="324429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6" name="Graphic 5">
            <a:extLst>
              <a:ext uri="{FF2B5EF4-FFF2-40B4-BE49-F238E27FC236}">
                <a16:creationId xmlns:a16="http://schemas.microsoft.com/office/drawing/2014/main" id="{3BAA6DEB-F5CB-D7C2-21EE-E1CF7777CF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37038" y="5710209"/>
            <a:ext cx="679573" cy="1101236"/>
          </a:xfrm>
          <a:prstGeom prst="rect">
            <a:avLst/>
          </a:prstGeom>
        </p:spPr>
      </p:pic>
      <p:sp>
        <p:nvSpPr>
          <p:cNvPr id="2" name="Slide Number Placeholder 1">
            <a:extLst>
              <a:ext uri="{FF2B5EF4-FFF2-40B4-BE49-F238E27FC236}">
                <a16:creationId xmlns:a16="http://schemas.microsoft.com/office/drawing/2014/main" id="{A798BBC9-900C-8D73-1EA5-A39B3047A754}"/>
              </a:ext>
            </a:extLst>
          </p:cNvPr>
          <p:cNvSpPr>
            <a:spLocks noGrp="1"/>
          </p:cNvSpPr>
          <p:nvPr>
            <p:ph type="sldNum" sz="quarter" idx="10"/>
          </p:nvPr>
        </p:nvSpPr>
        <p:spPr/>
        <p:txBody>
          <a:bodyPr/>
          <a:lstStyle/>
          <a:p>
            <a:fld id="{65EF107A-6A22-466D-BF2D-BC0699D62DF4}" type="slidenum">
              <a:rPr lang="en-BE" smtClean="0"/>
              <a:t>‹#›</a:t>
            </a:fld>
            <a:endParaRPr lang="en-BE"/>
          </a:p>
        </p:txBody>
      </p:sp>
      <p:sp>
        <p:nvSpPr>
          <p:cNvPr id="15" name="Rectangle 14">
            <a:extLst>
              <a:ext uri="{FF2B5EF4-FFF2-40B4-BE49-F238E27FC236}">
                <a16:creationId xmlns:a16="http://schemas.microsoft.com/office/drawing/2014/main" id="{3827C07B-0967-4D89-F97B-20CEE87E1FFB}"/>
              </a:ext>
            </a:extLst>
          </p:cNvPr>
          <p:cNvSpPr/>
          <p:nvPr/>
        </p:nvSpPr>
        <p:spPr>
          <a:xfrm>
            <a:off x="5624514" y="0"/>
            <a:ext cx="3524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578E949B-26C7-C530-F12A-53BF2D91BAD4}"/>
              </a:ext>
            </a:extLst>
          </p:cNvPr>
          <p:cNvSpPr>
            <a:spLocks noGrp="1"/>
          </p:cNvSpPr>
          <p:nvPr>
            <p:ph sz="quarter" idx="14" hasCustomPrompt="1"/>
          </p:nvPr>
        </p:nvSpPr>
        <p:spPr>
          <a:xfrm>
            <a:off x="0" y="1"/>
            <a:ext cx="5646506" cy="6857999"/>
          </a:xfr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indent="0" algn="ctr">
              <a:buNone/>
              <a:defRPr sz="22100">
                <a:solidFill>
                  <a:schemeClr val="bg1"/>
                </a:solidFill>
                <a:latin typeface="+mj-lt"/>
              </a:defRPr>
            </a:lvl1pPr>
            <a:lvl2pPr algn="ctr">
              <a:defRPr/>
            </a:lvl2pPr>
            <a:lvl3pPr algn="ctr">
              <a:defRPr/>
            </a:lvl3pPr>
            <a:lvl4pPr algn="ctr">
              <a:defRPr/>
            </a:lvl4pPr>
            <a:lvl5pPr algn="ctr">
              <a:defRPr/>
            </a:lvl5pPr>
          </a:lstStyle>
          <a:p>
            <a:pPr lvl="0"/>
            <a:r>
              <a:rPr lang="en-US"/>
              <a:t>X</a:t>
            </a:r>
          </a:p>
        </p:txBody>
      </p:sp>
    </p:spTree>
    <p:extLst>
      <p:ext uri="{BB962C8B-B14F-4D97-AF65-F5344CB8AC3E}">
        <p14:creationId xmlns:p14="http://schemas.microsoft.com/office/powerpoint/2010/main" val="4452345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ubsection Layout Yellow">
    <p:bg>
      <p:bgPr>
        <a:gradFill>
          <a:gsLst>
            <a:gs pos="0">
              <a:schemeClr val="accent4"/>
            </a:gs>
            <a:gs pos="47000">
              <a:schemeClr val="bg1"/>
            </a:gs>
            <a:gs pos="46000">
              <a:schemeClr val="accent4"/>
            </a:gs>
            <a:gs pos="100000">
              <a:schemeClr val="bg1"/>
            </a:gs>
          </a:gsLst>
          <a:lin ang="0" scaled="0"/>
        </a:gradFill>
        <a:effectLst/>
      </p:bgPr>
    </p:bg>
    <p:spTree>
      <p:nvGrpSpPr>
        <p:cNvPr id="1" name=""/>
        <p:cNvGrpSpPr/>
        <p:nvPr/>
      </p:nvGrpSpPr>
      <p:grpSpPr>
        <a:xfrm>
          <a:off x="0" y="0"/>
          <a:ext cx="0" cy="0"/>
          <a:chOff x="0" y="0"/>
          <a:chExt cx="0" cy="0"/>
        </a:xfrm>
      </p:grpSpPr>
      <p:sp>
        <p:nvSpPr>
          <p:cNvPr id="4" name="Google Shape;37;p9">
            <a:extLst>
              <a:ext uri="{FF2B5EF4-FFF2-40B4-BE49-F238E27FC236}">
                <a16:creationId xmlns:a16="http://schemas.microsoft.com/office/drawing/2014/main" id="{7D7F5F10-CBA0-4EB0-B0B9-9CE2A16BB6FE}"/>
              </a:ext>
            </a:extLst>
          </p:cNvPr>
          <p:cNvSpPr txBox="1">
            <a:spLocks noGrp="1"/>
          </p:cNvSpPr>
          <p:nvPr>
            <p:ph type="title"/>
          </p:nvPr>
        </p:nvSpPr>
        <p:spPr>
          <a:xfrm>
            <a:off x="6386500" y="1806855"/>
            <a:ext cx="5393600" cy="324429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6" name="Graphic 5">
            <a:extLst>
              <a:ext uri="{FF2B5EF4-FFF2-40B4-BE49-F238E27FC236}">
                <a16:creationId xmlns:a16="http://schemas.microsoft.com/office/drawing/2014/main" id="{3BAA6DEB-F5CB-D7C2-21EE-E1CF7777CF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37038" y="5710209"/>
            <a:ext cx="679573" cy="1101236"/>
          </a:xfrm>
          <a:prstGeom prst="rect">
            <a:avLst/>
          </a:prstGeom>
        </p:spPr>
      </p:pic>
      <p:sp>
        <p:nvSpPr>
          <p:cNvPr id="2" name="Slide Number Placeholder 1">
            <a:extLst>
              <a:ext uri="{FF2B5EF4-FFF2-40B4-BE49-F238E27FC236}">
                <a16:creationId xmlns:a16="http://schemas.microsoft.com/office/drawing/2014/main" id="{A798BBC9-900C-8D73-1EA5-A39B3047A754}"/>
              </a:ext>
            </a:extLst>
          </p:cNvPr>
          <p:cNvSpPr>
            <a:spLocks noGrp="1"/>
          </p:cNvSpPr>
          <p:nvPr>
            <p:ph type="sldNum" sz="quarter" idx="10"/>
          </p:nvPr>
        </p:nvSpPr>
        <p:spPr/>
        <p:txBody>
          <a:bodyPr/>
          <a:lstStyle/>
          <a:p>
            <a:fld id="{65EF107A-6A22-466D-BF2D-BC0699D62DF4}" type="slidenum">
              <a:rPr lang="en-BE" smtClean="0"/>
              <a:t>‹#›</a:t>
            </a:fld>
            <a:endParaRPr lang="en-BE"/>
          </a:p>
        </p:txBody>
      </p:sp>
      <p:sp>
        <p:nvSpPr>
          <p:cNvPr id="15" name="Rectangle 14">
            <a:extLst>
              <a:ext uri="{FF2B5EF4-FFF2-40B4-BE49-F238E27FC236}">
                <a16:creationId xmlns:a16="http://schemas.microsoft.com/office/drawing/2014/main" id="{3827C07B-0967-4D89-F97B-20CEE87E1FFB}"/>
              </a:ext>
            </a:extLst>
          </p:cNvPr>
          <p:cNvSpPr/>
          <p:nvPr/>
        </p:nvSpPr>
        <p:spPr>
          <a:xfrm>
            <a:off x="5624514" y="0"/>
            <a:ext cx="3524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578E949B-26C7-C530-F12A-53BF2D91BAD4}"/>
              </a:ext>
            </a:extLst>
          </p:cNvPr>
          <p:cNvSpPr>
            <a:spLocks noGrp="1"/>
          </p:cNvSpPr>
          <p:nvPr>
            <p:ph sz="quarter" idx="14" hasCustomPrompt="1"/>
          </p:nvPr>
        </p:nvSpPr>
        <p:spPr>
          <a:xfrm>
            <a:off x="0" y="1"/>
            <a:ext cx="5646506" cy="6857999"/>
          </a:xfr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indent="0" algn="ctr">
              <a:buNone/>
              <a:defRPr sz="22100">
                <a:solidFill>
                  <a:schemeClr val="bg1"/>
                </a:solidFill>
                <a:latin typeface="+mj-lt"/>
              </a:defRPr>
            </a:lvl1pPr>
            <a:lvl2pPr algn="ctr">
              <a:defRPr/>
            </a:lvl2pPr>
            <a:lvl3pPr algn="ctr">
              <a:defRPr/>
            </a:lvl3pPr>
            <a:lvl4pPr algn="ctr">
              <a:defRPr/>
            </a:lvl4pPr>
            <a:lvl5pPr algn="ctr">
              <a:defRPr/>
            </a:lvl5pPr>
          </a:lstStyle>
          <a:p>
            <a:pPr lvl="0"/>
            <a:r>
              <a:rPr lang="en-US"/>
              <a:t>X</a:t>
            </a:r>
          </a:p>
        </p:txBody>
      </p:sp>
    </p:spTree>
    <p:extLst>
      <p:ext uri="{BB962C8B-B14F-4D97-AF65-F5344CB8AC3E}">
        <p14:creationId xmlns:p14="http://schemas.microsoft.com/office/powerpoint/2010/main" val="37504717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ubsection Layout Blue">
    <p:bg>
      <p:bgPr>
        <a:gradFill>
          <a:gsLst>
            <a:gs pos="0">
              <a:schemeClr val="accent6"/>
            </a:gs>
            <a:gs pos="47000">
              <a:schemeClr val="bg1"/>
            </a:gs>
            <a:gs pos="46000">
              <a:schemeClr val="accent6"/>
            </a:gs>
            <a:gs pos="100000">
              <a:schemeClr val="bg1"/>
            </a:gs>
          </a:gsLst>
          <a:lin ang="0" scaled="0"/>
        </a:gradFill>
        <a:effectLst/>
      </p:bgPr>
    </p:bg>
    <p:spTree>
      <p:nvGrpSpPr>
        <p:cNvPr id="1" name=""/>
        <p:cNvGrpSpPr/>
        <p:nvPr/>
      </p:nvGrpSpPr>
      <p:grpSpPr>
        <a:xfrm>
          <a:off x="0" y="0"/>
          <a:ext cx="0" cy="0"/>
          <a:chOff x="0" y="0"/>
          <a:chExt cx="0" cy="0"/>
        </a:xfrm>
      </p:grpSpPr>
      <p:sp>
        <p:nvSpPr>
          <p:cNvPr id="4" name="Google Shape;37;p9">
            <a:extLst>
              <a:ext uri="{FF2B5EF4-FFF2-40B4-BE49-F238E27FC236}">
                <a16:creationId xmlns:a16="http://schemas.microsoft.com/office/drawing/2014/main" id="{7D7F5F10-CBA0-4EB0-B0B9-9CE2A16BB6FE}"/>
              </a:ext>
            </a:extLst>
          </p:cNvPr>
          <p:cNvSpPr txBox="1">
            <a:spLocks noGrp="1"/>
          </p:cNvSpPr>
          <p:nvPr>
            <p:ph type="title"/>
          </p:nvPr>
        </p:nvSpPr>
        <p:spPr>
          <a:xfrm>
            <a:off x="6386500" y="1806855"/>
            <a:ext cx="5393600" cy="324429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pic>
        <p:nvPicPr>
          <p:cNvPr id="6" name="Graphic 5">
            <a:extLst>
              <a:ext uri="{FF2B5EF4-FFF2-40B4-BE49-F238E27FC236}">
                <a16:creationId xmlns:a16="http://schemas.microsoft.com/office/drawing/2014/main" id="{3BAA6DEB-F5CB-D7C2-21EE-E1CF7777CF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37038" y="5710209"/>
            <a:ext cx="679573" cy="1101236"/>
          </a:xfrm>
          <a:prstGeom prst="rect">
            <a:avLst/>
          </a:prstGeom>
        </p:spPr>
      </p:pic>
      <p:sp>
        <p:nvSpPr>
          <p:cNvPr id="2" name="Slide Number Placeholder 1">
            <a:extLst>
              <a:ext uri="{FF2B5EF4-FFF2-40B4-BE49-F238E27FC236}">
                <a16:creationId xmlns:a16="http://schemas.microsoft.com/office/drawing/2014/main" id="{A798BBC9-900C-8D73-1EA5-A39B3047A754}"/>
              </a:ext>
            </a:extLst>
          </p:cNvPr>
          <p:cNvSpPr>
            <a:spLocks noGrp="1"/>
          </p:cNvSpPr>
          <p:nvPr>
            <p:ph type="sldNum" sz="quarter" idx="10"/>
          </p:nvPr>
        </p:nvSpPr>
        <p:spPr/>
        <p:txBody>
          <a:bodyPr/>
          <a:lstStyle/>
          <a:p>
            <a:fld id="{65EF107A-6A22-466D-BF2D-BC0699D62DF4}" type="slidenum">
              <a:rPr lang="en-BE" smtClean="0"/>
              <a:t>‹#›</a:t>
            </a:fld>
            <a:endParaRPr lang="en-BE"/>
          </a:p>
        </p:txBody>
      </p:sp>
      <p:sp>
        <p:nvSpPr>
          <p:cNvPr id="15" name="Rectangle 14">
            <a:extLst>
              <a:ext uri="{FF2B5EF4-FFF2-40B4-BE49-F238E27FC236}">
                <a16:creationId xmlns:a16="http://schemas.microsoft.com/office/drawing/2014/main" id="{3827C07B-0967-4D89-F97B-20CEE87E1FFB}"/>
              </a:ext>
            </a:extLst>
          </p:cNvPr>
          <p:cNvSpPr/>
          <p:nvPr/>
        </p:nvSpPr>
        <p:spPr>
          <a:xfrm>
            <a:off x="5624514" y="0"/>
            <a:ext cx="3524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578E949B-26C7-C530-F12A-53BF2D91BAD4}"/>
              </a:ext>
            </a:extLst>
          </p:cNvPr>
          <p:cNvSpPr>
            <a:spLocks noGrp="1"/>
          </p:cNvSpPr>
          <p:nvPr>
            <p:ph sz="quarter" idx="14" hasCustomPrompt="1"/>
          </p:nvPr>
        </p:nvSpPr>
        <p:spPr>
          <a:xfrm>
            <a:off x="0" y="1"/>
            <a:ext cx="5646506" cy="6857999"/>
          </a:xfr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indent="0" algn="ctr">
              <a:buNone/>
              <a:defRPr sz="22100">
                <a:solidFill>
                  <a:schemeClr val="bg1"/>
                </a:solidFill>
                <a:latin typeface="+mj-lt"/>
              </a:defRPr>
            </a:lvl1pPr>
            <a:lvl2pPr algn="ctr">
              <a:defRPr/>
            </a:lvl2pPr>
            <a:lvl3pPr algn="ctr">
              <a:defRPr/>
            </a:lvl3pPr>
            <a:lvl4pPr algn="ctr">
              <a:defRPr/>
            </a:lvl4pPr>
            <a:lvl5pPr algn="ctr">
              <a:defRPr/>
            </a:lvl5pPr>
          </a:lstStyle>
          <a:p>
            <a:pPr lvl="0"/>
            <a:r>
              <a:rPr lang="en-US"/>
              <a:t>X</a:t>
            </a:r>
          </a:p>
        </p:txBody>
      </p:sp>
    </p:spTree>
    <p:extLst>
      <p:ext uri="{BB962C8B-B14F-4D97-AF65-F5344CB8AC3E}">
        <p14:creationId xmlns:p14="http://schemas.microsoft.com/office/powerpoint/2010/main" val="419213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C8723-1F7C-D488-43E1-079B16CBD914}"/>
              </a:ext>
            </a:extLst>
          </p:cNvPr>
          <p:cNvSpPr>
            <a:spLocks noGrp="1"/>
          </p:cNvSpPr>
          <p:nvPr>
            <p:ph type="title"/>
          </p:nvPr>
        </p:nvSpPr>
        <p:spPr>
          <a:xfrm>
            <a:off x="831850" y="1709738"/>
            <a:ext cx="10515600" cy="2852737"/>
          </a:xfrm>
          <a:noFill/>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5B107C39-C7D3-5CD3-87A2-4246F218FD0B}"/>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06406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C8723-1F7C-D488-43E1-079B16CBD914}"/>
              </a:ext>
            </a:extLst>
          </p:cNvPr>
          <p:cNvSpPr>
            <a:spLocks noGrp="1"/>
          </p:cNvSpPr>
          <p:nvPr>
            <p:ph type="title"/>
          </p:nvPr>
        </p:nvSpPr>
        <p:spPr>
          <a:xfrm>
            <a:off x="831850" y="1709738"/>
            <a:ext cx="10515600" cy="2852737"/>
          </a:xfrm>
          <a:noFill/>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5B107C39-C7D3-5CD3-87A2-4246F218FD0B}"/>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12391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3_Section Heade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C8723-1F7C-D488-43E1-079B16CBD914}"/>
              </a:ext>
            </a:extLst>
          </p:cNvPr>
          <p:cNvSpPr>
            <a:spLocks noGrp="1"/>
          </p:cNvSpPr>
          <p:nvPr>
            <p:ph type="title"/>
          </p:nvPr>
        </p:nvSpPr>
        <p:spPr>
          <a:xfrm>
            <a:off x="831850" y="1709738"/>
            <a:ext cx="10515600" cy="2852737"/>
          </a:xfrm>
          <a:noFill/>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5B107C39-C7D3-5CD3-87A2-4246F218FD0B}"/>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1640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4_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C8723-1F7C-D488-43E1-079B16CBD914}"/>
              </a:ext>
            </a:extLst>
          </p:cNvPr>
          <p:cNvSpPr>
            <a:spLocks noGrp="1"/>
          </p:cNvSpPr>
          <p:nvPr>
            <p:ph type="title"/>
          </p:nvPr>
        </p:nvSpPr>
        <p:spPr>
          <a:xfrm>
            <a:off x="831850" y="1709738"/>
            <a:ext cx="10515600" cy="2852737"/>
          </a:xfrm>
          <a:noFill/>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5B107C39-C7D3-5CD3-87A2-4246F218FD0B}"/>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61269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title and description" preserve="1">
  <p:cSld name="Subsec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6386500" y="1806855"/>
            <a:ext cx="5393600" cy="324429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 name="Content Placeholder 2">
            <a:extLst>
              <a:ext uri="{FF2B5EF4-FFF2-40B4-BE49-F238E27FC236}">
                <a16:creationId xmlns:a16="http://schemas.microsoft.com/office/drawing/2014/main" id="{C0728519-C973-1347-8486-4175EB5C6B8D}"/>
              </a:ext>
            </a:extLst>
          </p:cNvPr>
          <p:cNvSpPr>
            <a:spLocks noGrp="1"/>
          </p:cNvSpPr>
          <p:nvPr>
            <p:ph sz="quarter" idx="14" hasCustomPrompt="1"/>
          </p:nvPr>
        </p:nvSpPr>
        <p:spPr>
          <a:xfrm>
            <a:off x="0" y="1"/>
            <a:ext cx="5646506" cy="6857999"/>
          </a:xfrm>
          <a:ln>
            <a:no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indent="0" algn="ctr">
              <a:buNone/>
              <a:defRPr sz="22100">
                <a:solidFill>
                  <a:schemeClr val="bg1"/>
                </a:solidFill>
                <a:latin typeface="+mj-lt"/>
              </a:defRPr>
            </a:lvl1pPr>
            <a:lvl2pPr algn="ctr">
              <a:defRPr/>
            </a:lvl2pPr>
            <a:lvl3pPr algn="ctr">
              <a:defRPr/>
            </a:lvl3pPr>
            <a:lvl4pPr algn="ctr">
              <a:defRPr/>
            </a:lvl4pPr>
            <a:lvl5pPr algn="ctr">
              <a:defRPr/>
            </a:lvl5pPr>
          </a:lstStyle>
          <a:p>
            <a:pPr lvl="0"/>
            <a:r>
              <a:rPr lang="en-US"/>
              <a:t>X</a:t>
            </a:r>
          </a:p>
        </p:txBody>
      </p:sp>
    </p:spTree>
    <p:extLst>
      <p:ext uri="{BB962C8B-B14F-4D97-AF65-F5344CB8AC3E}">
        <p14:creationId xmlns:p14="http://schemas.microsoft.com/office/powerpoint/2010/main" val="80299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reserve="1">
  <p:cSld name="2_Subsection">
    <p:bg>
      <p:bgPr>
        <a:solidFill>
          <a:schemeClr val="bg1"/>
        </a:solidFill>
        <a:effectLst/>
      </p:bgPr>
    </p:bg>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6386500" y="1806855"/>
            <a:ext cx="5393600" cy="324429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 name="Content Placeholder 2">
            <a:extLst>
              <a:ext uri="{FF2B5EF4-FFF2-40B4-BE49-F238E27FC236}">
                <a16:creationId xmlns:a16="http://schemas.microsoft.com/office/drawing/2014/main" id="{C0728519-C973-1347-8486-4175EB5C6B8D}"/>
              </a:ext>
            </a:extLst>
          </p:cNvPr>
          <p:cNvSpPr>
            <a:spLocks noGrp="1"/>
          </p:cNvSpPr>
          <p:nvPr>
            <p:ph sz="quarter" idx="14" hasCustomPrompt="1"/>
          </p:nvPr>
        </p:nvSpPr>
        <p:spPr>
          <a:xfrm>
            <a:off x="0" y="1"/>
            <a:ext cx="5646506" cy="6857999"/>
          </a:xfrm>
          <a:solidFill>
            <a:schemeClr val="accent6"/>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indent="0" algn="ctr">
              <a:buNone/>
              <a:defRPr sz="22100">
                <a:solidFill>
                  <a:schemeClr val="bg1"/>
                </a:solidFill>
                <a:latin typeface="+mj-lt"/>
              </a:defRPr>
            </a:lvl1pPr>
            <a:lvl2pPr algn="ctr">
              <a:defRPr/>
            </a:lvl2pPr>
            <a:lvl3pPr algn="ctr">
              <a:defRPr/>
            </a:lvl3pPr>
            <a:lvl4pPr algn="ctr">
              <a:defRPr/>
            </a:lvl4pPr>
            <a:lvl5pPr algn="ctr">
              <a:defRPr/>
            </a:lvl5pPr>
          </a:lstStyle>
          <a:p>
            <a:pPr lvl="0"/>
            <a:r>
              <a:rPr lang="en-US"/>
              <a:t>X</a:t>
            </a:r>
          </a:p>
        </p:txBody>
      </p:sp>
    </p:spTree>
    <p:extLst>
      <p:ext uri="{BB962C8B-B14F-4D97-AF65-F5344CB8AC3E}">
        <p14:creationId xmlns:p14="http://schemas.microsoft.com/office/powerpoint/2010/main" val="284838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title and description" preserve="1">
  <p:cSld name="3_Subsec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6386500" y="1806855"/>
            <a:ext cx="5393600" cy="324429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 name="Content Placeholder 2">
            <a:extLst>
              <a:ext uri="{FF2B5EF4-FFF2-40B4-BE49-F238E27FC236}">
                <a16:creationId xmlns:a16="http://schemas.microsoft.com/office/drawing/2014/main" id="{C0728519-C973-1347-8486-4175EB5C6B8D}"/>
              </a:ext>
            </a:extLst>
          </p:cNvPr>
          <p:cNvSpPr>
            <a:spLocks noGrp="1"/>
          </p:cNvSpPr>
          <p:nvPr>
            <p:ph sz="quarter" idx="14" hasCustomPrompt="1"/>
          </p:nvPr>
        </p:nvSpPr>
        <p:spPr>
          <a:xfrm>
            <a:off x="0" y="1"/>
            <a:ext cx="5646506" cy="6857999"/>
          </a:xfr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indent="0" algn="ctr">
              <a:buNone/>
              <a:defRPr sz="22100">
                <a:solidFill>
                  <a:schemeClr val="bg1"/>
                </a:solidFill>
                <a:latin typeface="+mj-lt"/>
              </a:defRPr>
            </a:lvl1pPr>
            <a:lvl2pPr algn="ctr">
              <a:defRPr/>
            </a:lvl2pPr>
            <a:lvl3pPr algn="ctr">
              <a:defRPr/>
            </a:lvl3pPr>
            <a:lvl4pPr algn="ctr">
              <a:defRPr/>
            </a:lvl4pPr>
            <a:lvl5pPr algn="ctr">
              <a:defRPr/>
            </a:lvl5pPr>
          </a:lstStyle>
          <a:p>
            <a:pPr lvl="0"/>
            <a:r>
              <a:rPr lang="en-US"/>
              <a:t>X</a:t>
            </a:r>
          </a:p>
        </p:txBody>
      </p:sp>
    </p:spTree>
    <p:extLst>
      <p:ext uri="{BB962C8B-B14F-4D97-AF65-F5344CB8AC3E}">
        <p14:creationId xmlns:p14="http://schemas.microsoft.com/office/powerpoint/2010/main" val="666568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 Id="rId27" Type="http://schemas.openxmlformats.org/officeDocument/2006/relationships/image" Target="../media/image6.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1.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0.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9.svg"/><Relationship Id="rId5" Type="http://schemas.openxmlformats.org/officeDocument/2006/relationships/slideLayout" Target="../slideLayouts/slideLayout25.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slideLayout" Target="../slideLayouts/slideLayout24.xml"/><Relationship Id="rId9" Type="http://schemas.openxmlformats.org/officeDocument/2006/relationships/theme" Target="../theme/theme2.xml"/><Relationship Id="rId14" Type="http://schemas.openxmlformats.org/officeDocument/2006/relationships/image" Target="../media/image1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7D963E-94C2-FE24-5C97-F0E3F5E1AC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CA3931-C721-FB80-7981-E8BAA062CC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15D4C2A-4BBB-A9E6-AAED-4DF7D83839AE}"/>
              </a:ext>
            </a:extLst>
          </p:cNvPr>
          <p:cNvSpPr>
            <a:spLocks noGrp="1"/>
          </p:cNvSpPr>
          <p:nvPr>
            <p:ph type="sldNum" sz="quarter" idx="4"/>
          </p:nvPr>
        </p:nvSpPr>
        <p:spPr>
          <a:xfrm>
            <a:off x="10982324" y="6356350"/>
            <a:ext cx="3714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D0C40-AD1D-4F7F-B49E-6DB4407BD661}" type="slidenum">
              <a:rPr lang="en-US" smtClean="0"/>
              <a:t>‹#›</a:t>
            </a:fld>
            <a:endParaRPr lang="en-US"/>
          </a:p>
        </p:txBody>
      </p:sp>
      <p:pic>
        <p:nvPicPr>
          <p:cNvPr id="10" name="Picture 9">
            <a:extLst>
              <a:ext uri="{FF2B5EF4-FFF2-40B4-BE49-F238E27FC236}">
                <a16:creationId xmlns:a16="http://schemas.microsoft.com/office/drawing/2014/main" id="{143730CD-FDC9-ED89-09F4-2A173AC835B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585" y="6074058"/>
            <a:ext cx="1009514" cy="807783"/>
          </a:xfrm>
          <a:prstGeom prst="rect">
            <a:avLst/>
          </a:prstGeom>
        </p:spPr>
      </p:pic>
      <p:pic>
        <p:nvPicPr>
          <p:cNvPr id="17" name="Graphic 16">
            <a:extLst>
              <a:ext uri="{FF2B5EF4-FFF2-40B4-BE49-F238E27FC236}">
                <a16:creationId xmlns:a16="http://schemas.microsoft.com/office/drawing/2014/main" id="{81E99785-3E0B-5547-8010-D9BA2E9E8D3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96635" y="6434772"/>
            <a:ext cx="841407" cy="252648"/>
          </a:xfrm>
          <a:prstGeom prst="rect">
            <a:avLst/>
          </a:prstGeom>
        </p:spPr>
      </p:pic>
      <p:pic>
        <p:nvPicPr>
          <p:cNvPr id="5" name="Picture 4" descr="A black and white logo&#10;&#10;Description automatically generated">
            <a:extLst>
              <a:ext uri="{FF2B5EF4-FFF2-40B4-BE49-F238E27FC236}">
                <a16:creationId xmlns:a16="http://schemas.microsoft.com/office/drawing/2014/main" id="{F20FEC38-9782-F2D6-D9F3-34FBEFD4EDD1}"/>
              </a:ext>
            </a:extLst>
          </p:cNvPr>
          <p:cNvPicPr>
            <a:picLocks noChangeAspect="1"/>
          </p:cNvPicPr>
          <p:nvPr/>
        </p:nvPicPr>
        <p:blipFill rotWithShape="1">
          <a:blip r:embed="rId25">
            <a:extLst>
              <a:ext uri="{28A0092B-C50C-407E-A947-70E740481C1C}">
                <a14:useLocalDpi xmlns:a14="http://schemas.microsoft.com/office/drawing/2010/main" val="0"/>
              </a:ext>
            </a:extLst>
          </a:blip>
          <a:srcRect b="32224"/>
          <a:stretch/>
        </p:blipFill>
        <p:spPr>
          <a:xfrm>
            <a:off x="1789865" y="6425739"/>
            <a:ext cx="841408" cy="264226"/>
          </a:xfrm>
          <a:prstGeom prst="rect">
            <a:avLst/>
          </a:prstGeom>
        </p:spPr>
      </p:pic>
      <p:pic>
        <p:nvPicPr>
          <p:cNvPr id="7" name="Graphic 6">
            <a:extLst>
              <a:ext uri="{FF2B5EF4-FFF2-40B4-BE49-F238E27FC236}">
                <a16:creationId xmlns:a16="http://schemas.microsoft.com/office/drawing/2014/main" id="{ADAF9946-A23F-F5C6-CAD2-94DED3E6635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437038" y="5710209"/>
            <a:ext cx="679573" cy="1101236"/>
          </a:xfrm>
          <a:prstGeom prst="rect">
            <a:avLst/>
          </a:prstGeom>
        </p:spPr>
      </p:pic>
    </p:spTree>
    <p:extLst>
      <p:ext uri="{BB962C8B-B14F-4D97-AF65-F5344CB8AC3E}">
        <p14:creationId xmlns:p14="http://schemas.microsoft.com/office/powerpoint/2010/main" val="1018388209"/>
      </p:ext>
    </p:extLst>
  </p:cSld>
  <p:clrMap bg1="lt1" tx1="dk1" bg2="lt2" tx2="dk2" accent1="accent1" accent2="accent2" accent3="accent3" accent4="accent4" accent5="accent5" accent6="accent6" hlink="hlink" folHlink="folHlink"/>
  <p:sldLayoutIdLst>
    <p:sldLayoutId id="2147483665" r:id="rId1"/>
    <p:sldLayoutId id="2147483680" r:id="rId2"/>
    <p:sldLayoutId id="2147483666" r:id="rId3"/>
    <p:sldLayoutId id="2147483684" r:id="rId4"/>
    <p:sldLayoutId id="2147483683" r:id="rId5"/>
    <p:sldLayoutId id="2147483682" r:id="rId6"/>
    <p:sldLayoutId id="2147483667" r:id="rId7"/>
    <p:sldLayoutId id="2147483685" r:id="rId8"/>
    <p:sldLayoutId id="2147483686" r:id="rId9"/>
    <p:sldLayoutId id="2147483687" r:id="rId10"/>
    <p:sldLayoutId id="2147483668" r:id="rId11"/>
    <p:sldLayoutId id="2147483669" r:id="rId12"/>
    <p:sldLayoutId id="2147483670" r:id="rId13"/>
    <p:sldLayoutId id="2147483671" r:id="rId14"/>
    <p:sldLayoutId id="2147483679" r:id="rId15"/>
    <p:sldLayoutId id="2147483678"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FEA7FF-4479-B231-9459-D1DB3CABAB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81E6C171-7A53-5BD8-1F34-FD68A0F852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Slide Number Placeholder 5">
            <a:extLst>
              <a:ext uri="{FF2B5EF4-FFF2-40B4-BE49-F238E27FC236}">
                <a16:creationId xmlns:a16="http://schemas.microsoft.com/office/drawing/2014/main" id="{482969A8-F667-DB45-444E-025EA9C51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EF107A-6A22-466D-BF2D-BC0699D62DF4}" type="slidenum">
              <a:rPr lang="en-BE" smtClean="0"/>
              <a:t>‹#›</a:t>
            </a:fld>
            <a:endParaRPr lang="en-BE"/>
          </a:p>
        </p:txBody>
      </p:sp>
      <p:pic>
        <p:nvPicPr>
          <p:cNvPr id="7" name="Graphic 6">
            <a:extLst>
              <a:ext uri="{FF2B5EF4-FFF2-40B4-BE49-F238E27FC236}">
                <a16:creationId xmlns:a16="http://schemas.microsoft.com/office/drawing/2014/main" id="{143B6216-D466-6A2B-CED4-D099248053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37038" y="5710209"/>
            <a:ext cx="679573" cy="1101236"/>
          </a:xfrm>
          <a:prstGeom prst="rect">
            <a:avLst/>
          </a:prstGeom>
        </p:spPr>
      </p:pic>
      <p:pic>
        <p:nvPicPr>
          <p:cNvPr id="4" name="Picture 3" descr="A black and white logo&#10;&#10;Description automatically generated">
            <a:extLst>
              <a:ext uri="{FF2B5EF4-FFF2-40B4-BE49-F238E27FC236}">
                <a16:creationId xmlns:a16="http://schemas.microsoft.com/office/drawing/2014/main" id="{E5220790-AFB2-994C-8885-A0E023B7E0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17243" y="6467303"/>
            <a:ext cx="802727" cy="222088"/>
          </a:xfrm>
          <a:prstGeom prst="rect">
            <a:avLst/>
          </a:prstGeom>
        </p:spPr>
      </p:pic>
      <p:pic>
        <p:nvPicPr>
          <p:cNvPr id="5" name="Graphic 4">
            <a:extLst>
              <a:ext uri="{FF2B5EF4-FFF2-40B4-BE49-F238E27FC236}">
                <a16:creationId xmlns:a16="http://schemas.microsoft.com/office/drawing/2014/main" id="{2E2A0677-3CA0-15C2-142B-B4AFD55C93F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2799" y="6435499"/>
            <a:ext cx="845551" cy="253891"/>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387B8A97-7EFB-2A68-E3C5-0F5711F7DC63}"/>
              </a:ext>
            </a:extLst>
          </p:cNvPr>
          <p:cNvPicPr>
            <a:picLocks noChangeAspect="1"/>
          </p:cNvPicPr>
          <p:nvPr/>
        </p:nvPicPr>
        <p:blipFill rotWithShape="1">
          <a:blip r:embed="rId15">
            <a:extLst>
              <a:ext uri="{28A0092B-C50C-407E-A947-70E740481C1C}">
                <a14:useLocalDpi xmlns:a14="http://schemas.microsoft.com/office/drawing/2010/main" val="0"/>
              </a:ext>
            </a:extLst>
          </a:blip>
          <a:srcRect l="15925" t="15919" r="26188" b="24444"/>
          <a:stretch/>
        </p:blipFill>
        <p:spPr>
          <a:xfrm>
            <a:off x="135168" y="6196212"/>
            <a:ext cx="598258" cy="493178"/>
          </a:xfrm>
          <a:prstGeom prst="rect">
            <a:avLst/>
          </a:prstGeom>
        </p:spPr>
      </p:pic>
    </p:spTree>
    <p:extLst>
      <p:ext uri="{BB962C8B-B14F-4D97-AF65-F5344CB8AC3E}">
        <p14:creationId xmlns:p14="http://schemas.microsoft.com/office/powerpoint/2010/main" val="742237248"/>
      </p:ext>
    </p:extLst>
  </p:cSld>
  <p:clrMap bg1="lt1" tx1="dk1" bg2="lt2" tx2="dk2" accent1="accent1" accent2="accent2" accent3="accent3" accent4="accent4" accent5="accent5" accent6="accent6" hlink="hlink" folHlink="folHlink"/>
  <p:sldLayoutIdLst>
    <p:sldLayoutId id="2147483691" r:id="rId1"/>
    <p:sldLayoutId id="2147483700" r:id="rId2"/>
    <p:sldLayoutId id="2147483701" r:id="rId3"/>
    <p:sldLayoutId id="2147483702" r:id="rId4"/>
    <p:sldLayoutId id="2147483705" r:id="rId5"/>
    <p:sldLayoutId id="2147483709" r:id="rId6"/>
    <p:sldLayoutId id="2147483707" r:id="rId7"/>
    <p:sldLayoutId id="214748370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0.xml"/><Relationship Id="rId4" Type="http://schemas.openxmlformats.org/officeDocument/2006/relationships/image" Target="../media/image111.jpeg"/></Relationships>
</file>

<file path=ppt/slides/_rels/slide1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3.xml"/><Relationship Id="rId1" Type="http://schemas.openxmlformats.org/officeDocument/2006/relationships/slideLayout" Target="../slideLayouts/slideLayout20.xml"/><Relationship Id="rId4" Type="http://schemas.openxmlformats.org/officeDocument/2006/relationships/image" Target="../media/image10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4.xml"/><Relationship Id="rId1" Type="http://schemas.openxmlformats.org/officeDocument/2006/relationships/slideLayout" Target="../slideLayouts/slideLayout20.xml"/><Relationship Id="rId4" Type="http://schemas.openxmlformats.org/officeDocument/2006/relationships/image" Target="../media/image106.png"/></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1.jpeg"/><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1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6.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20.xml"/><Relationship Id="rId4" Type="http://schemas.openxmlformats.org/officeDocument/2006/relationships/image" Target="../media/image116.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8" Type="http://schemas.openxmlformats.org/officeDocument/2006/relationships/image" Target="../media/image130.png"/><Relationship Id="rId13" Type="http://schemas.microsoft.com/office/2007/relationships/hdphoto" Target="../media/hdphoto2.wdp"/><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90.xml"/><Relationship Id="rId1" Type="http://schemas.openxmlformats.org/officeDocument/2006/relationships/slideLayout" Target="../slideLayouts/slideLayout20.xml"/><Relationship Id="rId6" Type="http://schemas.openxmlformats.org/officeDocument/2006/relationships/image" Target="../media/image128.sv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jpeg"/><Relationship Id="rId4" Type="http://schemas.openxmlformats.org/officeDocument/2006/relationships/image" Target="../media/image126.png"/><Relationship Id="rId9" Type="http://schemas.openxmlformats.org/officeDocument/2006/relationships/image" Target="../media/image131.jpeg"/></Relationships>
</file>

<file path=ppt/slides/_rels/slide117.xml.rels><?xml version="1.0" encoding="UTF-8" standalone="yes"?>
<Relationships xmlns="http://schemas.openxmlformats.org/package/2006/relationships"><Relationship Id="rId3" Type="http://schemas.openxmlformats.org/officeDocument/2006/relationships/image" Target="../media/image135.png"/><Relationship Id="rId7" Type="http://schemas.microsoft.com/office/2007/relationships/hdphoto" Target="../media/hdphoto4.wdp"/><Relationship Id="rId2" Type="http://schemas.openxmlformats.org/officeDocument/2006/relationships/notesSlide" Target="../notesSlides/notesSlide91.xml"/><Relationship Id="rId1" Type="http://schemas.openxmlformats.org/officeDocument/2006/relationships/slideLayout" Target="../slideLayouts/slideLayout20.xml"/><Relationship Id="rId6" Type="http://schemas.openxmlformats.org/officeDocument/2006/relationships/image" Target="../media/image137.png"/><Relationship Id="rId5" Type="http://schemas.openxmlformats.org/officeDocument/2006/relationships/image" Target="../media/image136.png"/><Relationship Id="rId4" Type="http://schemas.microsoft.com/office/2007/relationships/hdphoto" Target="../media/hdphoto3.wdp"/></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95.xml"/><Relationship Id="rId1" Type="http://schemas.openxmlformats.org/officeDocument/2006/relationships/slideLayout" Target="../slideLayouts/slideLayout20.xml"/><Relationship Id="rId4" Type="http://schemas.openxmlformats.org/officeDocument/2006/relationships/image" Target="../media/image139.jpeg"/></Relationships>
</file>

<file path=ppt/slides/_rels/slide1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6.xml"/><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98.xml"/><Relationship Id="rId1" Type="http://schemas.openxmlformats.org/officeDocument/2006/relationships/slideLayout" Target="../slideLayouts/slideLayout20.xml"/><Relationship Id="rId5" Type="http://schemas.microsoft.com/office/2007/relationships/hdphoto" Target="../media/hdphoto5.wdp"/><Relationship Id="rId4" Type="http://schemas.openxmlformats.org/officeDocument/2006/relationships/image" Target="../media/image142.png"/></Relationships>
</file>

<file path=ppt/slides/_rels/slide126.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99.xml"/><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notesSlide" Target="../notesSlides/notesSlide100.xml"/><Relationship Id="rId1" Type="http://schemas.openxmlformats.org/officeDocument/2006/relationships/slideLayout" Target="../slideLayouts/slideLayout20.xml"/><Relationship Id="rId4" Type="http://schemas.openxmlformats.org/officeDocument/2006/relationships/image" Target="../media/image146.jpeg"/></Relationships>
</file>

<file path=ppt/slides/_rels/slide12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6.jpeg"/><Relationship Id="rId1" Type="http://schemas.openxmlformats.org/officeDocument/2006/relationships/slideLayout" Target="../slideLayouts/slideLayout20.xml"/><Relationship Id="rId4" Type="http://schemas.openxmlformats.org/officeDocument/2006/relationships/image" Target="../media/image147.jpe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2" Type="http://schemas.openxmlformats.org/officeDocument/2006/relationships/image" Target="../media/image148.gif"/><Relationship Id="rId1" Type="http://schemas.openxmlformats.org/officeDocument/2006/relationships/slideLayout" Target="../slideLayouts/slideLayout20.xml"/></Relationships>
</file>

<file path=ppt/slides/_rels/slide131.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100.png"/><Relationship Id="rId7" Type="http://schemas.openxmlformats.org/officeDocument/2006/relationships/image" Target="../media/image146.jpeg"/><Relationship Id="rId2" Type="http://schemas.openxmlformats.org/officeDocument/2006/relationships/notesSlide" Target="../notesSlides/notesSlide101.xml"/><Relationship Id="rId1" Type="http://schemas.openxmlformats.org/officeDocument/2006/relationships/slideLayout" Target="../slideLayouts/slideLayout20.xml"/><Relationship Id="rId6" Type="http://schemas.openxmlformats.org/officeDocument/2006/relationships/image" Target="../media/image149.png"/><Relationship Id="rId5" Type="http://schemas.openxmlformats.org/officeDocument/2006/relationships/image" Target="../media/image88.png"/><Relationship Id="rId4" Type="http://schemas.microsoft.com/office/2007/relationships/hdphoto" Target="../media/hdphoto1.wdp"/><Relationship Id="rId9" Type="http://schemas.openxmlformats.org/officeDocument/2006/relationships/image" Target="../media/image139.jpe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sv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7.svg"/><Relationship Id="rId9" Type="http://schemas.openxmlformats.org/officeDocument/2006/relationships/image" Target="../media/image4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47.jpe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21.sv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3.svg"/></Relationships>
</file>

<file path=ppt/slides/_rels/slide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15.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0fKBhvDjuy0&amp;start=30"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0.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p4"/><Relationship Id="rId7" Type="http://schemas.openxmlformats.org/officeDocument/2006/relationships/image" Target="../media/image16.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20.xml"/><Relationship Id="rId4" Type="http://schemas.openxmlformats.org/officeDocument/2006/relationships/video" Target="../media/media2.mp4"/><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0.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20.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hyperlink" Target="https://dwengo.org/physical_computing/" TargetMode="External"/><Relationship Id="rId2" Type="http://schemas.openxmlformats.org/officeDocument/2006/relationships/hyperlink" Target="https://blockly.dwengo.org/" TargetMode="Externa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5.png"/><Relationship Id="rId7"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20.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0.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20.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00.png"/><Relationship Id="rId1" Type="http://schemas.openxmlformats.org/officeDocument/2006/relationships/slideLayout" Target="../slideLayouts/slideLayout20.xml"/><Relationship Id="rId5" Type="http://schemas.openxmlformats.org/officeDocument/2006/relationships/image" Target="../media/image96.png"/><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0.xml"/><Relationship Id="rId4" Type="http://schemas.openxmlformats.org/officeDocument/2006/relationships/image" Target="../media/image99.png"/></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20.xml"/><Relationship Id="rId4" Type="http://schemas.microsoft.com/office/2007/relationships/hdphoto" Target="../media/hdphoto1.wdp"/></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20.xml"/><Relationship Id="rId4" Type="http://schemas.openxmlformats.org/officeDocument/2006/relationships/hyperlink" Target="https://blockly.dwengo.org/?lang=en"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7.xml"/><Relationship Id="rId1" Type="http://schemas.openxmlformats.org/officeDocument/2006/relationships/slideLayout" Target="../slideLayouts/slideLayout20.xml"/><Relationship Id="rId4" Type="http://schemas.microsoft.com/office/2007/relationships/hdphoto" Target="../media/hdphoto1.wdp"/></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8.xml"/><Relationship Id="rId1" Type="http://schemas.openxmlformats.org/officeDocument/2006/relationships/slideLayout" Target="../slideLayouts/slideLayout20.xml"/><Relationship Id="rId5" Type="http://schemas.openxmlformats.org/officeDocument/2006/relationships/image" Target="../media/image104.png"/><Relationship Id="rId4" Type="http://schemas.openxmlformats.org/officeDocument/2006/relationships/image" Target="../media/image103.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20.xml"/><Relationship Id="rId5" Type="http://schemas.openxmlformats.org/officeDocument/2006/relationships/image" Target="../media/image104.png"/><Relationship Id="rId4" Type="http://schemas.microsoft.com/office/2007/relationships/hdphoto" Target="../media/hdphoto1.wdp"/></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2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2.xml"/><Relationship Id="rId1" Type="http://schemas.openxmlformats.org/officeDocument/2006/relationships/slideLayout" Target="../slideLayouts/slideLayout20.xml"/><Relationship Id="rId5" Type="http://schemas.openxmlformats.org/officeDocument/2006/relationships/image" Target="../media/image111.jpe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2854B-C4BE-F5B0-B91F-12E2C2865A33}"/>
              </a:ext>
            </a:extLst>
          </p:cNvPr>
          <p:cNvSpPr txBox="1"/>
          <p:nvPr/>
        </p:nvSpPr>
        <p:spPr>
          <a:xfrm>
            <a:off x="1525394" y="3167390"/>
            <a:ext cx="9141211" cy="523220"/>
          </a:xfrm>
          <a:prstGeom prst="rect">
            <a:avLst/>
          </a:prstGeom>
          <a:noFill/>
        </p:spPr>
        <p:txBody>
          <a:bodyPr wrap="square">
            <a:spAutoFit/>
          </a:bodyPr>
          <a:lstStyle/>
          <a:p>
            <a:r>
              <a:rPr lang="en-BE" sz="2800" dirty="0"/>
              <a:t>https://github.com/RemkoPr/Mzumbe-IoT-seminar-2024</a:t>
            </a:r>
          </a:p>
        </p:txBody>
      </p:sp>
    </p:spTree>
    <p:extLst>
      <p:ext uri="{BB962C8B-B14F-4D97-AF65-F5344CB8AC3E}">
        <p14:creationId xmlns:p14="http://schemas.microsoft.com/office/powerpoint/2010/main" val="1199159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565983" y="6317439"/>
            <a:ext cx="37147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2D0C40-AD1D-4F7F-B49E-6DB4407BD661}" type="slidenum">
              <a:rPr lang="en-US" smtClean="0"/>
              <a:pPr/>
              <a:t>10</a:t>
            </a:fld>
            <a:endParaRPr lang="en-US"/>
          </a:p>
        </p:txBody>
      </p:sp>
      <p:pic>
        <p:nvPicPr>
          <p:cNvPr id="4" name="Picture 3">
            <a:extLst>
              <a:ext uri="{FF2B5EF4-FFF2-40B4-BE49-F238E27FC236}">
                <a16:creationId xmlns:a16="http://schemas.microsoft.com/office/drawing/2014/main" id="{B0A35149-CD20-9314-4565-43273AAB2BF6}"/>
              </a:ext>
            </a:extLst>
          </p:cNvPr>
          <p:cNvPicPr>
            <a:picLocks noChangeAspect="1"/>
          </p:cNvPicPr>
          <p:nvPr/>
        </p:nvPicPr>
        <p:blipFill>
          <a:blip r:embed="rId3"/>
          <a:stretch>
            <a:fillRect/>
          </a:stretch>
        </p:blipFill>
        <p:spPr>
          <a:xfrm>
            <a:off x="422747" y="774452"/>
            <a:ext cx="3836171" cy="4755539"/>
          </a:xfrm>
          <a:prstGeom prst="rect">
            <a:avLst/>
          </a:prstGeom>
        </p:spPr>
      </p:pic>
      <p:sp>
        <p:nvSpPr>
          <p:cNvPr id="5" name="TextBox 4">
            <a:extLst>
              <a:ext uri="{FF2B5EF4-FFF2-40B4-BE49-F238E27FC236}">
                <a16:creationId xmlns:a16="http://schemas.microsoft.com/office/drawing/2014/main" id="{374FA42E-59B4-C41B-DA98-9FB662DBF5EF}"/>
              </a:ext>
            </a:extLst>
          </p:cNvPr>
          <p:cNvSpPr txBox="1"/>
          <p:nvPr/>
        </p:nvSpPr>
        <p:spPr>
          <a:xfrm>
            <a:off x="326970" y="5578434"/>
            <a:ext cx="3728983" cy="523220"/>
          </a:xfrm>
          <a:prstGeom prst="rect">
            <a:avLst/>
          </a:prstGeom>
          <a:noFill/>
        </p:spPr>
        <p:txBody>
          <a:bodyPr wrap="square">
            <a:spAutoFit/>
          </a:bodyPr>
          <a:lstStyle/>
          <a:p>
            <a:r>
              <a:rPr lang="nl-NL" sz="1400" b="0" i="1" dirty="0">
                <a:solidFill>
                  <a:schemeClr val="tx2"/>
                </a:solidFill>
                <a:effectLst/>
                <a:highlight>
                  <a:srgbClr val="FFFFFF"/>
                </a:highlight>
                <a:latin typeface="Arial" panose="020B0604020202020204" pitchFamily="34" charset="0"/>
              </a:rPr>
              <a:t>Michael </a:t>
            </a:r>
            <a:r>
              <a:rPr lang="nl-NL" sz="1400" b="0" i="1" dirty="0" err="1">
                <a:solidFill>
                  <a:schemeClr val="tx2"/>
                </a:solidFill>
                <a:effectLst/>
                <a:highlight>
                  <a:srgbClr val="FFFFFF"/>
                </a:highlight>
                <a:latin typeface="Arial" panose="020B0604020202020204" pitchFamily="34" charset="0"/>
              </a:rPr>
              <a:t>Riordan</a:t>
            </a:r>
            <a:r>
              <a:rPr lang="nl-NL" sz="1400" b="0" i="1" dirty="0">
                <a:solidFill>
                  <a:schemeClr val="tx2"/>
                </a:solidFill>
                <a:effectLst/>
                <a:highlight>
                  <a:srgbClr val="FFFFFF"/>
                </a:highlight>
                <a:latin typeface="Arial" panose="020B0604020202020204" pitchFamily="34" charset="0"/>
              </a:rPr>
              <a:t>, “</a:t>
            </a:r>
            <a:r>
              <a:rPr lang="nl-NL" sz="1400" b="0" i="1" dirty="0" err="1">
                <a:solidFill>
                  <a:schemeClr val="tx2"/>
                </a:solidFill>
                <a:effectLst/>
                <a:highlight>
                  <a:srgbClr val="FFFFFF"/>
                </a:highlight>
                <a:latin typeface="Arial" panose="020B0604020202020204" pitchFamily="34" charset="0"/>
              </a:rPr>
              <a:t>Innovation</a:t>
            </a:r>
            <a:r>
              <a:rPr lang="nl-NL" sz="1400" b="0" i="1" dirty="0">
                <a:solidFill>
                  <a:schemeClr val="tx2"/>
                </a:solidFill>
                <a:effectLst/>
                <a:highlight>
                  <a:srgbClr val="FFFFFF"/>
                </a:highlight>
                <a:latin typeface="Arial" panose="020B0604020202020204" pitchFamily="34" charset="0"/>
              </a:rPr>
              <a:t> at Bell Labs”, </a:t>
            </a:r>
            <a:r>
              <a:rPr lang="nl-NL" sz="1400" b="0" i="1" dirty="0" err="1">
                <a:solidFill>
                  <a:schemeClr val="tx2"/>
                </a:solidFill>
                <a:effectLst/>
                <a:highlight>
                  <a:srgbClr val="FFFFFF"/>
                </a:highlight>
                <a:latin typeface="Arial" panose="020B0604020202020204" pitchFamily="34" charset="0"/>
              </a:rPr>
              <a:t>July</a:t>
            </a:r>
            <a:r>
              <a:rPr lang="nl-NL" sz="1400" b="0" i="1" dirty="0">
                <a:solidFill>
                  <a:schemeClr val="tx2"/>
                </a:solidFill>
                <a:effectLst/>
                <a:highlight>
                  <a:srgbClr val="FFFFFF"/>
                </a:highlight>
                <a:latin typeface="Arial" panose="020B0604020202020204" pitchFamily="34" charset="0"/>
              </a:rPr>
              <a:t> 16 2024, </a:t>
            </a:r>
            <a:r>
              <a:rPr lang="nl-NL" sz="1400" i="1" dirty="0" err="1">
                <a:solidFill>
                  <a:schemeClr val="tx2"/>
                </a:solidFill>
                <a:highlight>
                  <a:srgbClr val="FFFFFF"/>
                </a:highlight>
                <a:latin typeface="Arial" panose="020B0604020202020204" pitchFamily="34" charset="0"/>
              </a:rPr>
              <a:t>B</a:t>
            </a:r>
            <a:r>
              <a:rPr lang="nl-NL" sz="1400" b="0" i="1" dirty="0" err="1">
                <a:solidFill>
                  <a:schemeClr val="tx2"/>
                </a:solidFill>
                <a:effectLst/>
                <a:highlight>
                  <a:srgbClr val="FFFFFF"/>
                </a:highlight>
                <a:latin typeface="Arial" panose="020B0604020202020204" pitchFamily="34" charset="0"/>
              </a:rPr>
              <a:t>ritannica</a:t>
            </a:r>
            <a:endParaRPr lang="en-US" sz="1400" i="1" dirty="0">
              <a:solidFill>
                <a:schemeClr val="tx2"/>
              </a:solidFill>
            </a:endParaRPr>
          </a:p>
        </p:txBody>
      </p:sp>
      <p:pic>
        <p:nvPicPr>
          <p:cNvPr id="2050" name="Picture 2">
            <a:extLst>
              <a:ext uri="{FF2B5EF4-FFF2-40B4-BE49-F238E27FC236}">
                <a16:creationId xmlns:a16="http://schemas.microsoft.com/office/drawing/2014/main" id="{D312491D-EAC5-3C6F-45AF-127C47C494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578"/>
          <a:stretch/>
        </p:blipFill>
        <p:spPr bwMode="auto">
          <a:xfrm>
            <a:off x="4614222" y="1214678"/>
            <a:ext cx="7401264" cy="44286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EC25B0-5DCC-2F30-5B78-4B78FF4F8C3E}"/>
              </a:ext>
            </a:extLst>
          </p:cNvPr>
          <p:cNvSpPr txBox="1"/>
          <p:nvPr/>
        </p:nvSpPr>
        <p:spPr>
          <a:xfrm>
            <a:off x="4490055" y="5619209"/>
            <a:ext cx="5378222" cy="307777"/>
          </a:xfrm>
          <a:prstGeom prst="rect">
            <a:avLst/>
          </a:prstGeom>
          <a:noFill/>
        </p:spPr>
        <p:txBody>
          <a:bodyPr wrap="square">
            <a:spAutoFit/>
          </a:bodyPr>
          <a:lstStyle/>
          <a:p>
            <a:r>
              <a:rPr lang="nl-NL" sz="1400" b="0" i="1" dirty="0">
                <a:solidFill>
                  <a:schemeClr val="tx2"/>
                </a:solidFill>
                <a:effectLst/>
                <a:highlight>
                  <a:srgbClr val="FFFFFF"/>
                </a:highlight>
                <a:latin typeface="Arial" panose="020B0604020202020204" pitchFamily="34" charset="0"/>
              </a:rPr>
              <a:t>Karl </a:t>
            </a:r>
            <a:r>
              <a:rPr lang="nl-NL" sz="1400" b="0" i="1" dirty="0" err="1">
                <a:solidFill>
                  <a:schemeClr val="tx2"/>
                </a:solidFill>
                <a:effectLst/>
                <a:highlight>
                  <a:srgbClr val="FFFFFF"/>
                </a:highlight>
                <a:latin typeface="Arial" panose="020B0604020202020204" pitchFamily="34" charset="0"/>
              </a:rPr>
              <a:t>Rupp</a:t>
            </a:r>
            <a:r>
              <a:rPr lang="nl-NL" sz="1400" b="0" i="1" dirty="0">
                <a:solidFill>
                  <a:schemeClr val="tx2"/>
                </a:solidFill>
                <a:effectLst/>
                <a:highlight>
                  <a:srgbClr val="FFFFFF"/>
                </a:highlight>
                <a:latin typeface="Arial" panose="020B0604020202020204" pitchFamily="34" charset="0"/>
              </a:rPr>
              <a:t>, https://github.com/karlrupp/microprocessor-trend-data</a:t>
            </a:r>
            <a:endParaRPr lang="en-US" sz="1400" i="1" dirty="0">
              <a:solidFill>
                <a:schemeClr val="tx2"/>
              </a:solidFill>
            </a:endParaRPr>
          </a:p>
        </p:txBody>
      </p:sp>
    </p:spTree>
    <p:extLst>
      <p:ext uri="{BB962C8B-B14F-4D97-AF65-F5344CB8AC3E}">
        <p14:creationId xmlns:p14="http://schemas.microsoft.com/office/powerpoint/2010/main" val="125621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613D5A46-1A32-5E06-7745-DFE84F1C2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540" y="3165662"/>
            <a:ext cx="6657624" cy="2013323"/>
          </a:xfrm>
          <a:prstGeom prst="rect">
            <a:avLst/>
          </a:prstGeom>
        </p:spPr>
      </p:pic>
      <p:pic>
        <p:nvPicPr>
          <p:cNvPr id="13" name="Picture 12" descr="A white circle in the sky&#10;&#10;Description automatically generated">
            <a:extLst>
              <a:ext uri="{FF2B5EF4-FFF2-40B4-BE49-F238E27FC236}">
                <a16:creationId xmlns:a16="http://schemas.microsoft.com/office/drawing/2014/main" id="{E763F23B-E34B-F648-9E6D-EC49CE30B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487" y="3156609"/>
            <a:ext cx="2337043" cy="2031430"/>
          </a:xfrm>
          <a:prstGeom prst="rect">
            <a:avLst/>
          </a:prstGeom>
        </p:spPr>
      </p:pic>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054281" y="6317439"/>
            <a:ext cx="8831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100</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Analog sensor can be read by an ADC</a:t>
            </a:r>
          </a:p>
        </p:txBody>
      </p:sp>
      <p:sp>
        <p:nvSpPr>
          <p:cNvPr id="15" name="TextBox 14">
            <a:extLst>
              <a:ext uri="{FF2B5EF4-FFF2-40B4-BE49-F238E27FC236}">
                <a16:creationId xmlns:a16="http://schemas.microsoft.com/office/drawing/2014/main" id="{565FB600-B8AC-B5AA-F17C-2CC0EF3DA78E}"/>
              </a:ext>
            </a:extLst>
          </p:cNvPr>
          <p:cNvSpPr txBox="1"/>
          <p:nvPr/>
        </p:nvSpPr>
        <p:spPr>
          <a:xfrm>
            <a:off x="3860390" y="3695269"/>
            <a:ext cx="1327725" cy="954107"/>
          </a:xfrm>
          <a:prstGeom prst="rect">
            <a:avLst/>
          </a:prstGeom>
          <a:noFill/>
        </p:spPr>
        <p:txBody>
          <a:bodyPr wrap="square" rtlCol="0">
            <a:spAutoFit/>
          </a:bodyPr>
          <a:lstStyle/>
          <a:p>
            <a:pPr algn="ctr"/>
            <a:r>
              <a:rPr lang="en-US" sz="2800"/>
              <a:t>Analog sensor</a:t>
            </a:r>
            <a:endParaRPr lang="en-US"/>
          </a:p>
        </p:txBody>
      </p:sp>
      <p:sp>
        <p:nvSpPr>
          <p:cNvPr id="17" name="TextBox 16">
            <a:extLst>
              <a:ext uri="{FF2B5EF4-FFF2-40B4-BE49-F238E27FC236}">
                <a16:creationId xmlns:a16="http://schemas.microsoft.com/office/drawing/2014/main" id="{DCAC4CAB-21D3-1C8C-DC25-3B30CE547820}"/>
              </a:ext>
            </a:extLst>
          </p:cNvPr>
          <p:cNvSpPr txBox="1"/>
          <p:nvPr/>
        </p:nvSpPr>
        <p:spPr>
          <a:xfrm>
            <a:off x="5214667" y="4202151"/>
            <a:ext cx="1327725" cy="523220"/>
          </a:xfrm>
          <a:prstGeom prst="rect">
            <a:avLst/>
          </a:prstGeom>
          <a:noFill/>
        </p:spPr>
        <p:txBody>
          <a:bodyPr wrap="square" rtlCol="0">
            <a:spAutoFit/>
          </a:bodyPr>
          <a:lstStyle/>
          <a:p>
            <a:pPr algn="ctr"/>
            <a:r>
              <a:rPr lang="en-US" sz="2800" err="1"/>
              <a:t>V</a:t>
            </a:r>
            <a:r>
              <a:rPr lang="en-US" sz="2800" baseline="-25000" err="1"/>
              <a:t>out</a:t>
            </a:r>
            <a:endParaRPr lang="en-US" baseline="-25000"/>
          </a:p>
        </p:txBody>
      </p:sp>
      <p:sp>
        <p:nvSpPr>
          <p:cNvPr id="18" name="TextBox 17">
            <a:extLst>
              <a:ext uri="{FF2B5EF4-FFF2-40B4-BE49-F238E27FC236}">
                <a16:creationId xmlns:a16="http://schemas.microsoft.com/office/drawing/2014/main" id="{81239539-8945-B6E7-24DF-259F6FB6EA76}"/>
              </a:ext>
            </a:extLst>
          </p:cNvPr>
          <p:cNvSpPr txBox="1"/>
          <p:nvPr/>
        </p:nvSpPr>
        <p:spPr>
          <a:xfrm>
            <a:off x="8056623" y="3910714"/>
            <a:ext cx="1327725" cy="523220"/>
          </a:xfrm>
          <a:prstGeom prst="rect">
            <a:avLst/>
          </a:prstGeom>
          <a:noFill/>
        </p:spPr>
        <p:txBody>
          <a:bodyPr wrap="square" rtlCol="0">
            <a:spAutoFit/>
          </a:bodyPr>
          <a:lstStyle/>
          <a:p>
            <a:pPr algn="ctr"/>
            <a:r>
              <a:rPr lang="en-US" sz="2800"/>
              <a:t>ADC</a:t>
            </a:r>
            <a:endParaRPr lang="en-US"/>
          </a:p>
        </p:txBody>
      </p:sp>
      <p:sp>
        <p:nvSpPr>
          <p:cNvPr id="19" name="TextBox 18">
            <a:extLst>
              <a:ext uri="{FF2B5EF4-FFF2-40B4-BE49-F238E27FC236}">
                <a16:creationId xmlns:a16="http://schemas.microsoft.com/office/drawing/2014/main" id="{5D8C073D-6672-E34A-DF14-9535B1BF2AC4}"/>
              </a:ext>
            </a:extLst>
          </p:cNvPr>
          <p:cNvSpPr txBox="1"/>
          <p:nvPr/>
        </p:nvSpPr>
        <p:spPr>
          <a:xfrm>
            <a:off x="6728898" y="4202151"/>
            <a:ext cx="1327725" cy="523220"/>
          </a:xfrm>
          <a:prstGeom prst="rect">
            <a:avLst/>
          </a:prstGeom>
          <a:noFill/>
        </p:spPr>
        <p:txBody>
          <a:bodyPr wrap="square" rtlCol="0">
            <a:spAutoFit/>
          </a:bodyPr>
          <a:lstStyle/>
          <a:p>
            <a:pPr algn="ctr"/>
            <a:r>
              <a:rPr lang="en-US" sz="2800"/>
              <a:t>V</a:t>
            </a:r>
            <a:r>
              <a:rPr lang="en-US" sz="2800" baseline="-25000"/>
              <a:t>in</a:t>
            </a:r>
            <a:endParaRPr lang="en-US" baseline="-25000"/>
          </a:p>
        </p:txBody>
      </p:sp>
      <p:sp>
        <p:nvSpPr>
          <p:cNvPr id="20" name="TextBox 19">
            <a:extLst>
              <a:ext uri="{FF2B5EF4-FFF2-40B4-BE49-F238E27FC236}">
                <a16:creationId xmlns:a16="http://schemas.microsoft.com/office/drawing/2014/main" id="{10F329A1-4D95-0C29-9E7C-67240B3681FF}"/>
              </a:ext>
            </a:extLst>
          </p:cNvPr>
          <p:cNvSpPr txBox="1"/>
          <p:nvPr/>
        </p:nvSpPr>
        <p:spPr>
          <a:xfrm>
            <a:off x="3043730" y="2820087"/>
            <a:ext cx="1327725" cy="523220"/>
          </a:xfrm>
          <a:prstGeom prst="rect">
            <a:avLst/>
          </a:prstGeom>
          <a:noFill/>
        </p:spPr>
        <p:txBody>
          <a:bodyPr wrap="square" rtlCol="0">
            <a:spAutoFit/>
          </a:bodyPr>
          <a:lstStyle/>
          <a:p>
            <a:pPr algn="ctr"/>
            <a:r>
              <a:rPr lang="en-US" sz="2800"/>
              <a:t>V</a:t>
            </a:r>
            <a:r>
              <a:rPr lang="en-US" sz="2800" baseline="-25000"/>
              <a:t>DD</a:t>
            </a:r>
            <a:endParaRPr lang="en-US" baseline="-25000"/>
          </a:p>
        </p:txBody>
      </p:sp>
      <p:grpSp>
        <p:nvGrpSpPr>
          <p:cNvPr id="22" name="Group 21">
            <a:extLst>
              <a:ext uri="{FF2B5EF4-FFF2-40B4-BE49-F238E27FC236}">
                <a16:creationId xmlns:a16="http://schemas.microsoft.com/office/drawing/2014/main" id="{936F8273-E87F-4F1C-5FE7-2BC2AF5A1660}"/>
              </a:ext>
            </a:extLst>
          </p:cNvPr>
          <p:cNvGrpSpPr/>
          <p:nvPr/>
        </p:nvGrpSpPr>
        <p:grpSpPr>
          <a:xfrm>
            <a:off x="446267" y="2910265"/>
            <a:ext cx="2412499" cy="2096261"/>
            <a:chOff x="3332547" y="4001632"/>
            <a:chExt cx="2412499" cy="2096261"/>
          </a:xfrm>
        </p:grpSpPr>
        <p:pic>
          <p:nvPicPr>
            <p:cNvPr id="23" name="Picture 2" descr="BPS130-HA100P-3S Bourns Inc. | Sensors, Transducers | DigiKey">
              <a:extLst>
                <a:ext uri="{FF2B5EF4-FFF2-40B4-BE49-F238E27FC236}">
                  <a16:creationId xmlns:a16="http://schemas.microsoft.com/office/drawing/2014/main" id="{193F5D22-089E-CFF0-206A-A7FE300CB6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68" t="20448" r="17903" b="22968"/>
            <a:stretch/>
          </p:blipFill>
          <p:spPr bwMode="auto">
            <a:xfrm>
              <a:off x="3332547" y="4001632"/>
              <a:ext cx="2412499" cy="20800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19B2CF4-4B0E-7A7B-0279-058D9582D492}"/>
                </a:ext>
              </a:extLst>
            </p:cNvPr>
            <p:cNvSpPr txBox="1"/>
            <p:nvPr/>
          </p:nvSpPr>
          <p:spPr>
            <a:xfrm>
              <a:off x="3490352" y="5790116"/>
              <a:ext cx="1488939" cy="307777"/>
            </a:xfrm>
            <a:prstGeom prst="rect">
              <a:avLst/>
            </a:prstGeom>
            <a:noFill/>
          </p:spPr>
          <p:txBody>
            <a:bodyPr wrap="square">
              <a:spAutoFit/>
            </a:bodyPr>
            <a:lstStyle/>
            <a:p>
              <a:pPr algn="ctr"/>
              <a:r>
                <a:rPr lang="en-US" sz="1400" i="1">
                  <a:solidFill>
                    <a:schemeClr val="tx2"/>
                  </a:solidFill>
                  <a:highlight>
                    <a:srgbClr val="FFFFFF"/>
                  </a:highlight>
                  <a:latin typeface="Arial" panose="020B0604020202020204" pitchFamily="34" charset="0"/>
                </a:rPr>
                <a:t>BPS130</a:t>
              </a:r>
              <a:endParaRPr lang="en-US" sz="1400" i="1">
                <a:solidFill>
                  <a:schemeClr val="tx2"/>
                </a:solidFill>
              </a:endParaRPr>
            </a:p>
          </p:txBody>
        </p:sp>
      </p:grpSp>
      <p:sp>
        <p:nvSpPr>
          <p:cNvPr id="7" name="TextBox 6">
            <a:extLst>
              <a:ext uri="{FF2B5EF4-FFF2-40B4-BE49-F238E27FC236}">
                <a16:creationId xmlns:a16="http://schemas.microsoft.com/office/drawing/2014/main" id="{110584E0-6966-D45A-710C-6AC64DA49F7E}"/>
              </a:ext>
            </a:extLst>
          </p:cNvPr>
          <p:cNvSpPr txBox="1"/>
          <p:nvPr/>
        </p:nvSpPr>
        <p:spPr>
          <a:xfrm>
            <a:off x="10234716" y="3771264"/>
            <a:ext cx="1632584" cy="954107"/>
          </a:xfrm>
          <a:prstGeom prst="rect">
            <a:avLst/>
          </a:prstGeom>
          <a:noFill/>
        </p:spPr>
        <p:txBody>
          <a:bodyPr wrap="square" rtlCol="0">
            <a:spAutoFit/>
          </a:bodyPr>
          <a:lstStyle/>
          <a:p>
            <a:pPr algn="ctr"/>
            <a:r>
              <a:rPr lang="en-US" sz="2800"/>
              <a:t>Digital</a:t>
            </a:r>
          </a:p>
          <a:p>
            <a:pPr algn="ctr"/>
            <a:r>
              <a:rPr lang="en-US" sz="2800"/>
              <a:t>interface</a:t>
            </a:r>
            <a:endParaRPr lang="en-US"/>
          </a:p>
        </p:txBody>
      </p:sp>
    </p:spTree>
    <p:extLst>
      <p:ext uri="{BB962C8B-B14F-4D97-AF65-F5344CB8AC3E}">
        <p14:creationId xmlns:p14="http://schemas.microsoft.com/office/powerpoint/2010/main" val="62459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D5A46-1A32-5E06-7745-DFE84F1C22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50540" y="3165662"/>
            <a:ext cx="6657624" cy="2013322"/>
          </a:xfrm>
          <a:prstGeom prst="rect">
            <a:avLst/>
          </a:prstGeom>
        </p:spPr>
      </p:pic>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054281" y="6317439"/>
            <a:ext cx="8831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101</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Analog signal may require anti-aliasing filter</a:t>
            </a:r>
          </a:p>
        </p:txBody>
      </p:sp>
      <p:sp>
        <p:nvSpPr>
          <p:cNvPr id="15" name="TextBox 14">
            <a:extLst>
              <a:ext uri="{FF2B5EF4-FFF2-40B4-BE49-F238E27FC236}">
                <a16:creationId xmlns:a16="http://schemas.microsoft.com/office/drawing/2014/main" id="{565FB600-B8AC-B5AA-F17C-2CC0EF3DA78E}"/>
              </a:ext>
            </a:extLst>
          </p:cNvPr>
          <p:cNvSpPr txBox="1"/>
          <p:nvPr/>
        </p:nvSpPr>
        <p:spPr>
          <a:xfrm>
            <a:off x="3860390" y="3695269"/>
            <a:ext cx="1327725" cy="954107"/>
          </a:xfrm>
          <a:prstGeom prst="rect">
            <a:avLst/>
          </a:prstGeom>
          <a:noFill/>
        </p:spPr>
        <p:txBody>
          <a:bodyPr wrap="square" rtlCol="0">
            <a:spAutoFit/>
          </a:bodyPr>
          <a:lstStyle/>
          <a:p>
            <a:pPr algn="ctr"/>
            <a:r>
              <a:rPr lang="en-US" sz="2800"/>
              <a:t>Analog sensor</a:t>
            </a:r>
            <a:endParaRPr lang="en-US"/>
          </a:p>
        </p:txBody>
      </p:sp>
      <p:sp>
        <p:nvSpPr>
          <p:cNvPr id="18" name="TextBox 17">
            <a:extLst>
              <a:ext uri="{FF2B5EF4-FFF2-40B4-BE49-F238E27FC236}">
                <a16:creationId xmlns:a16="http://schemas.microsoft.com/office/drawing/2014/main" id="{81239539-8945-B6E7-24DF-259F6FB6EA76}"/>
              </a:ext>
            </a:extLst>
          </p:cNvPr>
          <p:cNvSpPr txBox="1"/>
          <p:nvPr/>
        </p:nvSpPr>
        <p:spPr>
          <a:xfrm>
            <a:off x="8056623" y="3910714"/>
            <a:ext cx="1327725" cy="523220"/>
          </a:xfrm>
          <a:prstGeom prst="rect">
            <a:avLst/>
          </a:prstGeom>
          <a:noFill/>
        </p:spPr>
        <p:txBody>
          <a:bodyPr wrap="square" rtlCol="0">
            <a:spAutoFit/>
          </a:bodyPr>
          <a:lstStyle/>
          <a:p>
            <a:pPr algn="ctr"/>
            <a:r>
              <a:rPr lang="en-US" sz="2800"/>
              <a:t>ADC</a:t>
            </a:r>
            <a:endParaRPr lang="en-US"/>
          </a:p>
        </p:txBody>
      </p:sp>
      <p:sp>
        <p:nvSpPr>
          <p:cNvPr id="20" name="TextBox 19">
            <a:extLst>
              <a:ext uri="{FF2B5EF4-FFF2-40B4-BE49-F238E27FC236}">
                <a16:creationId xmlns:a16="http://schemas.microsoft.com/office/drawing/2014/main" id="{10F329A1-4D95-0C29-9E7C-67240B3681FF}"/>
              </a:ext>
            </a:extLst>
          </p:cNvPr>
          <p:cNvSpPr txBox="1"/>
          <p:nvPr/>
        </p:nvSpPr>
        <p:spPr>
          <a:xfrm>
            <a:off x="3043730" y="2820087"/>
            <a:ext cx="1327725" cy="523220"/>
          </a:xfrm>
          <a:prstGeom prst="rect">
            <a:avLst/>
          </a:prstGeom>
          <a:noFill/>
        </p:spPr>
        <p:txBody>
          <a:bodyPr wrap="square" rtlCol="0">
            <a:spAutoFit/>
          </a:bodyPr>
          <a:lstStyle/>
          <a:p>
            <a:pPr algn="ctr"/>
            <a:r>
              <a:rPr lang="en-US" sz="2800"/>
              <a:t>V</a:t>
            </a:r>
            <a:r>
              <a:rPr lang="en-US" sz="2800" baseline="-25000"/>
              <a:t>DD</a:t>
            </a:r>
            <a:endParaRPr lang="en-US" baseline="-25000"/>
          </a:p>
        </p:txBody>
      </p:sp>
      <p:sp>
        <p:nvSpPr>
          <p:cNvPr id="2" name="TextBox 1">
            <a:extLst>
              <a:ext uri="{FF2B5EF4-FFF2-40B4-BE49-F238E27FC236}">
                <a16:creationId xmlns:a16="http://schemas.microsoft.com/office/drawing/2014/main" id="{F6419C64-701D-AE7C-6926-50C55709309D}"/>
              </a:ext>
            </a:extLst>
          </p:cNvPr>
          <p:cNvSpPr txBox="1"/>
          <p:nvPr/>
        </p:nvSpPr>
        <p:spPr>
          <a:xfrm>
            <a:off x="5813634" y="3742453"/>
            <a:ext cx="1455385" cy="954107"/>
          </a:xfrm>
          <a:prstGeom prst="rect">
            <a:avLst/>
          </a:prstGeom>
          <a:noFill/>
        </p:spPr>
        <p:txBody>
          <a:bodyPr wrap="square" rtlCol="0">
            <a:spAutoFit/>
          </a:bodyPr>
          <a:lstStyle/>
          <a:p>
            <a:pPr algn="ctr"/>
            <a:r>
              <a:rPr lang="en-US" sz="2800"/>
              <a:t>LP filter</a:t>
            </a:r>
          </a:p>
          <a:p>
            <a:pPr algn="ctr"/>
            <a:r>
              <a:rPr lang="en-US" sz="2800"/>
              <a:t>F</a:t>
            </a:r>
            <a:r>
              <a:rPr lang="en-US" sz="2800" baseline="-25000"/>
              <a:t>c</a:t>
            </a:r>
            <a:r>
              <a:rPr lang="en-US" sz="2800"/>
              <a:t>=F</a:t>
            </a:r>
            <a:r>
              <a:rPr lang="en-US" sz="2800" baseline="-25000"/>
              <a:t>s</a:t>
            </a:r>
            <a:r>
              <a:rPr lang="en-US" sz="2800"/>
              <a:t>/2</a:t>
            </a:r>
            <a:endParaRPr lang="en-US"/>
          </a:p>
        </p:txBody>
      </p:sp>
    </p:spTree>
    <p:extLst>
      <p:ext uri="{BB962C8B-B14F-4D97-AF65-F5344CB8AC3E}">
        <p14:creationId xmlns:p14="http://schemas.microsoft.com/office/powerpoint/2010/main" val="38843784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5680D6BE-9B4F-0395-683C-C3270ADD3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212" y="3164230"/>
            <a:ext cx="6575677" cy="2013323"/>
          </a:xfrm>
          <a:prstGeom prst="rect">
            <a:avLst/>
          </a:prstGeom>
        </p:spPr>
      </p:pic>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054281" y="6317439"/>
            <a:ext cx="8831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102</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101278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Analog signal may need to be attenuated</a:t>
            </a:r>
          </a:p>
        </p:txBody>
      </p:sp>
      <p:sp>
        <p:nvSpPr>
          <p:cNvPr id="20" name="TextBox 19">
            <a:extLst>
              <a:ext uri="{FF2B5EF4-FFF2-40B4-BE49-F238E27FC236}">
                <a16:creationId xmlns:a16="http://schemas.microsoft.com/office/drawing/2014/main" id="{10F329A1-4D95-0C29-9E7C-67240B3681FF}"/>
              </a:ext>
            </a:extLst>
          </p:cNvPr>
          <p:cNvSpPr txBox="1"/>
          <p:nvPr/>
        </p:nvSpPr>
        <p:spPr>
          <a:xfrm>
            <a:off x="3038242" y="2904052"/>
            <a:ext cx="1327725" cy="523220"/>
          </a:xfrm>
          <a:prstGeom prst="rect">
            <a:avLst/>
          </a:prstGeom>
          <a:noFill/>
        </p:spPr>
        <p:txBody>
          <a:bodyPr wrap="square" rtlCol="0">
            <a:spAutoFit/>
          </a:bodyPr>
          <a:lstStyle/>
          <a:p>
            <a:pPr algn="ctr"/>
            <a:r>
              <a:rPr lang="en-US" sz="2800"/>
              <a:t>5V</a:t>
            </a:r>
            <a:endParaRPr lang="en-US" baseline="-25000"/>
          </a:p>
        </p:txBody>
      </p:sp>
      <p:sp>
        <p:nvSpPr>
          <p:cNvPr id="12" name="TextBox 11">
            <a:extLst>
              <a:ext uri="{FF2B5EF4-FFF2-40B4-BE49-F238E27FC236}">
                <a16:creationId xmlns:a16="http://schemas.microsoft.com/office/drawing/2014/main" id="{F66E75EF-A0EA-1E79-1839-1B4A5E4496F4}"/>
              </a:ext>
            </a:extLst>
          </p:cNvPr>
          <p:cNvSpPr txBox="1"/>
          <p:nvPr/>
        </p:nvSpPr>
        <p:spPr>
          <a:xfrm>
            <a:off x="9052158" y="2902620"/>
            <a:ext cx="1327725" cy="523220"/>
          </a:xfrm>
          <a:prstGeom prst="rect">
            <a:avLst/>
          </a:prstGeom>
          <a:noFill/>
        </p:spPr>
        <p:txBody>
          <a:bodyPr wrap="square" rtlCol="0">
            <a:spAutoFit/>
          </a:bodyPr>
          <a:lstStyle/>
          <a:p>
            <a:pPr algn="ctr"/>
            <a:r>
              <a:rPr lang="en-US" sz="2800"/>
              <a:t>3,3V</a:t>
            </a:r>
            <a:endParaRPr lang="en-US" baseline="-25000"/>
          </a:p>
        </p:txBody>
      </p:sp>
      <p:sp>
        <p:nvSpPr>
          <p:cNvPr id="14" name="TextBox 13">
            <a:extLst>
              <a:ext uri="{FF2B5EF4-FFF2-40B4-BE49-F238E27FC236}">
                <a16:creationId xmlns:a16="http://schemas.microsoft.com/office/drawing/2014/main" id="{E9A76453-7A0F-1EAE-A473-B791E7CBAA53}"/>
              </a:ext>
            </a:extLst>
          </p:cNvPr>
          <p:cNvSpPr txBox="1"/>
          <p:nvPr/>
        </p:nvSpPr>
        <p:spPr>
          <a:xfrm>
            <a:off x="5142241" y="5263744"/>
            <a:ext cx="2786154" cy="954107"/>
          </a:xfrm>
          <a:prstGeom prst="rect">
            <a:avLst/>
          </a:prstGeom>
          <a:noFill/>
        </p:spPr>
        <p:txBody>
          <a:bodyPr wrap="square" rtlCol="0">
            <a:spAutoFit/>
          </a:bodyPr>
          <a:lstStyle/>
          <a:p>
            <a:pPr algn="ctr"/>
            <a:r>
              <a:rPr lang="en-US" sz="2800"/>
              <a:t>Voltage divider and buffer</a:t>
            </a:r>
            <a:endParaRPr lang="en-US" baseline="-25000"/>
          </a:p>
        </p:txBody>
      </p:sp>
      <p:sp>
        <p:nvSpPr>
          <p:cNvPr id="5" name="TextBox 4">
            <a:extLst>
              <a:ext uri="{FF2B5EF4-FFF2-40B4-BE49-F238E27FC236}">
                <a16:creationId xmlns:a16="http://schemas.microsoft.com/office/drawing/2014/main" id="{0BB076F6-F108-02CB-CCDE-CFC7C798AA1E}"/>
              </a:ext>
            </a:extLst>
          </p:cNvPr>
          <p:cNvSpPr txBox="1"/>
          <p:nvPr/>
        </p:nvSpPr>
        <p:spPr>
          <a:xfrm>
            <a:off x="3860390" y="3695269"/>
            <a:ext cx="1327725" cy="954107"/>
          </a:xfrm>
          <a:prstGeom prst="rect">
            <a:avLst/>
          </a:prstGeom>
          <a:noFill/>
        </p:spPr>
        <p:txBody>
          <a:bodyPr wrap="square" rtlCol="0">
            <a:spAutoFit/>
          </a:bodyPr>
          <a:lstStyle/>
          <a:p>
            <a:pPr algn="ctr"/>
            <a:r>
              <a:rPr lang="en-US" sz="2800"/>
              <a:t>Analog sensor</a:t>
            </a:r>
            <a:endParaRPr lang="en-US"/>
          </a:p>
        </p:txBody>
      </p:sp>
      <p:sp>
        <p:nvSpPr>
          <p:cNvPr id="6" name="TextBox 5">
            <a:extLst>
              <a:ext uri="{FF2B5EF4-FFF2-40B4-BE49-F238E27FC236}">
                <a16:creationId xmlns:a16="http://schemas.microsoft.com/office/drawing/2014/main" id="{185FB87A-9243-CD84-8C1E-00083D0E557D}"/>
              </a:ext>
            </a:extLst>
          </p:cNvPr>
          <p:cNvSpPr txBox="1"/>
          <p:nvPr/>
        </p:nvSpPr>
        <p:spPr>
          <a:xfrm>
            <a:off x="8056623" y="3910714"/>
            <a:ext cx="1327725" cy="523220"/>
          </a:xfrm>
          <a:prstGeom prst="rect">
            <a:avLst/>
          </a:prstGeom>
          <a:noFill/>
        </p:spPr>
        <p:txBody>
          <a:bodyPr wrap="square" rtlCol="0">
            <a:spAutoFit/>
          </a:bodyPr>
          <a:lstStyle/>
          <a:p>
            <a:pPr algn="ctr"/>
            <a:r>
              <a:rPr lang="en-US" sz="2800"/>
              <a:t>ADC</a:t>
            </a:r>
            <a:endParaRPr lang="en-US"/>
          </a:p>
        </p:txBody>
      </p:sp>
    </p:spTree>
    <p:extLst>
      <p:ext uri="{BB962C8B-B14F-4D97-AF65-F5344CB8AC3E}">
        <p14:creationId xmlns:p14="http://schemas.microsoft.com/office/powerpoint/2010/main" val="30036144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ack background with a black square&#10;&#10;Description automatically generated with medium confidence">
            <a:extLst>
              <a:ext uri="{FF2B5EF4-FFF2-40B4-BE49-F238E27FC236}">
                <a16:creationId xmlns:a16="http://schemas.microsoft.com/office/drawing/2014/main" id="{64EE97F1-3FA5-5B33-1C4D-9562EBE47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212" y="3165662"/>
            <a:ext cx="6575677" cy="2013323"/>
          </a:xfrm>
          <a:prstGeom prst="rect">
            <a:avLst/>
          </a:prstGeom>
        </p:spPr>
      </p:pic>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054281" y="6317439"/>
            <a:ext cx="8831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103</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Analog signal may be amplified</a:t>
            </a:r>
          </a:p>
        </p:txBody>
      </p:sp>
      <p:sp>
        <p:nvSpPr>
          <p:cNvPr id="20" name="TextBox 19">
            <a:extLst>
              <a:ext uri="{FF2B5EF4-FFF2-40B4-BE49-F238E27FC236}">
                <a16:creationId xmlns:a16="http://schemas.microsoft.com/office/drawing/2014/main" id="{10F329A1-4D95-0C29-9E7C-67240B3681FF}"/>
              </a:ext>
            </a:extLst>
          </p:cNvPr>
          <p:cNvSpPr txBox="1"/>
          <p:nvPr/>
        </p:nvSpPr>
        <p:spPr>
          <a:xfrm>
            <a:off x="3038242" y="2904052"/>
            <a:ext cx="1327725" cy="523220"/>
          </a:xfrm>
          <a:prstGeom prst="rect">
            <a:avLst/>
          </a:prstGeom>
          <a:noFill/>
        </p:spPr>
        <p:txBody>
          <a:bodyPr wrap="square" rtlCol="0">
            <a:spAutoFit/>
          </a:bodyPr>
          <a:lstStyle/>
          <a:p>
            <a:pPr algn="ctr"/>
            <a:r>
              <a:rPr lang="en-US" sz="2800"/>
              <a:t>3,3V</a:t>
            </a:r>
            <a:endParaRPr lang="en-US" baseline="-25000"/>
          </a:p>
        </p:txBody>
      </p:sp>
      <p:sp>
        <p:nvSpPr>
          <p:cNvPr id="12" name="TextBox 11">
            <a:extLst>
              <a:ext uri="{FF2B5EF4-FFF2-40B4-BE49-F238E27FC236}">
                <a16:creationId xmlns:a16="http://schemas.microsoft.com/office/drawing/2014/main" id="{F66E75EF-A0EA-1E79-1839-1B4A5E4496F4}"/>
              </a:ext>
            </a:extLst>
          </p:cNvPr>
          <p:cNvSpPr txBox="1"/>
          <p:nvPr/>
        </p:nvSpPr>
        <p:spPr>
          <a:xfrm>
            <a:off x="8948645" y="2904052"/>
            <a:ext cx="1327725" cy="523220"/>
          </a:xfrm>
          <a:prstGeom prst="rect">
            <a:avLst/>
          </a:prstGeom>
          <a:noFill/>
        </p:spPr>
        <p:txBody>
          <a:bodyPr wrap="square" rtlCol="0">
            <a:spAutoFit/>
          </a:bodyPr>
          <a:lstStyle/>
          <a:p>
            <a:pPr algn="ctr"/>
            <a:r>
              <a:rPr lang="en-US" sz="2800"/>
              <a:t>5V</a:t>
            </a:r>
            <a:endParaRPr lang="en-US" baseline="-25000"/>
          </a:p>
        </p:txBody>
      </p:sp>
      <p:sp>
        <p:nvSpPr>
          <p:cNvPr id="14" name="TextBox 13">
            <a:extLst>
              <a:ext uri="{FF2B5EF4-FFF2-40B4-BE49-F238E27FC236}">
                <a16:creationId xmlns:a16="http://schemas.microsoft.com/office/drawing/2014/main" id="{E9A76453-7A0F-1EAE-A473-B791E7CBAA53}"/>
              </a:ext>
            </a:extLst>
          </p:cNvPr>
          <p:cNvSpPr txBox="1"/>
          <p:nvPr/>
        </p:nvSpPr>
        <p:spPr>
          <a:xfrm>
            <a:off x="5524927" y="4574284"/>
            <a:ext cx="2306321" cy="1384995"/>
          </a:xfrm>
          <a:prstGeom prst="rect">
            <a:avLst/>
          </a:prstGeom>
          <a:noFill/>
        </p:spPr>
        <p:txBody>
          <a:bodyPr wrap="square" rtlCol="0">
            <a:spAutoFit/>
          </a:bodyPr>
          <a:lstStyle/>
          <a:p>
            <a:pPr algn="ctr"/>
            <a:r>
              <a:rPr lang="en-US" sz="2800"/>
              <a:t>Amplifier with gain 5V/3V=1,67</a:t>
            </a:r>
            <a:endParaRPr lang="en-US" baseline="-25000"/>
          </a:p>
        </p:txBody>
      </p:sp>
      <p:sp>
        <p:nvSpPr>
          <p:cNvPr id="4" name="TextBox 3">
            <a:extLst>
              <a:ext uri="{FF2B5EF4-FFF2-40B4-BE49-F238E27FC236}">
                <a16:creationId xmlns:a16="http://schemas.microsoft.com/office/drawing/2014/main" id="{0D8F95ED-D101-6867-2D7C-ABE25AAA2852}"/>
              </a:ext>
            </a:extLst>
          </p:cNvPr>
          <p:cNvSpPr txBox="1"/>
          <p:nvPr/>
        </p:nvSpPr>
        <p:spPr>
          <a:xfrm>
            <a:off x="3860390" y="3695269"/>
            <a:ext cx="1327725" cy="954107"/>
          </a:xfrm>
          <a:prstGeom prst="rect">
            <a:avLst/>
          </a:prstGeom>
          <a:noFill/>
        </p:spPr>
        <p:txBody>
          <a:bodyPr wrap="square" rtlCol="0">
            <a:spAutoFit/>
          </a:bodyPr>
          <a:lstStyle/>
          <a:p>
            <a:pPr algn="ctr"/>
            <a:r>
              <a:rPr lang="en-US" sz="2800"/>
              <a:t>Analog sensor</a:t>
            </a:r>
            <a:endParaRPr lang="en-US"/>
          </a:p>
        </p:txBody>
      </p:sp>
      <p:sp>
        <p:nvSpPr>
          <p:cNvPr id="5" name="TextBox 4">
            <a:extLst>
              <a:ext uri="{FF2B5EF4-FFF2-40B4-BE49-F238E27FC236}">
                <a16:creationId xmlns:a16="http://schemas.microsoft.com/office/drawing/2014/main" id="{C7707C54-CA61-031B-91FF-3E1644312506}"/>
              </a:ext>
            </a:extLst>
          </p:cNvPr>
          <p:cNvSpPr txBox="1"/>
          <p:nvPr/>
        </p:nvSpPr>
        <p:spPr>
          <a:xfrm>
            <a:off x="8056623" y="3910714"/>
            <a:ext cx="1327725" cy="523220"/>
          </a:xfrm>
          <a:prstGeom prst="rect">
            <a:avLst/>
          </a:prstGeom>
          <a:noFill/>
        </p:spPr>
        <p:txBody>
          <a:bodyPr wrap="square" rtlCol="0">
            <a:spAutoFit/>
          </a:bodyPr>
          <a:lstStyle/>
          <a:p>
            <a:pPr algn="ctr"/>
            <a:r>
              <a:rPr lang="en-US" sz="2800"/>
              <a:t>ADC</a:t>
            </a:r>
            <a:endParaRPr lang="en-US"/>
          </a:p>
        </p:txBody>
      </p:sp>
    </p:spTree>
    <p:extLst>
      <p:ext uri="{BB962C8B-B14F-4D97-AF65-F5344CB8AC3E}">
        <p14:creationId xmlns:p14="http://schemas.microsoft.com/office/powerpoint/2010/main" val="12841072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EE017FD-40AB-1206-D8E8-F64748A25F57}"/>
              </a:ext>
            </a:extLst>
          </p:cNvPr>
          <p:cNvPicPr>
            <a:picLocks noChangeAspect="1"/>
          </p:cNvPicPr>
          <p:nvPr/>
        </p:nvPicPr>
        <p:blipFill>
          <a:blip r:embed="rId3"/>
          <a:stretch>
            <a:fillRect/>
          </a:stretch>
        </p:blipFill>
        <p:spPr>
          <a:xfrm>
            <a:off x="2207507" y="2087434"/>
            <a:ext cx="9875094" cy="4146811"/>
          </a:xfrm>
          <a:prstGeom prst="rect">
            <a:avLst/>
          </a:prstGeom>
        </p:spPr>
      </p:pic>
      <p:sp>
        <p:nvSpPr>
          <p:cNvPr id="21" name="TextBox 20">
            <a:extLst>
              <a:ext uri="{FF2B5EF4-FFF2-40B4-BE49-F238E27FC236}">
                <a16:creationId xmlns:a16="http://schemas.microsoft.com/office/drawing/2014/main" id="{8565AA1D-2C75-F649-9EC0-3DE812479DB6}"/>
              </a:ext>
            </a:extLst>
          </p:cNvPr>
          <p:cNvSpPr txBox="1"/>
          <p:nvPr/>
        </p:nvSpPr>
        <p:spPr>
          <a:xfrm>
            <a:off x="8138428" y="3766146"/>
            <a:ext cx="981524" cy="276999"/>
          </a:xfrm>
          <a:prstGeom prst="rect">
            <a:avLst/>
          </a:prstGeom>
          <a:noFill/>
        </p:spPr>
        <p:txBody>
          <a:bodyPr wrap="square" rtlCol="0">
            <a:spAutoFit/>
          </a:bodyPr>
          <a:lstStyle/>
          <a:p>
            <a:pPr algn="ctr"/>
            <a:r>
              <a:rPr lang="en-US" sz="1200" b="1"/>
              <a:t>ADC</a:t>
            </a:r>
            <a:endParaRPr lang="en-US" sz="1000" b="1"/>
          </a:p>
        </p:txBody>
      </p:sp>
      <p:sp>
        <p:nvSpPr>
          <p:cNvPr id="2" name="Title 1">
            <a:extLst>
              <a:ext uri="{FF2B5EF4-FFF2-40B4-BE49-F238E27FC236}">
                <a16:creationId xmlns:a16="http://schemas.microsoft.com/office/drawing/2014/main" id="{CF37A46D-6261-BADC-D330-55C8F3132EF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Integrating ADC turns analog sensor digital</a:t>
            </a:r>
          </a:p>
        </p:txBody>
      </p:sp>
      <p:grpSp>
        <p:nvGrpSpPr>
          <p:cNvPr id="5" name="Group 4">
            <a:extLst>
              <a:ext uri="{FF2B5EF4-FFF2-40B4-BE49-F238E27FC236}">
                <a16:creationId xmlns:a16="http://schemas.microsoft.com/office/drawing/2014/main" id="{79D75F1F-7CC0-B099-3D92-353BD709416C}"/>
              </a:ext>
            </a:extLst>
          </p:cNvPr>
          <p:cNvGrpSpPr/>
          <p:nvPr/>
        </p:nvGrpSpPr>
        <p:grpSpPr>
          <a:xfrm>
            <a:off x="670967" y="2827578"/>
            <a:ext cx="1235244" cy="1690494"/>
            <a:chOff x="976920" y="2390115"/>
            <a:chExt cx="2179635" cy="2960596"/>
          </a:xfrm>
        </p:grpSpPr>
        <p:pic>
          <p:nvPicPr>
            <p:cNvPr id="6" name="Picture 5">
              <a:extLst>
                <a:ext uri="{FF2B5EF4-FFF2-40B4-BE49-F238E27FC236}">
                  <a16:creationId xmlns:a16="http://schemas.microsoft.com/office/drawing/2014/main" id="{4DF24211-5536-3350-8D1B-2FFB1249B455}"/>
                </a:ext>
              </a:extLst>
            </p:cNvPr>
            <p:cNvPicPr>
              <a:picLocks noChangeAspect="1"/>
            </p:cNvPicPr>
            <p:nvPr/>
          </p:nvPicPr>
          <p:blipFill>
            <a:blip r:embed="rId4"/>
            <a:stretch>
              <a:fillRect/>
            </a:stretch>
          </p:blipFill>
          <p:spPr>
            <a:xfrm>
              <a:off x="1173462" y="2390115"/>
              <a:ext cx="1983093" cy="2960596"/>
            </a:xfrm>
            <a:prstGeom prst="rect">
              <a:avLst/>
            </a:prstGeom>
          </p:spPr>
        </p:pic>
        <p:sp>
          <p:nvSpPr>
            <p:cNvPr id="7" name="Rectangle: Single Corner Snipped 6">
              <a:extLst>
                <a:ext uri="{FF2B5EF4-FFF2-40B4-BE49-F238E27FC236}">
                  <a16:creationId xmlns:a16="http://schemas.microsoft.com/office/drawing/2014/main" id="{47FA276B-47C4-44B7-3B5C-53147106C20B}"/>
                </a:ext>
              </a:extLst>
            </p:cNvPr>
            <p:cNvSpPr/>
            <p:nvPr/>
          </p:nvSpPr>
          <p:spPr>
            <a:xfrm rot="5669787">
              <a:off x="971870" y="2934527"/>
              <a:ext cx="655577" cy="645477"/>
            </a:xfrm>
            <a:prstGeom prst="snip1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9" name="TextBox 8">
            <a:extLst>
              <a:ext uri="{FF2B5EF4-FFF2-40B4-BE49-F238E27FC236}">
                <a16:creationId xmlns:a16="http://schemas.microsoft.com/office/drawing/2014/main" id="{20B1DC8C-2FFF-AF27-B87C-50FE941DC1FC}"/>
              </a:ext>
            </a:extLst>
          </p:cNvPr>
          <p:cNvSpPr txBox="1"/>
          <p:nvPr/>
        </p:nvSpPr>
        <p:spPr>
          <a:xfrm>
            <a:off x="517163" y="4553617"/>
            <a:ext cx="1488939" cy="307777"/>
          </a:xfrm>
          <a:prstGeom prst="rect">
            <a:avLst/>
          </a:prstGeom>
          <a:noFill/>
        </p:spPr>
        <p:txBody>
          <a:bodyPr wrap="square">
            <a:spAutoFit/>
          </a:bodyPr>
          <a:lstStyle/>
          <a:p>
            <a:pPr algn="ctr"/>
            <a:r>
              <a:rPr lang="en-US" sz="1400" i="1">
                <a:solidFill>
                  <a:schemeClr val="tx2"/>
                </a:solidFill>
                <a:highlight>
                  <a:srgbClr val="FFFFFF"/>
                </a:highlight>
                <a:latin typeface="Arial" panose="020B0604020202020204" pitchFamily="34" charset="0"/>
              </a:rPr>
              <a:t>XGZP6847A</a:t>
            </a:r>
            <a:endParaRPr lang="en-US" sz="1400" i="1">
              <a:solidFill>
                <a:schemeClr val="tx2"/>
              </a:solidFill>
            </a:endParaRPr>
          </a:p>
        </p:txBody>
      </p:sp>
      <p:sp>
        <p:nvSpPr>
          <p:cNvPr id="4" name="Slide Number Placeholder 1">
            <a:extLst>
              <a:ext uri="{FF2B5EF4-FFF2-40B4-BE49-F238E27FC236}">
                <a16:creationId xmlns:a16="http://schemas.microsoft.com/office/drawing/2014/main" id="{3051F762-84FE-3CA4-731B-781F24F44BA8}"/>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104</a:t>
            </a:fld>
            <a:endParaRPr lang="en-US"/>
          </a:p>
        </p:txBody>
      </p:sp>
    </p:spTree>
    <p:extLst>
      <p:ext uri="{BB962C8B-B14F-4D97-AF65-F5344CB8AC3E}">
        <p14:creationId xmlns:p14="http://schemas.microsoft.com/office/powerpoint/2010/main" val="319402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lack background with a black square&#10;&#10;Description automatically generated with medium confidence">
            <a:extLst>
              <a:ext uri="{FF2B5EF4-FFF2-40B4-BE49-F238E27FC236}">
                <a16:creationId xmlns:a16="http://schemas.microsoft.com/office/drawing/2014/main" id="{EFD19E5E-EB67-C375-46A9-1C844F60E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5543" y="3156710"/>
            <a:ext cx="6287000" cy="2015831"/>
          </a:xfrm>
          <a:prstGeom prst="rect">
            <a:avLst/>
          </a:prstGeom>
        </p:spPr>
      </p:pic>
      <p:sp>
        <p:nvSpPr>
          <p:cNvPr id="2" name="Rechthoek 1">
            <a:extLst>
              <a:ext uri="{FF2B5EF4-FFF2-40B4-BE49-F238E27FC236}">
                <a16:creationId xmlns:a16="http://schemas.microsoft.com/office/drawing/2014/main" id="{8E7E5B33-869D-D3F7-39B8-FCED8CCBE92C}"/>
              </a:ext>
            </a:extLst>
          </p:cNvPr>
          <p:cNvSpPr/>
          <p:nvPr/>
        </p:nvSpPr>
        <p:spPr>
          <a:xfrm>
            <a:off x="3532127" y="3512074"/>
            <a:ext cx="1896280" cy="14161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nl-NL"/>
          </a:p>
        </p:txBody>
      </p:sp>
      <p:sp>
        <p:nvSpPr>
          <p:cNvPr id="6" name="Rechthoek 5">
            <a:extLst>
              <a:ext uri="{FF2B5EF4-FFF2-40B4-BE49-F238E27FC236}">
                <a16:creationId xmlns:a16="http://schemas.microsoft.com/office/drawing/2014/main" id="{64F2907C-ADB2-B1BD-F8D4-62815B87FC36}"/>
              </a:ext>
            </a:extLst>
          </p:cNvPr>
          <p:cNvSpPr/>
          <p:nvPr/>
        </p:nvSpPr>
        <p:spPr>
          <a:xfrm>
            <a:off x="3451916" y="3572232"/>
            <a:ext cx="1896280" cy="14161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105</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Digital sensors communicate via protocols: I²C</a:t>
            </a:r>
          </a:p>
        </p:txBody>
      </p:sp>
      <p:grpSp>
        <p:nvGrpSpPr>
          <p:cNvPr id="4" name="Group 3">
            <a:extLst>
              <a:ext uri="{FF2B5EF4-FFF2-40B4-BE49-F238E27FC236}">
                <a16:creationId xmlns:a16="http://schemas.microsoft.com/office/drawing/2014/main" id="{F634901A-0000-8A36-CE0D-1DCBC03B136A}"/>
              </a:ext>
            </a:extLst>
          </p:cNvPr>
          <p:cNvGrpSpPr/>
          <p:nvPr/>
        </p:nvGrpSpPr>
        <p:grpSpPr>
          <a:xfrm>
            <a:off x="670967" y="2827578"/>
            <a:ext cx="1235244" cy="1690494"/>
            <a:chOff x="976920" y="2390115"/>
            <a:chExt cx="2179635" cy="2960596"/>
          </a:xfrm>
        </p:grpSpPr>
        <p:pic>
          <p:nvPicPr>
            <p:cNvPr id="5" name="Picture 4">
              <a:extLst>
                <a:ext uri="{FF2B5EF4-FFF2-40B4-BE49-F238E27FC236}">
                  <a16:creationId xmlns:a16="http://schemas.microsoft.com/office/drawing/2014/main" id="{EE077DDA-AC91-A95A-A779-0DF4E2B6DE8C}"/>
                </a:ext>
              </a:extLst>
            </p:cNvPr>
            <p:cNvPicPr>
              <a:picLocks noChangeAspect="1"/>
            </p:cNvPicPr>
            <p:nvPr/>
          </p:nvPicPr>
          <p:blipFill>
            <a:blip r:embed="rId4"/>
            <a:stretch>
              <a:fillRect/>
            </a:stretch>
          </p:blipFill>
          <p:spPr>
            <a:xfrm>
              <a:off x="1173462" y="2390115"/>
              <a:ext cx="1983093" cy="2960596"/>
            </a:xfrm>
            <a:prstGeom prst="rect">
              <a:avLst/>
            </a:prstGeom>
          </p:spPr>
        </p:pic>
        <p:sp>
          <p:nvSpPr>
            <p:cNvPr id="7" name="Rectangle: Single Corner Snipped 6">
              <a:extLst>
                <a:ext uri="{FF2B5EF4-FFF2-40B4-BE49-F238E27FC236}">
                  <a16:creationId xmlns:a16="http://schemas.microsoft.com/office/drawing/2014/main" id="{EC747B1C-4F78-2B79-1BF8-AAFCE47C043D}"/>
                </a:ext>
              </a:extLst>
            </p:cNvPr>
            <p:cNvSpPr/>
            <p:nvPr/>
          </p:nvSpPr>
          <p:spPr>
            <a:xfrm rot="5669787">
              <a:off x="971870" y="2934527"/>
              <a:ext cx="655577" cy="645477"/>
            </a:xfrm>
            <a:prstGeom prst="snip1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8" name="TextBox 7">
            <a:extLst>
              <a:ext uri="{FF2B5EF4-FFF2-40B4-BE49-F238E27FC236}">
                <a16:creationId xmlns:a16="http://schemas.microsoft.com/office/drawing/2014/main" id="{EA7310F4-E27B-EFDC-9638-110653E59DC1}"/>
              </a:ext>
            </a:extLst>
          </p:cNvPr>
          <p:cNvSpPr txBox="1"/>
          <p:nvPr/>
        </p:nvSpPr>
        <p:spPr>
          <a:xfrm>
            <a:off x="517163" y="4553617"/>
            <a:ext cx="1488939" cy="307777"/>
          </a:xfrm>
          <a:prstGeom prst="rect">
            <a:avLst/>
          </a:prstGeom>
          <a:noFill/>
        </p:spPr>
        <p:txBody>
          <a:bodyPr wrap="square">
            <a:spAutoFit/>
          </a:bodyPr>
          <a:lstStyle/>
          <a:p>
            <a:pPr algn="ctr"/>
            <a:r>
              <a:rPr lang="en-US" sz="1400" i="1">
                <a:solidFill>
                  <a:schemeClr val="tx2"/>
                </a:solidFill>
                <a:highlight>
                  <a:srgbClr val="FFFFFF"/>
                </a:highlight>
                <a:latin typeface="Arial" panose="020B0604020202020204" pitchFamily="34" charset="0"/>
              </a:rPr>
              <a:t>XGZP6847A</a:t>
            </a:r>
            <a:endParaRPr lang="en-US" sz="1400" i="1">
              <a:solidFill>
                <a:schemeClr val="tx2"/>
              </a:solidFill>
            </a:endParaRPr>
          </a:p>
        </p:txBody>
      </p:sp>
      <p:sp>
        <p:nvSpPr>
          <p:cNvPr id="11" name="TextBox 10">
            <a:extLst>
              <a:ext uri="{FF2B5EF4-FFF2-40B4-BE49-F238E27FC236}">
                <a16:creationId xmlns:a16="http://schemas.microsoft.com/office/drawing/2014/main" id="{CB0D39E8-0592-6F10-8C90-316754CA6A2C}"/>
              </a:ext>
            </a:extLst>
          </p:cNvPr>
          <p:cNvSpPr txBox="1"/>
          <p:nvPr/>
        </p:nvSpPr>
        <p:spPr>
          <a:xfrm>
            <a:off x="3680713" y="3805560"/>
            <a:ext cx="1468093" cy="954107"/>
          </a:xfrm>
          <a:prstGeom prst="rect">
            <a:avLst/>
          </a:prstGeom>
          <a:noFill/>
        </p:spPr>
        <p:txBody>
          <a:bodyPr wrap="square" lIns="91440" tIns="45720" rIns="91440" bIns="45720" rtlCol="0" anchor="t">
            <a:spAutoFit/>
          </a:bodyPr>
          <a:lstStyle/>
          <a:p>
            <a:pPr algn="ctr"/>
            <a:r>
              <a:rPr lang="en-US" sz="2800" dirty="0"/>
              <a:t>Digital sensors</a:t>
            </a:r>
            <a:endParaRPr lang="en-US" dirty="0"/>
          </a:p>
        </p:txBody>
      </p:sp>
      <p:sp>
        <p:nvSpPr>
          <p:cNvPr id="12" name="TextBox 11">
            <a:extLst>
              <a:ext uri="{FF2B5EF4-FFF2-40B4-BE49-F238E27FC236}">
                <a16:creationId xmlns:a16="http://schemas.microsoft.com/office/drawing/2014/main" id="{8FC31BA8-230A-4DDC-C014-4DB428C84FBA}"/>
              </a:ext>
            </a:extLst>
          </p:cNvPr>
          <p:cNvSpPr txBox="1"/>
          <p:nvPr/>
        </p:nvSpPr>
        <p:spPr>
          <a:xfrm>
            <a:off x="8240374" y="3695270"/>
            <a:ext cx="1327725" cy="954107"/>
          </a:xfrm>
          <a:prstGeom prst="rect">
            <a:avLst/>
          </a:prstGeom>
          <a:noFill/>
        </p:spPr>
        <p:txBody>
          <a:bodyPr wrap="square" rtlCol="0">
            <a:spAutoFit/>
          </a:bodyPr>
          <a:lstStyle/>
          <a:p>
            <a:pPr algn="ctr"/>
            <a:r>
              <a:rPr lang="en-US" sz="2800"/>
              <a:t>I²C master</a:t>
            </a:r>
            <a:endParaRPr lang="en-US"/>
          </a:p>
        </p:txBody>
      </p:sp>
      <p:sp>
        <p:nvSpPr>
          <p:cNvPr id="23" name="TextBox 22">
            <a:extLst>
              <a:ext uri="{FF2B5EF4-FFF2-40B4-BE49-F238E27FC236}">
                <a16:creationId xmlns:a16="http://schemas.microsoft.com/office/drawing/2014/main" id="{820D9F5F-8752-3C95-3B6D-07AEE1AA55D2}"/>
              </a:ext>
            </a:extLst>
          </p:cNvPr>
          <p:cNvSpPr txBox="1"/>
          <p:nvPr/>
        </p:nvSpPr>
        <p:spPr>
          <a:xfrm>
            <a:off x="3016571" y="2820087"/>
            <a:ext cx="1327725" cy="523220"/>
          </a:xfrm>
          <a:prstGeom prst="rect">
            <a:avLst/>
          </a:prstGeom>
          <a:noFill/>
        </p:spPr>
        <p:txBody>
          <a:bodyPr wrap="square" rtlCol="0">
            <a:spAutoFit/>
          </a:bodyPr>
          <a:lstStyle/>
          <a:p>
            <a:pPr algn="ctr"/>
            <a:r>
              <a:rPr lang="en-US" sz="2800"/>
              <a:t>V</a:t>
            </a:r>
            <a:r>
              <a:rPr lang="en-US" sz="2800" baseline="-25000"/>
              <a:t>DD</a:t>
            </a:r>
            <a:endParaRPr lang="en-US" baseline="-25000"/>
          </a:p>
        </p:txBody>
      </p:sp>
      <p:sp>
        <p:nvSpPr>
          <p:cNvPr id="28" name="TextBox 27">
            <a:extLst>
              <a:ext uri="{FF2B5EF4-FFF2-40B4-BE49-F238E27FC236}">
                <a16:creationId xmlns:a16="http://schemas.microsoft.com/office/drawing/2014/main" id="{EFB19CF3-9AFC-A2D8-9954-CA4D11B352CB}"/>
              </a:ext>
            </a:extLst>
          </p:cNvPr>
          <p:cNvSpPr txBox="1"/>
          <p:nvPr/>
        </p:nvSpPr>
        <p:spPr>
          <a:xfrm>
            <a:off x="5313209" y="3537948"/>
            <a:ext cx="1327725" cy="523220"/>
          </a:xfrm>
          <a:prstGeom prst="rect">
            <a:avLst/>
          </a:prstGeom>
          <a:noFill/>
        </p:spPr>
        <p:txBody>
          <a:bodyPr wrap="square" rtlCol="0">
            <a:spAutoFit/>
          </a:bodyPr>
          <a:lstStyle/>
          <a:p>
            <a:pPr algn="ctr"/>
            <a:r>
              <a:rPr lang="en-US" sz="2800"/>
              <a:t>SDA</a:t>
            </a:r>
            <a:endParaRPr lang="en-US"/>
          </a:p>
        </p:txBody>
      </p:sp>
      <p:sp>
        <p:nvSpPr>
          <p:cNvPr id="29" name="TextBox 28">
            <a:extLst>
              <a:ext uri="{FF2B5EF4-FFF2-40B4-BE49-F238E27FC236}">
                <a16:creationId xmlns:a16="http://schemas.microsoft.com/office/drawing/2014/main" id="{B7184148-6E5C-61D7-A04F-15686612E71C}"/>
              </a:ext>
            </a:extLst>
          </p:cNvPr>
          <p:cNvSpPr txBox="1"/>
          <p:nvPr/>
        </p:nvSpPr>
        <p:spPr>
          <a:xfrm>
            <a:off x="5313208" y="4286765"/>
            <a:ext cx="1327725" cy="523220"/>
          </a:xfrm>
          <a:prstGeom prst="rect">
            <a:avLst/>
          </a:prstGeom>
          <a:noFill/>
        </p:spPr>
        <p:txBody>
          <a:bodyPr wrap="square" rtlCol="0">
            <a:spAutoFit/>
          </a:bodyPr>
          <a:lstStyle/>
          <a:p>
            <a:pPr algn="ctr"/>
            <a:r>
              <a:rPr lang="en-US" sz="2800"/>
              <a:t>SCL</a:t>
            </a:r>
            <a:endParaRPr lang="en-US"/>
          </a:p>
        </p:txBody>
      </p:sp>
    </p:spTree>
    <p:extLst>
      <p:ext uri="{BB962C8B-B14F-4D97-AF65-F5344CB8AC3E}">
        <p14:creationId xmlns:p14="http://schemas.microsoft.com/office/powerpoint/2010/main" val="1050335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ACB14332-5790-52D0-F92A-0DD54C321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192" y="2739594"/>
            <a:ext cx="3300773" cy="1912722"/>
          </a:xfrm>
          <a:prstGeom prst="rect">
            <a:avLst/>
          </a:prstGeom>
        </p:spPr>
      </p:pic>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106</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12014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I²C pull-up resistors should be as large as possible while maintaining signal integrity</a:t>
            </a:r>
          </a:p>
        </p:txBody>
      </p:sp>
      <p:sp>
        <p:nvSpPr>
          <p:cNvPr id="23" name="TextBox 22">
            <a:extLst>
              <a:ext uri="{FF2B5EF4-FFF2-40B4-BE49-F238E27FC236}">
                <a16:creationId xmlns:a16="http://schemas.microsoft.com/office/drawing/2014/main" id="{820D9F5F-8752-3C95-3B6D-07AEE1AA55D2}"/>
              </a:ext>
            </a:extLst>
          </p:cNvPr>
          <p:cNvSpPr txBox="1"/>
          <p:nvPr/>
        </p:nvSpPr>
        <p:spPr>
          <a:xfrm>
            <a:off x="1092182" y="2831456"/>
            <a:ext cx="1327725" cy="523220"/>
          </a:xfrm>
          <a:prstGeom prst="rect">
            <a:avLst/>
          </a:prstGeom>
          <a:noFill/>
        </p:spPr>
        <p:txBody>
          <a:bodyPr wrap="square" rtlCol="0">
            <a:spAutoFit/>
          </a:bodyPr>
          <a:lstStyle/>
          <a:p>
            <a:pPr algn="ctr"/>
            <a:r>
              <a:rPr lang="en-US" sz="2800"/>
              <a:t>V</a:t>
            </a:r>
            <a:r>
              <a:rPr lang="en-US" sz="2800" baseline="-25000"/>
              <a:t>DD</a:t>
            </a:r>
            <a:endParaRPr lang="en-US" baseline="-25000"/>
          </a:p>
        </p:txBody>
      </p:sp>
      <p:sp>
        <p:nvSpPr>
          <p:cNvPr id="28" name="TextBox 27">
            <a:extLst>
              <a:ext uri="{FF2B5EF4-FFF2-40B4-BE49-F238E27FC236}">
                <a16:creationId xmlns:a16="http://schemas.microsoft.com/office/drawing/2014/main" id="{EFB19CF3-9AFC-A2D8-9954-CA4D11B352CB}"/>
              </a:ext>
            </a:extLst>
          </p:cNvPr>
          <p:cNvSpPr txBox="1"/>
          <p:nvPr/>
        </p:nvSpPr>
        <p:spPr>
          <a:xfrm>
            <a:off x="4121410" y="2020243"/>
            <a:ext cx="1327725" cy="954107"/>
          </a:xfrm>
          <a:prstGeom prst="rect">
            <a:avLst/>
          </a:prstGeom>
          <a:noFill/>
        </p:spPr>
        <p:txBody>
          <a:bodyPr wrap="square" rtlCol="0">
            <a:spAutoFit/>
          </a:bodyPr>
          <a:lstStyle/>
          <a:p>
            <a:pPr algn="ctr"/>
            <a:r>
              <a:rPr lang="en-US" sz="2800"/>
              <a:t>SDA or SCL</a:t>
            </a:r>
            <a:endParaRPr lang="en-US"/>
          </a:p>
        </p:txBody>
      </p:sp>
      <p:sp>
        <p:nvSpPr>
          <p:cNvPr id="29" name="TextBox 28">
            <a:extLst>
              <a:ext uri="{FF2B5EF4-FFF2-40B4-BE49-F238E27FC236}">
                <a16:creationId xmlns:a16="http://schemas.microsoft.com/office/drawing/2014/main" id="{B7184148-6E5C-61D7-A04F-15686612E71C}"/>
              </a:ext>
            </a:extLst>
          </p:cNvPr>
          <p:cNvSpPr txBox="1"/>
          <p:nvPr/>
        </p:nvSpPr>
        <p:spPr>
          <a:xfrm>
            <a:off x="1874974" y="3698209"/>
            <a:ext cx="2246436" cy="954107"/>
          </a:xfrm>
          <a:prstGeom prst="rect">
            <a:avLst/>
          </a:prstGeom>
          <a:noFill/>
        </p:spPr>
        <p:txBody>
          <a:bodyPr wrap="square" rtlCol="0">
            <a:spAutoFit/>
          </a:bodyPr>
          <a:lstStyle/>
          <a:p>
            <a:pPr algn="r"/>
            <a:r>
              <a:rPr lang="en-US" sz="2800"/>
              <a:t>Parasitic capacitance</a:t>
            </a:r>
            <a:endParaRPr lang="en-US"/>
          </a:p>
        </p:txBody>
      </p:sp>
      <p:pic>
        <p:nvPicPr>
          <p:cNvPr id="15" name="Picture 14">
            <a:extLst>
              <a:ext uri="{FF2B5EF4-FFF2-40B4-BE49-F238E27FC236}">
                <a16:creationId xmlns:a16="http://schemas.microsoft.com/office/drawing/2014/main" id="{62FB294D-AEC0-1D9D-1088-072A4D6317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V="1">
            <a:off x="5999982" y="3052456"/>
            <a:ext cx="5335535" cy="1599860"/>
          </a:xfrm>
          <a:prstGeom prst="rect">
            <a:avLst/>
          </a:prstGeom>
        </p:spPr>
      </p:pic>
      <p:cxnSp>
        <p:nvCxnSpPr>
          <p:cNvPr id="17" name="Straight Arrow Connector 16">
            <a:extLst>
              <a:ext uri="{FF2B5EF4-FFF2-40B4-BE49-F238E27FC236}">
                <a16:creationId xmlns:a16="http://schemas.microsoft.com/office/drawing/2014/main" id="{7F2D58B5-9241-553E-0F89-579BC1320BDD}"/>
              </a:ext>
            </a:extLst>
          </p:cNvPr>
          <p:cNvCxnSpPr>
            <a:cxnSpLocks/>
          </p:cNvCxnSpPr>
          <p:nvPr/>
        </p:nvCxnSpPr>
        <p:spPr>
          <a:xfrm flipV="1">
            <a:off x="9296400" y="4175262"/>
            <a:ext cx="350520" cy="36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ED8D33F-42FA-D4CF-3136-0FE9E391D352}"/>
              </a:ext>
            </a:extLst>
          </p:cNvPr>
          <p:cNvSpPr txBox="1"/>
          <p:nvPr/>
        </p:nvSpPr>
        <p:spPr>
          <a:xfrm>
            <a:off x="9042218" y="5166040"/>
            <a:ext cx="2484379" cy="523220"/>
          </a:xfrm>
          <a:prstGeom prst="rect">
            <a:avLst/>
          </a:prstGeom>
          <a:noFill/>
        </p:spPr>
        <p:txBody>
          <a:bodyPr wrap="square" rtlCol="0">
            <a:spAutoFit/>
          </a:bodyPr>
          <a:lstStyle/>
          <a:p>
            <a:r>
              <a:rPr lang="en-US" sz="2800"/>
              <a:t>Increasing RC</a:t>
            </a:r>
            <a:endParaRPr lang="en-US"/>
          </a:p>
        </p:txBody>
      </p:sp>
      <p:cxnSp>
        <p:nvCxnSpPr>
          <p:cNvPr id="26" name="Straight Connector 25">
            <a:extLst>
              <a:ext uri="{FF2B5EF4-FFF2-40B4-BE49-F238E27FC236}">
                <a16:creationId xmlns:a16="http://schemas.microsoft.com/office/drawing/2014/main" id="{9DEB7AA8-D2F3-F46D-2036-DAD384F22B7E}"/>
              </a:ext>
            </a:extLst>
          </p:cNvPr>
          <p:cNvCxnSpPr>
            <a:cxnSpLocks/>
          </p:cNvCxnSpPr>
          <p:nvPr/>
        </p:nvCxnSpPr>
        <p:spPr>
          <a:xfrm>
            <a:off x="9433560" y="4414520"/>
            <a:ext cx="457200" cy="7848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5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107</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12014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I²C pull-up resistors should be as large as possible while maintaining signal integrity</a:t>
            </a:r>
          </a:p>
        </p:txBody>
      </p:sp>
      <p:pic>
        <p:nvPicPr>
          <p:cNvPr id="2" name="Afbeelding 1" descr="Afbeelding met tekst, elektronica, machine, bedieningspaneel&#10;&#10;Automatisch gegenereerde beschrijving">
            <a:extLst>
              <a:ext uri="{FF2B5EF4-FFF2-40B4-BE49-F238E27FC236}">
                <a16:creationId xmlns:a16="http://schemas.microsoft.com/office/drawing/2014/main" id="{D2987883-56F1-C928-EEA8-69E6D58105D5}"/>
              </a:ext>
            </a:extLst>
          </p:cNvPr>
          <p:cNvPicPr>
            <a:picLocks noChangeAspect="1"/>
          </p:cNvPicPr>
          <p:nvPr/>
        </p:nvPicPr>
        <p:blipFill>
          <a:blip r:embed="rId2"/>
          <a:srcRect l="1565" t="4805" r="11854" b="2923"/>
          <a:stretch/>
        </p:blipFill>
        <p:spPr>
          <a:xfrm>
            <a:off x="6098373" y="1827826"/>
            <a:ext cx="5268104" cy="4264778"/>
          </a:xfrm>
          <a:prstGeom prst="rect">
            <a:avLst/>
          </a:prstGeom>
        </p:spPr>
      </p:pic>
      <p:pic>
        <p:nvPicPr>
          <p:cNvPr id="5" name="Picture 5" descr="A black background with a black square&#10;&#10;Description automatically generated with medium confidence">
            <a:extLst>
              <a:ext uri="{FF2B5EF4-FFF2-40B4-BE49-F238E27FC236}">
                <a16:creationId xmlns:a16="http://schemas.microsoft.com/office/drawing/2014/main" id="{50FA18FB-911E-9672-0193-F283FC16D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192" y="2739594"/>
            <a:ext cx="3300773" cy="1912722"/>
          </a:xfrm>
          <a:prstGeom prst="rect">
            <a:avLst/>
          </a:prstGeom>
        </p:spPr>
      </p:pic>
      <p:sp>
        <p:nvSpPr>
          <p:cNvPr id="8" name="TextBox 22">
            <a:extLst>
              <a:ext uri="{FF2B5EF4-FFF2-40B4-BE49-F238E27FC236}">
                <a16:creationId xmlns:a16="http://schemas.microsoft.com/office/drawing/2014/main" id="{AFFE73D1-2736-2DC4-187C-8AD29CA098FE}"/>
              </a:ext>
            </a:extLst>
          </p:cNvPr>
          <p:cNvSpPr txBox="1"/>
          <p:nvPr/>
        </p:nvSpPr>
        <p:spPr>
          <a:xfrm>
            <a:off x="1092182" y="2831456"/>
            <a:ext cx="1327725" cy="523220"/>
          </a:xfrm>
          <a:prstGeom prst="rect">
            <a:avLst/>
          </a:prstGeom>
          <a:noFill/>
        </p:spPr>
        <p:txBody>
          <a:bodyPr wrap="square" rtlCol="0">
            <a:spAutoFit/>
          </a:bodyPr>
          <a:lstStyle/>
          <a:p>
            <a:pPr algn="ctr"/>
            <a:r>
              <a:rPr lang="en-US" sz="2800"/>
              <a:t>V</a:t>
            </a:r>
            <a:r>
              <a:rPr lang="en-US" sz="2800" baseline="-25000"/>
              <a:t>DD</a:t>
            </a:r>
            <a:endParaRPr lang="en-US" baseline="-25000"/>
          </a:p>
        </p:txBody>
      </p:sp>
      <p:sp>
        <p:nvSpPr>
          <p:cNvPr id="11" name="TextBox 27">
            <a:extLst>
              <a:ext uri="{FF2B5EF4-FFF2-40B4-BE49-F238E27FC236}">
                <a16:creationId xmlns:a16="http://schemas.microsoft.com/office/drawing/2014/main" id="{1EDEC3E8-0093-B3A2-8AD8-7B66BA81EE17}"/>
              </a:ext>
            </a:extLst>
          </p:cNvPr>
          <p:cNvSpPr txBox="1"/>
          <p:nvPr/>
        </p:nvSpPr>
        <p:spPr>
          <a:xfrm>
            <a:off x="4121410" y="2020243"/>
            <a:ext cx="1327725" cy="954107"/>
          </a:xfrm>
          <a:prstGeom prst="rect">
            <a:avLst/>
          </a:prstGeom>
          <a:noFill/>
        </p:spPr>
        <p:txBody>
          <a:bodyPr wrap="square" rtlCol="0">
            <a:spAutoFit/>
          </a:bodyPr>
          <a:lstStyle/>
          <a:p>
            <a:pPr algn="ctr"/>
            <a:r>
              <a:rPr lang="en-US" sz="2800"/>
              <a:t>SDA or SCL</a:t>
            </a:r>
            <a:endParaRPr lang="en-US"/>
          </a:p>
        </p:txBody>
      </p:sp>
      <p:sp>
        <p:nvSpPr>
          <p:cNvPr id="13" name="TextBox 28">
            <a:extLst>
              <a:ext uri="{FF2B5EF4-FFF2-40B4-BE49-F238E27FC236}">
                <a16:creationId xmlns:a16="http://schemas.microsoft.com/office/drawing/2014/main" id="{8D1EFB3B-2C89-FFC6-BC37-181BDD7CF9F8}"/>
              </a:ext>
            </a:extLst>
          </p:cNvPr>
          <p:cNvSpPr txBox="1"/>
          <p:nvPr/>
        </p:nvSpPr>
        <p:spPr>
          <a:xfrm>
            <a:off x="1874974" y="3698209"/>
            <a:ext cx="2246436" cy="954107"/>
          </a:xfrm>
          <a:prstGeom prst="rect">
            <a:avLst/>
          </a:prstGeom>
          <a:noFill/>
        </p:spPr>
        <p:txBody>
          <a:bodyPr wrap="square" rtlCol="0">
            <a:spAutoFit/>
          </a:bodyPr>
          <a:lstStyle/>
          <a:p>
            <a:pPr algn="r"/>
            <a:r>
              <a:rPr lang="en-US" sz="2800"/>
              <a:t>Parasitic capacitance</a:t>
            </a:r>
            <a:endParaRPr lang="en-US"/>
          </a:p>
        </p:txBody>
      </p:sp>
    </p:spTree>
    <p:extLst>
      <p:ext uri="{BB962C8B-B14F-4D97-AF65-F5344CB8AC3E}">
        <p14:creationId xmlns:p14="http://schemas.microsoft.com/office/powerpoint/2010/main" val="27710976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47C5241F-7A77-A1CE-6785-10781DEAB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5544" y="3157046"/>
            <a:ext cx="6287000" cy="2015832"/>
          </a:xfrm>
          <a:prstGeom prst="rect">
            <a:avLst/>
          </a:prstGeom>
        </p:spPr>
      </p:pic>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108</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I²C may require level shifting</a:t>
            </a:r>
          </a:p>
        </p:txBody>
      </p:sp>
      <p:sp>
        <p:nvSpPr>
          <p:cNvPr id="11" name="TextBox 10">
            <a:extLst>
              <a:ext uri="{FF2B5EF4-FFF2-40B4-BE49-F238E27FC236}">
                <a16:creationId xmlns:a16="http://schemas.microsoft.com/office/drawing/2014/main" id="{CB0D39E8-0592-6F10-8C90-316754CA6A2C}"/>
              </a:ext>
            </a:extLst>
          </p:cNvPr>
          <p:cNvSpPr txBox="1"/>
          <p:nvPr/>
        </p:nvSpPr>
        <p:spPr>
          <a:xfrm>
            <a:off x="6074770" y="3472127"/>
            <a:ext cx="1327725" cy="1384995"/>
          </a:xfrm>
          <a:prstGeom prst="rect">
            <a:avLst/>
          </a:prstGeom>
          <a:noFill/>
        </p:spPr>
        <p:txBody>
          <a:bodyPr wrap="square" rtlCol="0">
            <a:spAutoFit/>
          </a:bodyPr>
          <a:lstStyle/>
          <a:p>
            <a:pPr algn="ctr"/>
            <a:r>
              <a:rPr lang="en-US" sz="2800"/>
              <a:t>I²C</a:t>
            </a:r>
          </a:p>
          <a:p>
            <a:pPr algn="ctr"/>
            <a:r>
              <a:rPr lang="en-US" sz="2800"/>
              <a:t>level shifter</a:t>
            </a:r>
            <a:endParaRPr lang="en-US"/>
          </a:p>
        </p:txBody>
      </p:sp>
      <p:sp>
        <p:nvSpPr>
          <p:cNvPr id="12" name="TextBox 11">
            <a:extLst>
              <a:ext uri="{FF2B5EF4-FFF2-40B4-BE49-F238E27FC236}">
                <a16:creationId xmlns:a16="http://schemas.microsoft.com/office/drawing/2014/main" id="{8FC31BA8-230A-4DDC-C014-4DB428C84FBA}"/>
              </a:ext>
            </a:extLst>
          </p:cNvPr>
          <p:cNvSpPr txBox="1"/>
          <p:nvPr/>
        </p:nvSpPr>
        <p:spPr>
          <a:xfrm>
            <a:off x="8240374" y="3695270"/>
            <a:ext cx="1327725" cy="954107"/>
          </a:xfrm>
          <a:prstGeom prst="rect">
            <a:avLst/>
          </a:prstGeom>
          <a:noFill/>
        </p:spPr>
        <p:txBody>
          <a:bodyPr wrap="square" rtlCol="0">
            <a:spAutoFit/>
          </a:bodyPr>
          <a:lstStyle/>
          <a:p>
            <a:pPr algn="ctr"/>
            <a:r>
              <a:rPr lang="en-US" sz="2800"/>
              <a:t>I²C master</a:t>
            </a:r>
            <a:endParaRPr lang="en-US"/>
          </a:p>
        </p:txBody>
      </p:sp>
      <p:sp>
        <p:nvSpPr>
          <p:cNvPr id="10" name="TextBox 9">
            <a:extLst>
              <a:ext uri="{FF2B5EF4-FFF2-40B4-BE49-F238E27FC236}">
                <a16:creationId xmlns:a16="http://schemas.microsoft.com/office/drawing/2014/main" id="{BF287056-1646-44BD-8F47-47667E808AEA}"/>
              </a:ext>
            </a:extLst>
          </p:cNvPr>
          <p:cNvSpPr txBox="1"/>
          <p:nvPr/>
        </p:nvSpPr>
        <p:spPr>
          <a:xfrm>
            <a:off x="3038242" y="2904052"/>
            <a:ext cx="1327725" cy="523220"/>
          </a:xfrm>
          <a:prstGeom prst="rect">
            <a:avLst/>
          </a:prstGeom>
          <a:noFill/>
        </p:spPr>
        <p:txBody>
          <a:bodyPr wrap="square" rtlCol="0">
            <a:spAutoFit/>
          </a:bodyPr>
          <a:lstStyle/>
          <a:p>
            <a:pPr algn="ctr"/>
            <a:r>
              <a:rPr lang="en-US" sz="2800"/>
              <a:t>3,3V</a:t>
            </a:r>
            <a:endParaRPr lang="en-US" baseline="-25000"/>
          </a:p>
        </p:txBody>
      </p:sp>
      <p:sp>
        <p:nvSpPr>
          <p:cNvPr id="13" name="TextBox 12">
            <a:extLst>
              <a:ext uri="{FF2B5EF4-FFF2-40B4-BE49-F238E27FC236}">
                <a16:creationId xmlns:a16="http://schemas.microsoft.com/office/drawing/2014/main" id="{F790CE0D-9DA8-9054-E226-55AB40D3C566}"/>
              </a:ext>
            </a:extLst>
          </p:cNvPr>
          <p:cNvSpPr txBox="1"/>
          <p:nvPr/>
        </p:nvSpPr>
        <p:spPr>
          <a:xfrm>
            <a:off x="9310198" y="2904052"/>
            <a:ext cx="749467" cy="523220"/>
          </a:xfrm>
          <a:prstGeom prst="rect">
            <a:avLst/>
          </a:prstGeom>
          <a:noFill/>
        </p:spPr>
        <p:txBody>
          <a:bodyPr wrap="square" rtlCol="0">
            <a:spAutoFit/>
          </a:bodyPr>
          <a:lstStyle/>
          <a:p>
            <a:pPr algn="ctr"/>
            <a:r>
              <a:rPr lang="en-US" sz="2800"/>
              <a:t>5V</a:t>
            </a:r>
            <a:endParaRPr lang="en-US" baseline="-25000"/>
          </a:p>
        </p:txBody>
      </p:sp>
      <p:sp>
        <p:nvSpPr>
          <p:cNvPr id="5" name="Rechthoek 4">
            <a:extLst>
              <a:ext uri="{FF2B5EF4-FFF2-40B4-BE49-F238E27FC236}">
                <a16:creationId xmlns:a16="http://schemas.microsoft.com/office/drawing/2014/main" id="{52B72830-AAB3-D111-78CC-2C6BFAF93DCC}"/>
              </a:ext>
            </a:extLst>
          </p:cNvPr>
          <p:cNvSpPr/>
          <p:nvPr/>
        </p:nvSpPr>
        <p:spPr>
          <a:xfrm>
            <a:off x="3532127" y="3512074"/>
            <a:ext cx="1896280" cy="14161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nl-NL"/>
          </a:p>
        </p:txBody>
      </p:sp>
      <p:sp>
        <p:nvSpPr>
          <p:cNvPr id="8" name="Rechthoek 7">
            <a:extLst>
              <a:ext uri="{FF2B5EF4-FFF2-40B4-BE49-F238E27FC236}">
                <a16:creationId xmlns:a16="http://schemas.microsoft.com/office/drawing/2014/main" id="{868E821C-B1C9-647F-B696-2218A8F0007E}"/>
              </a:ext>
            </a:extLst>
          </p:cNvPr>
          <p:cNvSpPr/>
          <p:nvPr/>
        </p:nvSpPr>
        <p:spPr>
          <a:xfrm>
            <a:off x="3451916" y="3572232"/>
            <a:ext cx="1896280" cy="14161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Box 10">
            <a:extLst>
              <a:ext uri="{FF2B5EF4-FFF2-40B4-BE49-F238E27FC236}">
                <a16:creationId xmlns:a16="http://schemas.microsoft.com/office/drawing/2014/main" id="{F91989A3-5FA1-9E0B-AD53-ACA1BF9B8549}"/>
              </a:ext>
            </a:extLst>
          </p:cNvPr>
          <p:cNvSpPr txBox="1"/>
          <p:nvPr/>
        </p:nvSpPr>
        <p:spPr>
          <a:xfrm>
            <a:off x="3680713" y="3805560"/>
            <a:ext cx="1468093" cy="954107"/>
          </a:xfrm>
          <a:prstGeom prst="rect">
            <a:avLst/>
          </a:prstGeom>
          <a:noFill/>
        </p:spPr>
        <p:txBody>
          <a:bodyPr wrap="square" lIns="91440" tIns="45720" rIns="91440" bIns="45720" rtlCol="0" anchor="t">
            <a:spAutoFit/>
          </a:bodyPr>
          <a:lstStyle/>
          <a:p>
            <a:pPr algn="ctr"/>
            <a:r>
              <a:rPr lang="en-US" sz="2800" dirty="0"/>
              <a:t>Digital sensors</a:t>
            </a:r>
            <a:endParaRPr lang="en-US" dirty="0"/>
          </a:p>
        </p:txBody>
      </p:sp>
    </p:spTree>
    <p:extLst>
      <p:ext uri="{BB962C8B-B14F-4D97-AF65-F5344CB8AC3E}">
        <p14:creationId xmlns:p14="http://schemas.microsoft.com/office/powerpoint/2010/main" val="42060904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0CF237D8-82E1-05AE-5470-F2EFDF85FD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5544" y="3157510"/>
            <a:ext cx="6287001" cy="2015832"/>
          </a:xfrm>
          <a:prstGeom prst="rect">
            <a:avLst/>
          </a:prstGeom>
        </p:spPr>
      </p:pic>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109</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Digital sensors communicate via protocols: SPI</a:t>
            </a:r>
          </a:p>
        </p:txBody>
      </p:sp>
      <p:sp>
        <p:nvSpPr>
          <p:cNvPr id="12" name="TextBox 11">
            <a:extLst>
              <a:ext uri="{FF2B5EF4-FFF2-40B4-BE49-F238E27FC236}">
                <a16:creationId xmlns:a16="http://schemas.microsoft.com/office/drawing/2014/main" id="{8FC31BA8-230A-4DDC-C014-4DB428C84FBA}"/>
              </a:ext>
            </a:extLst>
          </p:cNvPr>
          <p:cNvSpPr txBox="1"/>
          <p:nvPr/>
        </p:nvSpPr>
        <p:spPr>
          <a:xfrm>
            <a:off x="8240374" y="3695270"/>
            <a:ext cx="1327725" cy="954107"/>
          </a:xfrm>
          <a:prstGeom prst="rect">
            <a:avLst/>
          </a:prstGeom>
          <a:noFill/>
        </p:spPr>
        <p:txBody>
          <a:bodyPr wrap="square" rtlCol="0">
            <a:spAutoFit/>
          </a:bodyPr>
          <a:lstStyle/>
          <a:p>
            <a:pPr algn="ctr"/>
            <a:r>
              <a:rPr lang="en-US" sz="2800"/>
              <a:t>SPI master</a:t>
            </a:r>
            <a:endParaRPr lang="en-US"/>
          </a:p>
        </p:txBody>
      </p:sp>
      <p:sp>
        <p:nvSpPr>
          <p:cNvPr id="23" name="TextBox 22">
            <a:extLst>
              <a:ext uri="{FF2B5EF4-FFF2-40B4-BE49-F238E27FC236}">
                <a16:creationId xmlns:a16="http://schemas.microsoft.com/office/drawing/2014/main" id="{820D9F5F-8752-3C95-3B6D-07AEE1AA55D2}"/>
              </a:ext>
            </a:extLst>
          </p:cNvPr>
          <p:cNvSpPr txBox="1"/>
          <p:nvPr/>
        </p:nvSpPr>
        <p:spPr>
          <a:xfrm>
            <a:off x="3016571" y="2820087"/>
            <a:ext cx="1327725" cy="523220"/>
          </a:xfrm>
          <a:prstGeom prst="rect">
            <a:avLst/>
          </a:prstGeom>
          <a:noFill/>
        </p:spPr>
        <p:txBody>
          <a:bodyPr wrap="square" rtlCol="0">
            <a:spAutoFit/>
          </a:bodyPr>
          <a:lstStyle/>
          <a:p>
            <a:pPr algn="ctr"/>
            <a:r>
              <a:rPr lang="en-US" sz="2800"/>
              <a:t>V</a:t>
            </a:r>
            <a:r>
              <a:rPr lang="en-US" sz="2800" baseline="-25000"/>
              <a:t>DD</a:t>
            </a:r>
            <a:endParaRPr lang="en-US" baseline="-25000"/>
          </a:p>
        </p:txBody>
      </p:sp>
      <p:sp>
        <p:nvSpPr>
          <p:cNvPr id="28" name="TextBox 27">
            <a:extLst>
              <a:ext uri="{FF2B5EF4-FFF2-40B4-BE49-F238E27FC236}">
                <a16:creationId xmlns:a16="http://schemas.microsoft.com/office/drawing/2014/main" id="{EFB19CF3-9AFC-A2D8-9954-CA4D11B352CB}"/>
              </a:ext>
            </a:extLst>
          </p:cNvPr>
          <p:cNvSpPr txBox="1"/>
          <p:nvPr/>
        </p:nvSpPr>
        <p:spPr>
          <a:xfrm>
            <a:off x="6005840" y="3616960"/>
            <a:ext cx="1327725" cy="461665"/>
          </a:xfrm>
          <a:prstGeom prst="rect">
            <a:avLst/>
          </a:prstGeom>
          <a:noFill/>
        </p:spPr>
        <p:txBody>
          <a:bodyPr wrap="square" rtlCol="0">
            <a:spAutoFit/>
          </a:bodyPr>
          <a:lstStyle/>
          <a:p>
            <a:r>
              <a:rPr lang="en-US" sz="2400"/>
              <a:t>MOSI</a:t>
            </a:r>
            <a:endParaRPr lang="en-US" sz="1600"/>
          </a:p>
        </p:txBody>
      </p:sp>
      <p:sp>
        <p:nvSpPr>
          <p:cNvPr id="29" name="TextBox 28">
            <a:extLst>
              <a:ext uri="{FF2B5EF4-FFF2-40B4-BE49-F238E27FC236}">
                <a16:creationId xmlns:a16="http://schemas.microsoft.com/office/drawing/2014/main" id="{B7184148-6E5C-61D7-A04F-15686612E71C}"/>
              </a:ext>
            </a:extLst>
          </p:cNvPr>
          <p:cNvSpPr txBox="1"/>
          <p:nvPr/>
        </p:nvSpPr>
        <p:spPr>
          <a:xfrm>
            <a:off x="6005841" y="4344659"/>
            <a:ext cx="1327725" cy="461665"/>
          </a:xfrm>
          <a:prstGeom prst="rect">
            <a:avLst/>
          </a:prstGeom>
          <a:noFill/>
        </p:spPr>
        <p:txBody>
          <a:bodyPr wrap="square" rtlCol="0">
            <a:spAutoFit/>
          </a:bodyPr>
          <a:lstStyle/>
          <a:p>
            <a:r>
              <a:rPr lang="en-US" sz="2400"/>
              <a:t>SCLK</a:t>
            </a:r>
            <a:endParaRPr lang="en-US" sz="1600"/>
          </a:p>
        </p:txBody>
      </p:sp>
      <p:sp>
        <p:nvSpPr>
          <p:cNvPr id="2" name="TextBox 1">
            <a:extLst>
              <a:ext uri="{FF2B5EF4-FFF2-40B4-BE49-F238E27FC236}">
                <a16:creationId xmlns:a16="http://schemas.microsoft.com/office/drawing/2014/main" id="{C7B0C0E7-8EFC-1313-E5B3-1CB8CD9A27E9}"/>
              </a:ext>
            </a:extLst>
          </p:cNvPr>
          <p:cNvSpPr txBox="1"/>
          <p:nvPr/>
        </p:nvSpPr>
        <p:spPr>
          <a:xfrm>
            <a:off x="6005840" y="3968110"/>
            <a:ext cx="1327725" cy="461665"/>
          </a:xfrm>
          <a:prstGeom prst="rect">
            <a:avLst/>
          </a:prstGeom>
          <a:noFill/>
        </p:spPr>
        <p:txBody>
          <a:bodyPr wrap="square" rtlCol="0">
            <a:spAutoFit/>
          </a:bodyPr>
          <a:lstStyle/>
          <a:p>
            <a:r>
              <a:rPr lang="en-US" sz="2400"/>
              <a:t>MISO</a:t>
            </a:r>
            <a:endParaRPr lang="en-US" sz="1600"/>
          </a:p>
        </p:txBody>
      </p:sp>
      <p:sp>
        <p:nvSpPr>
          <p:cNvPr id="6" name="TextBox 5">
            <a:extLst>
              <a:ext uri="{FF2B5EF4-FFF2-40B4-BE49-F238E27FC236}">
                <a16:creationId xmlns:a16="http://schemas.microsoft.com/office/drawing/2014/main" id="{9FE3C5EF-5E83-0475-8F7C-B7D0BBE728AD}"/>
              </a:ext>
            </a:extLst>
          </p:cNvPr>
          <p:cNvSpPr txBox="1"/>
          <p:nvPr/>
        </p:nvSpPr>
        <p:spPr>
          <a:xfrm>
            <a:off x="6005840" y="3281457"/>
            <a:ext cx="2019540" cy="461665"/>
          </a:xfrm>
          <a:prstGeom prst="rect">
            <a:avLst/>
          </a:prstGeom>
          <a:noFill/>
        </p:spPr>
        <p:txBody>
          <a:bodyPr wrap="square" lIns="91440" tIns="45720" rIns="91440" bIns="45720" rtlCol="0" anchor="t">
            <a:spAutoFit/>
          </a:bodyPr>
          <a:lstStyle/>
          <a:p>
            <a:r>
              <a:rPr lang="en-US" sz="2400" dirty="0"/>
              <a:t>CS1, 2, 3...</a:t>
            </a:r>
            <a:endParaRPr lang="en-US" sz="1600" dirty="0"/>
          </a:p>
        </p:txBody>
      </p:sp>
      <p:sp>
        <p:nvSpPr>
          <p:cNvPr id="7" name="Rechthoek 6">
            <a:extLst>
              <a:ext uri="{FF2B5EF4-FFF2-40B4-BE49-F238E27FC236}">
                <a16:creationId xmlns:a16="http://schemas.microsoft.com/office/drawing/2014/main" id="{D594CC8C-C61D-8649-53D3-2CFDE8CF5EFD}"/>
              </a:ext>
            </a:extLst>
          </p:cNvPr>
          <p:cNvSpPr/>
          <p:nvPr/>
        </p:nvSpPr>
        <p:spPr>
          <a:xfrm>
            <a:off x="3532127" y="3512074"/>
            <a:ext cx="1896280" cy="14161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nl-NL"/>
          </a:p>
        </p:txBody>
      </p:sp>
      <p:sp>
        <p:nvSpPr>
          <p:cNvPr id="10" name="Rechthoek 9">
            <a:extLst>
              <a:ext uri="{FF2B5EF4-FFF2-40B4-BE49-F238E27FC236}">
                <a16:creationId xmlns:a16="http://schemas.microsoft.com/office/drawing/2014/main" id="{7DF68292-0D80-2F0A-789F-7673B560CD4E}"/>
              </a:ext>
            </a:extLst>
          </p:cNvPr>
          <p:cNvSpPr/>
          <p:nvPr/>
        </p:nvSpPr>
        <p:spPr>
          <a:xfrm>
            <a:off x="3451916" y="3572232"/>
            <a:ext cx="1896280" cy="14161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xtBox 10">
            <a:extLst>
              <a:ext uri="{FF2B5EF4-FFF2-40B4-BE49-F238E27FC236}">
                <a16:creationId xmlns:a16="http://schemas.microsoft.com/office/drawing/2014/main" id="{224F8311-B637-33B1-47CE-6EFA4F3C6D83}"/>
              </a:ext>
            </a:extLst>
          </p:cNvPr>
          <p:cNvSpPr txBox="1"/>
          <p:nvPr/>
        </p:nvSpPr>
        <p:spPr>
          <a:xfrm>
            <a:off x="3680713" y="3805560"/>
            <a:ext cx="1468093" cy="954107"/>
          </a:xfrm>
          <a:prstGeom prst="rect">
            <a:avLst/>
          </a:prstGeom>
          <a:noFill/>
        </p:spPr>
        <p:txBody>
          <a:bodyPr wrap="square" lIns="91440" tIns="45720" rIns="91440" bIns="45720" rtlCol="0" anchor="t">
            <a:spAutoFit/>
          </a:bodyPr>
          <a:lstStyle/>
          <a:p>
            <a:pPr algn="ctr"/>
            <a:r>
              <a:rPr lang="en-US" sz="2800" dirty="0"/>
              <a:t>Digital sensors</a:t>
            </a:r>
            <a:endParaRPr lang="en-US" dirty="0"/>
          </a:p>
        </p:txBody>
      </p:sp>
    </p:spTree>
    <p:extLst>
      <p:ext uri="{BB962C8B-B14F-4D97-AF65-F5344CB8AC3E}">
        <p14:creationId xmlns:p14="http://schemas.microsoft.com/office/powerpoint/2010/main" val="1893847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565983" y="6317439"/>
            <a:ext cx="37147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2D0C40-AD1D-4F7F-B49E-6DB4407BD661}" type="slidenum">
              <a:rPr lang="en-US" smtClean="0"/>
              <a:pPr/>
              <a:t>11</a:t>
            </a:fld>
            <a:endParaRPr lang="en-US"/>
          </a:p>
        </p:txBody>
      </p:sp>
      <p:pic>
        <p:nvPicPr>
          <p:cNvPr id="1026" name="Picture 2">
            <a:extLst>
              <a:ext uri="{FF2B5EF4-FFF2-40B4-BE49-F238E27FC236}">
                <a16:creationId xmlns:a16="http://schemas.microsoft.com/office/drawing/2014/main" id="{4BFB0813-3BC1-B36F-DFF5-24352381B3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62" r="25850"/>
          <a:stretch/>
        </p:blipFill>
        <p:spPr bwMode="auto">
          <a:xfrm>
            <a:off x="6096000" y="266421"/>
            <a:ext cx="6096000" cy="63251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4" name="Picture 2">
            <a:extLst>
              <a:ext uri="{FF2B5EF4-FFF2-40B4-BE49-F238E27FC236}">
                <a16:creationId xmlns:a16="http://schemas.microsoft.com/office/drawing/2014/main" id="{C286B70E-3F61-0FD6-D000-D16A7597E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7" y="1231270"/>
            <a:ext cx="5602173" cy="43954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ED3B9BB-BA22-E91B-81C2-394F8600AD0A}"/>
              </a:ext>
            </a:extLst>
          </p:cNvPr>
          <p:cNvSpPr txBox="1"/>
          <p:nvPr/>
        </p:nvSpPr>
        <p:spPr>
          <a:xfrm>
            <a:off x="1267114" y="5626727"/>
            <a:ext cx="4418846" cy="307777"/>
          </a:xfrm>
          <a:prstGeom prst="rect">
            <a:avLst/>
          </a:prstGeom>
          <a:noFill/>
        </p:spPr>
        <p:txBody>
          <a:bodyPr wrap="square">
            <a:spAutoFit/>
          </a:bodyPr>
          <a:lstStyle/>
          <a:p>
            <a:pPr algn="r"/>
            <a:r>
              <a:rPr lang="nl-NL" sz="1400" i="1" err="1">
                <a:solidFill>
                  <a:schemeClr val="tx2"/>
                </a:solidFill>
                <a:highlight>
                  <a:srgbClr val="FFFFFF"/>
                </a:highlight>
                <a:latin typeface="Arial" panose="020B0604020202020204" pitchFamily="34" charset="0"/>
              </a:rPr>
              <a:t>Raúl</a:t>
            </a:r>
            <a:r>
              <a:rPr lang="nl-NL" sz="1400" i="1">
                <a:solidFill>
                  <a:schemeClr val="tx2"/>
                </a:solidFill>
                <a:highlight>
                  <a:srgbClr val="FFFFFF"/>
                </a:highlight>
                <a:latin typeface="Arial" panose="020B0604020202020204" pitchFamily="34" charset="0"/>
              </a:rPr>
              <a:t> </a:t>
            </a:r>
            <a:r>
              <a:rPr lang="nl-NL" sz="1400" b="0" i="1" err="1">
                <a:solidFill>
                  <a:schemeClr val="tx2"/>
                </a:solidFill>
                <a:effectLst/>
                <a:highlight>
                  <a:srgbClr val="FFFFFF"/>
                </a:highlight>
                <a:latin typeface="Arial" panose="020B0604020202020204" pitchFamily="34" charset="0"/>
              </a:rPr>
              <a:t>Zambrano</a:t>
            </a:r>
            <a:r>
              <a:rPr lang="nl-NL" sz="1400" b="0" i="1">
                <a:solidFill>
                  <a:schemeClr val="tx2"/>
                </a:solidFill>
                <a:effectLst/>
                <a:highlight>
                  <a:srgbClr val="FFFFFF"/>
                </a:highlight>
                <a:latin typeface="Arial" panose="020B0604020202020204" pitchFamily="34" charset="0"/>
              </a:rPr>
              <a:t> </a:t>
            </a:r>
            <a:r>
              <a:rPr lang="nl-NL" sz="1400" b="0" i="1" err="1">
                <a:solidFill>
                  <a:schemeClr val="tx2"/>
                </a:solidFill>
                <a:effectLst/>
                <a:highlight>
                  <a:srgbClr val="FFFFFF"/>
                </a:highlight>
                <a:latin typeface="Arial" panose="020B0604020202020204" pitchFamily="34" charset="0"/>
              </a:rPr>
              <a:t>July</a:t>
            </a:r>
            <a:r>
              <a:rPr lang="nl-NL" sz="1400" b="0" i="1">
                <a:solidFill>
                  <a:schemeClr val="tx2"/>
                </a:solidFill>
                <a:effectLst/>
                <a:highlight>
                  <a:srgbClr val="FFFFFF"/>
                </a:highlight>
                <a:latin typeface="Arial" panose="020B0604020202020204" pitchFamily="34" charset="0"/>
              </a:rPr>
              <a:t> 2nd, 2017, </a:t>
            </a:r>
            <a:r>
              <a:rPr lang="nl-NL" sz="1400" b="0" i="1" err="1">
                <a:solidFill>
                  <a:schemeClr val="tx2"/>
                </a:solidFill>
                <a:effectLst/>
                <a:highlight>
                  <a:srgbClr val="FFFFFF"/>
                </a:highlight>
                <a:latin typeface="Arial" panose="020B0604020202020204" pitchFamily="34" charset="0"/>
              </a:rPr>
              <a:t>TechPlus</a:t>
            </a:r>
            <a:r>
              <a:rPr lang="nl-NL" sz="1400" b="0" i="1">
                <a:solidFill>
                  <a:schemeClr val="tx2"/>
                </a:solidFill>
                <a:effectLst/>
                <a:highlight>
                  <a:srgbClr val="FFFFFF"/>
                </a:highlight>
                <a:latin typeface="Arial" panose="020B0604020202020204" pitchFamily="34" charset="0"/>
              </a:rPr>
              <a:t>+</a:t>
            </a:r>
            <a:endParaRPr lang="en-US" sz="1400" i="1">
              <a:solidFill>
                <a:schemeClr val="tx2"/>
              </a:solidFill>
            </a:endParaRPr>
          </a:p>
        </p:txBody>
      </p:sp>
    </p:spTree>
    <p:extLst>
      <p:ext uri="{BB962C8B-B14F-4D97-AF65-F5344CB8AC3E}">
        <p14:creationId xmlns:p14="http://schemas.microsoft.com/office/powerpoint/2010/main" val="2680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0CF237D8-82E1-05AE-5470-F2EFDF85FD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05544" y="3157510"/>
            <a:ext cx="6287001" cy="2015831"/>
          </a:xfrm>
          <a:prstGeom prst="rect">
            <a:avLst/>
          </a:prstGeom>
        </p:spPr>
      </p:pic>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110</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SPI may require level shifting</a:t>
            </a:r>
          </a:p>
        </p:txBody>
      </p:sp>
      <p:sp>
        <p:nvSpPr>
          <p:cNvPr id="2" name="TextBox 1">
            <a:extLst>
              <a:ext uri="{FF2B5EF4-FFF2-40B4-BE49-F238E27FC236}">
                <a16:creationId xmlns:a16="http://schemas.microsoft.com/office/drawing/2014/main" id="{D05DD132-65A4-3080-6FC2-9B55A552058B}"/>
              </a:ext>
            </a:extLst>
          </p:cNvPr>
          <p:cNvSpPr txBox="1"/>
          <p:nvPr/>
        </p:nvSpPr>
        <p:spPr>
          <a:xfrm>
            <a:off x="6103288" y="3470625"/>
            <a:ext cx="1327725" cy="1384995"/>
          </a:xfrm>
          <a:prstGeom prst="rect">
            <a:avLst/>
          </a:prstGeom>
          <a:noFill/>
        </p:spPr>
        <p:txBody>
          <a:bodyPr wrap="square" rtlCol="0">
            <a:spAutoFit/>
          </a:bodyPr>
          <a:lstStyle/>
          <a:p>
            <a:pPr algn="ctr"/>
            <a:r>
              <a:rPr lang="en-US" sz="2800"/>
              <a:t>SPI</a:t>
            </a:r>
          </a:p>
          <a:p>
            <a:pPr algn="ctr"/>
            <a:r>
              <a:rPr lang="en-US" sz="2800"/>
              <a:t>level shifter</a:t>
            </a:r>
            <a:endParaRPr lang="en-US"/>
          </a:p>
        </p:txBody>
      </p:sp>
      <p:sp>
        <p:nvSpPr>
          <p:cNvPr id="6" name="TextBox 5">
            <a:extLst>
              <a:ext uri="{FF2B5EF4-FFF2-40B4-BE49-F238E27FC236}">
                <a16:creationId xmlns:a16="http://schemas.microsoft.com/office/drawing/2014/main" id="{60073F66-79FD-7CB9-BBB2-378CDB931507}"/>
              </a:ext>
            </a:extLst>
          </p:cNvPr>
          <p:cNvSpPr txBox="1"/>
          <p:nvPr/>
        </p:nvSpPr>
        <p:spPr>
          <a:xfrm>
            <a:off x="8240374" y="3695270"/>
            <a:ext cx="1327725" cy="954107"/>
          </a:xfrm>
          <a:prstGeom prst="rect">
            <a:avLst/>
          </a:prstGeom>
          <a:noFill/>
        </p:spPr>
        <p:txBody>
          <a:bodyPr wrap="square" rtlCol="0">
            <a:spAutoFit/>
          </a:bodyPr>
          <a:lstStyle/>
          <a:p>
            <a:pPr algn="ctr"/>
            <a:r>
              <a:rPr lang="en-US" sz="2800"/>
              <a:t>SPI master</a:t>
            </a:r>
            <a:endParaRPr lang="en-US"/>
          </a:p>
        </p:txBody>
      </p:sp>
      <p:sp>
        <p:nvSpPr>
          <p:cNvPr id="10" name="TextBox 9">
            <a:extLst>
              <a:ext uri="{FF2B5EF4-FFF2-40B4-BE49-F238E27FC236}">
                <a16:creationId xmlns:a16="http://schemas.microsoft.com/office/drawing/2014/main" id="{2E9A0659-0F15-09B2-A3FC-C9D5CDE28805}"/>
              </a:ext>
            </a:extLst>
          </p:cNvPr>
          <p:cNvSpPr txBox="1"/>
          <p:nvPr/>
        </p:nvSpPr>
        <p:spPr>
          <a:xfrm>
            <a:off x="3038242" y="2904052"/>
            <a:ext cx="1327725" cy="523220"/>
          </a:xfrm>
          <a:prstGeom prst="rect">
            <a:avLst/>
          </a:prstGeom>
          <a:noFill/>
        </p:spPr>
        <p:txBody>
          <a:bodyPr wrap="square" rtlCol="0">
            <a:spAutoFit/>
          </a:bodyPr>
          <a:lstStyle/>
          <a:p>
            <a:pPr algn="ctr"/>
            <a:r>
              <a:rPr lang="en-US" sz="2800"/>
              <a:t>3,3V</a:t>
            </a:r>
            <a:endParaRPr lang="en-US" baseline="-25000"/>
          </a:p>
        </p:txBody>
      </p:sp>
      <p:sp>
        <p:nvSpPr>
          <p:cNvPr id="13" name="TextBox 12">
            <a:extLst>
              <a:ext uri="{FF2B5EF4-FFF2-40B4-BE49-F238E27FC236}">
                <a16:creationId xmlns:a16="http://schemas.microsoft.com/office/drawing/2014/main" id="{4A904FB5-EF95-29C1-A1AE-830ADDD5676A}"/>
              </a:ext>
            </a:extLst>
          </p:cNvPr>
          <p:cNvSpPr txBox="1"/>
          <p:nvPr/>
        </p:nvSpPr>
        <p:spPr>
          <a:xfrm>
            <a:off x="9310198" y="2904052"/>
            <a:ext cx="749467" cy="523220"/>
          </a:xfrm>
          <a:prstGeom prst="rect">
            <a:avLst/>
          </a:prstGeom>
          <a:noFill/>
        </p:spPr>
        <p:txBody>
          <a:bodyPr wrap="square" rtlCol="0">
            <a:spAutoFit/>
          </a:bodyPr>
          <a:lstStyle/>
          <a:p>
            <a:pPr algn="ctr"/>
            <a:r>
              <a:rPr lang="en-US" sz="2800"/>
              <a:t>5V</a:t>
            </a:r>
            <a:endParaRPr lang="en-US" baseline="-25000"/>
          </a:p>
        </p:txBody>
      </p:sp>
      <p:sp>
        <p:nvSpPr>
          <p:cNvPr id="7" name="Rechthoek 6">
            <a:extLst>
              <a:ext uri="{FF2B5EF4-FFF2-40B4-BE49-F238E27FC236}">
                <a16:creationId xmlns:a16="http://schemas.microsoft.com/office/drawing/2014/main" id="{6173B241-4B78-DE58-11B8-7DEB24643A65}"/>
              </a:ext>
            </a:extLst>
          </p:cNvPr>
          <p:cNvSpPr/>
          <p:nvPr/>
        </p:nvSpPr>
        <p:spPr>
          <a:xfrm>
            <a:off x="3532127" y="3512074"/>
            <a:ext cx="1896280" cy="14161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nl-NL"/>
          </a:p>
        </p:txBody>
      </p:sp>
      <p:sp>
        <p:nvSpPr>
          <p:cNvPr id="11" name="Rechthoek 10">
            <a:extLst>
              <a:ext uri="{FF2B5EF4-FFF2-40B4-BE49-F238E27FC236}">
                <a16:creationId xmlns:a16="http://schemas.microsoft.com/office/drawing/2014/main" id="{918CE8AC-D172-CF80-0F4F-3EE9546C540E}"/>
              </a:ext>
            </a:extLst>
          </p:cNvPr>
          <p:cNvSpPr/>
          <p:nvPr/>
        </p:nvSpPr>
        <p:spPr>
          <a:xfrm>
            <a:off x="3451916" y="3572232"/>
            <a:ext cx="1896280" cy="14161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xtBox 10">
            <a:extLst>
              <a:ext uri="{FF2B5EF4-FFF2-40B4-BE49-F238E27FC236}">
                <a16:creationId xmlns:a16="http://schemas.microsoft.com/office/drawing/2014/main" id="{FA02E5E3-9733-1B0E-2FC2-9FAB6FBDA1D5}"/>
              </a:ext>
            </a:extLst>
          </p:cNvPr>
          <p:cNvSpPr txBox="1"/>
          <p:nvPr/>
        </p:nvSpPr>
        <p:spPr>
          <a:xfrm>
            <a:off x="3680713" y="3805560"/>
            <a:ext cx="1468093" cy="954107"/>
          </a:xfrm>
          <a:prstGeom prst="rect">
            <a:avLst/>
          </a:prstGeom>
          <a:noFill/>
        </p:spPr>
        <p:txBody>
          <a:bodyPr wrap="square" lIns="91440" tIns="45720" rIns="91440" bIns="45720" rtlCol="0" anchor="t">
            <a:spAutoFit/>
          </a:bodyPr>
          <a:lstStyle/>
          <a:p>
            <a:pPr algn="ctr"/>
            <a:r>
              <a:rPr lang="en-US" sz="2800" dirty="0"/>
              <a:t>Digital sensors</a:t>
            </a:r>
            <a:endParaRPr lang="en-US" dirty="0"/>
          </a:p>
        </p:txBody>
      </p:sp>
    </p:spTree>
    <p:extLst>
      <p:ext uri="{BB962C8B-B14F-4D97-AF65-F5344CB8AC3E}">
        <p14:creationId xmlns:p14="http://schemas.microsoft.com/office/powerpoint/2010/main" val="3973794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111</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Digital sensors communicate via protocols: UART</a:t>
            </a:r>
          </a:p>
        </p:txBody>
      </p:sp>
      <p:pic>
        <p:nvPicPr>
          <p:cNvPr id="7" name="Picture 30" descr="Afbeelding met maan, zwart, duisternis, natuur&#10;&#10;Automatisch gegenereerde beschrijving">
            <a:extLst>
              <a:ext uri="{FF2B5EF4-FFF2-40B4-BE49-F238E27FC236}">
                <a16:creationId xmlns:a16="http://schemas.microsoft.com/office/drawing/2014/main" id="{4137B473-6887-9484-A76E-9B8F405311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5544" y="3157510"/>
            <a:ext cx="6287001" cy="2015832"/>
          </a:xfrm>
          <a:prstGeom prst="rect">
            <a:avLst/>
          </a:prstGeom>
        </p:spPr>
      </p:pic>
      <p:sp>
        <p:nvSpPr>
          <p:cNvPr id="8" name="Rechthoek 7">
            <a:extLst>
              <a:ext uri="{FF2B5EF4-FFF2-40B4-BE49-F238E27FC236}">
                <a16:creationId xmlns:a16="http://schemas.microsoft.com/office/drawing/2014/main" id="{71433404-CF13-EA33-EA69-5EC6351DBABD}"/>
              </a:ext>
            </a:extLst>
          </p:cNvPr>
          <p:cNvSpPr/>
          <p:nvPr/>
        </p:nvSpPr>
        <p:spPr>
          <a:xfrm>
            <a:off x="5542442" y="3429346"/>
            <a:ext cx="2406491" cy="14917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1" name="Rechte verbindingslijn met pijl 10">
            <a:extLst>
              <a:ext uri="{FF2B5EF4-FFF2-40B4-BE49-F238E27FC236}">
                <a16:creationId xmlns:a16="http://schemas.microsoft.com/office/drawing/2014/main" id="{C27B6B30-9A86-C782-44DE-24FAFFD721DD}"/>
              </a:ext>
            </a:extLst>
          </p:cNvPr>
          <p:cNvCxnSpPr/>
          <p:nvPr/>
        </p:nvCxnSpPr>
        <p:spPr>
          <a:xfrm flipV="1">
            <a:off x="5541045" y="3768392"/>
            <a:ext cx="2388266" cy="910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054D438A-DA5D-5E15-BC59-825E3774C52E}"/>
              </a:ext>
            </a:extLst>
          </p:cNvPr>
          <p:cNvCxnSpPr>
            <a:cxnSpLocks/>
          </p:cNvCxnSpPr>
          <p:nvPr/>
        </p:nvCxnSpPr>
        <p:spPr>
          <a:xfrm flipH="1" flipV="1">
            <a:off x="5543047" y="3778418"/>
            <a:ext cx="2404312" cy="890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5">
            <a:extLst>
              <a:ext uri="{FF2B5EF4-FFF2-40B4-BE49-F238E27FC236}">
                <a16:creationId xmlns:a16="http://schemas.microsoft.com/office/drawing/2014/main" id="{D82E552E-735D-F65A-F0CC-B20F2CA869C6}"/>
              </a:ext>
            </a:extLst>
          </p:cNvPr>
          <p:cNvSpPr txBox="1"/>
          <p:nvPr/>
        </p:nvSpPr>
        <p:spPr>
          <a:xfrm>
            <a:off x="4912972" y="3592274"/>
            <a:ext cx="635910" cy="461665"/>
          </a:xfrm>
          <a:prstGeom prst="rect">
            <a:avLst/>
          </a:prstGeom>
          <a:noFill/>
        </p:spPr>
        <p:txBody>
          <a:bodyPr wrap="square" lIns="91440" tIns="45720" rIns="91440" bIns="45720" rtlCol="0" anchor="t">
            <a:spAutoFit/>
          </a:bodyPr>
          <a:lstStyle/>
          <a:p>
            <a:r>
              <a:rPr lang="en-US" sz="2400" dirty="0"/>
              <a:t>RX</a:t>
            </a:r>
            <a:endParaRPr lang="en-US" sz="2400" dirty="0">
              <a:ea typeface="Lato Light"/>
              <a:cs typeface="Lato Light"/>
            </a:endParaRPr>
          </a:p>
        </p:txBody>
      </p:sp>
      <p:sp>
        <p:nvSpPr>
          <p:cNvPr id="15" name="TextBox 5">
            <a:extLst>
              <a:ext uri="{FF2B5EF4-FFF2-40B4-BE49-F238E27FC236}">
                <a16:creationId xmlns:a16="http://schemas.microsoft.com/office/drawing/2014/main" id="{2E94FDE8-4642-9A76-D187-77EAA785A477}"/>
              </a:ext>
            </a:extLst>
          </p:cNvPr>
          <p:cNvSpPr txBox="1"/>
          <p:nvPr/>
        </p:nvSpPr>
        <p:spPr>
          <a:xfrm>
            <a:off x="4892919" y="4374326"/>
            <a:ext cx="635910" cy="461665"/>
          </a:xfrm>
          <a:prstGeom prst="rect">
            <a:avLst/>
          </a:prstGeom>
          <a:noFill/>
        </p:spPr>
        <p:txBody>
          <a:bodyPr wrap="square" lIns="91440" tIns="45720" rIns="91440" bIns="45720" rtlCol="0" anchor="t">
            <a:spAutoFit/>
          </a:bodyPr>
          <a:lstStyle/>
          <a:p>
            <a:r>
              <a:rPr lang="en-US" sz="2400" dirty="0"/>
              <a:t>TX</a:t>
            </a:r>
            <a:endParaRPr lang="en-US" sz="2400" dirty="0">
              <a:ea typeface="Lato Light"/>
              <a:cs typeface="Lato Light"/>
            </a:endParaRPr>
          </a:p>
        </p:txBody>
      </p:sp>
      <p:sp>
        <p:nvSpPr>
          <p:cNvPr id="16" name="TextBox 5">
            <a:extLst>
              <a:ext uri="{FF2B5EF4-FFF2-40B4-BE49-F238E27FC236}">
                <a16:creationId xmlns:a16="http://schemas.microsoft.com/office/drawing/2014/main" id="{6C880CF1-F849-71E3-1F1D-CB79B38D42B1}"/>
              </a:ext>
            </a:extLst>
          </p:cNvPr>
          <p:cNvSpPr txBox="1"/>
          <p:nvPr/>
        </p:nvSpPr>
        <p:spPr>
          <a:xfrm>
            <a:off x="7970998" y="4464562"/>
            <a:ext cx="635910" cy="461665"/>
          </a:xfrm>
          <a:prstGeom prst="rect">
            <a:avLst/>
          </a:prstGeom>
          <a:noFill/>
        </p:spPr>
        <p:txBody>
          <a:bodyPr wrap="square" lIns="91440" tIns="45720" rIns="91440" bIns="45720" rtlCol="0" anchor="t">
            <a:spAutoFit/>
          </a:bodyPr>
          <a:lstStyle/>
          <a:p>
            <a:r>
              <a:rPr lang="en-US" sz="2400" dirty="0"/>
              <a:t>TX</a:t>
            </a:r>
            <a:endParaRPr lang="en-US" sz="2400" dirty="0">
              <a:ea typeface="Lato Light"/>
              <a:cs typeface="Lato Light"/>
            </a:endParaRPr>
          </a:p>
        </p:txBody>
      </p:sp>
      <p:sp>
        <p:nvSpPr>
          <p:cNvPr id="17" name="TextBox 5">
            <a:extLst>
              <a:ext uri="{FF2B5EF4-FFF2-40B4-BE49-F238E27FC236}">
                <a16:creationId xmlns:a16="http://schemas.microsoft.com/office/drawing/2014/main" id="{7B25B843-7414-FDC1-FC45-55AF54093FDD}"/>
              </a:ext>
            </a:extLst>
          </p:cNvPr>
          <p:cNvSpPr txBox="1"/>
          <p:nvPr/>
        </p:nvSpPr>
        <p:spPr>
          <a:xfrm>
            <a:off x="7940919" y="3592274"/>
            <a:ext cx="635910" cy="461665"/>
          </a:xfrm>
          <a:prstGeom prst="rect">
            <a:avLst/>
          </a:prstGeom>
          <a:noFill/>
        </p:spPr>
        <p:txBody>
          <a:bodyPr wrap="square" lIns="91440" tIns="45720" rIns="91440" bIns="45720" rtlCol="0" anchor="t">
            <a:spAutoFit/>
          </a:bodyPr>
          <a:lstStyle/>
          <a:p>
            <a:r>
              <a:rPr lang="en-US" sz="2400" dirty="0"/>
              <a:t>RX</a:t>
            </a:r>
            <a:endParaRPr lang="en-US" sz="2400" dirty="0">
              <a:ea typeface="Lato Light"/>
              <a:cs typeface="Lato Light"/>
            </a:endParaRPr>
          </a:p>
        </p:txBody>
      </p:sp>
      <p:sp>
        <p:nvSpPr>
          <p:cNvPr id="19" name="TextBox 22">
            <a:extLst>
              <a:ext uri="{FF2B5EF4-FFF2-40B4-BE49-F238E27FC236}">
                <a16:creationId xmlns:a16="http://schemas.microsoft.com/office/drawing/2014/main" id="{1EB7F1E1-FBA6-3258-12B2-8264BB55F6B6}"/>
              </a:ext>
            </a:extLst>
          </p:cNvPr>
          <p:cNvSpPr txBox="1"/>
          <p:nvPr/>
        </p:nvSpPr>
        <p:spPr>
          <a:xfrm>
            <a:off x="3016571" y="2820087"/>
            <a:ext cx="1327725" cy="523220"/>
          </a:xfrm>
          <a:prstGeom prst="rect">
            <a:avLst/>
          </a:prstGeom>
          <a:noFill/>
        </p:spPr>
        <p:txBody>
          <a:bodyPr wrap="square" rtlCol="0">
            <a:spAutoFit/>
          </a:bodyPr>
          <a:lstStyle/>
          <a:p>
            <a:pPr algn="ctr"/>
            <a:r>
              <a:rPr lang="en-US" sz="2800"/>
              <a:t>V</a:t>
            </a:r>
            <a:r>
              <a:rPr lang="en-US" sz="2800" baseline="-25000"/>
              <a:t>DD</a:t>
            </a:r>
            <a:endParaRPr lang="en-US" baseline="-25000"/>
          </a:p>
        </p:txBody>
      </p:sp>
      <p:sp>
        <p:nvSpPr>
          <p:cNvPr id="21" name="TextBox 10">
            <a:extLst>
              <a:ext uri="{FF2B5EF4-FFF2-40B4-BE49-F238E27FC236}">
                <a16:creationId xmlns:a16="http://schemas.microsoft.com/office/drawing/2014/main" id="{27737A45-DB51-2540-8E73-E9638CF7B513}"/>
              </a:ext>
            </a:extLst>
          </p:cNvPr>
          <p:cNvSpPr txBox="1"/>
          <p:nvPr/>
        </p:nvSpPr>
        <p:spPr>
          <a:xfrm>
            <a:off x="3530318" y="3915849"/>
            <a:ext cx="1618487" cy="461665"/>
          </a:xfrm>
          <a:prstGeom prst="rect">
            <a:avLst/>
          </a:prstGeom>
          <a:noFill/>
        </p:spPr>
        <p:txBody>
          <a:bodyPr wrap="square" lIns="91440" tIns="45720" rIns="91440" bIns="45720" rtlCol="0" anchor="t">
            <a:spAutoFit/>
          </a:bodyPr>
          <a:lstStyle/>
          <a:p>
            <a:pPr algn="ctr"/>
            <a:r>
              <a:rPr lang="en-US" sz="2400" dirty="0"/>
              <a:t>Device 1</a:t>
            </a:r>
            <a:endParaRPr lang="nl-NL" sz="2400">
              <a:ea typeface="Lato Light"/>
              <a:cs typeface="Lato Light"/>
            </a:endParaRPr>
          </a:p>
        </p:txBody>
      </p:sp>
      <p:sp>
        <p:nvSpPr>
          <p:cNvPr id="22" name="TextBox 10">
            <a:extLst>
              <a:ext uri="{FF2B5EF4-FFF2-40B4-BE49-F238E27FC236}">
                <a16:creationId xmlns:a16="http://schemas.microsoft.com/office/drawing/2014/main" id="{2C8A8076-90FB-8D35-B2B2-E5471AA5B1AA}"/>
              </a:ext>
            </a:extLst>
          </p:cNvPr>
          <p:cNvSpPr txBox="1"/>
          <p:nvPr/>
        </p:nvSpPr>
        <p:spPr>
          <a:xfrm>
            <a:off x="8282792" y="3965980"/>
            <a:ext cx="1618487" cy="461665"/>
          </a:xfrm>
          <a:prstGeom prst="rect">
            <a:avLst/>
          </a:prstGeom>
          <a:noFill/>
        </p:spPr>
        <p:txBody>
          <a:bodyPr wrap="square" lIns="91440" tIns="45720" rIns="91440" bIns="45720" rtlCol="0" anchor="t">
            <a:spAutoFit/>
          </a:bodyPr>
          <a:lstStyle/>
          <a:p>
            <a:pPr algn="ctr"/>
            <a:r>
              <a:rPr lang="en-US" sz="2400" dirty="0"/>
              <a:t>Device 2</a:t>
            </a:r>
            <a:endParaRPr lang="nl-NL" sz="1600">
              <a:ea typeface="Lato Light"/>
              <a:cs typeface="Lato Light"/>
            </a:endParaRPr>
          </a:p>
        </p:txBody>
      </p:sp>
    </p:spTree>
    <p:extLst>
      <p:ext uri="{BB962C8B-B14F-4D97-AF65-F5344CB8AC3E}">
        <p14:creationId xmlns:p14="http://schemas.microsoft.com/office/powerpoint/2010/main" val="27471264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112</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Choose protocol based on project requirements</a:t>
            </a:r>
          </a:p>
        </p:txBody>
      </p:sp>
      <p:graphicFrame>
        <p:nvGraphicFramePr>
          <p:cNvPr id="4" name="Table 3">
            <a:extLst>
              <a:ext uri="{FF2B5EF4-FFF2-40B4-BE49-F238E27FC236}">
                <a16:creationId xmlns:a16="http://schemas.microsoft.com/office/drawing/2014/main" id="{9D5AD92E-5B36-DBA2-6963-C2CC800EF33F}"/>
              </a:ext>
            </a:extLst>
          </p:cNvPr>
          <p:cNvGraphicFramePr>
            <a:graphicFrameLocks noGrp="1"/>
          </p:cNvGraphicFramePr>
          <p:nvPr>
            <p:extLst>
              <p:ext uri="{D42A27DB-BD31-4B8C-83A1-F6EECF244321}">
                <p14:modId xmlns:p14="http://schemas.microsoft.com/office/powerpoint/2010/main" val="2541869606"/>
              </p:ext>
            </p:extLst>
          </p:nvPr>
        </p:nvGraphicFramePr>
        <p:xfrm>
          <a:off x="836083" y="1852083"/>
          <a:ext cx="10583298" cy="4323080"/>
        </p:xfrm>
        <a:graphic>
          <a:graphicData uri="http://schemas.openxmlformats.org/drawingml/2006/table">
            <a:tbl>
              <a:tblPr firstRow="1" bandRow="1">
                <a:tableStyleId>{93296810-A885-4BE3-A3E7-6D5BEEA58F35}</a:tableStyleId>
              </a:tblPr>
              <a:tblGrid>
                <a:gridCol w="3527766">
                  <a:extLst>
                    <a:ext uri="{9D8B030D-6E8A-4147-A177-3AD203B41FA5}">
                      <a16:colId xmlns:a16="http://schemas.microsoft.com/office/drawing/2014/main" val="3503704522"/>
                    </a:ext>
                  </a:extLst>
                </a:gridCol>
                <a:gridCol w="3527766">
                  <a:extLst>
                    <a:ext uri="{9D8B030D-6E8A-4147-A177-3AD203B41FA5}">
                      <a16:colId xmlns:a16="http://schemas.microsoft.com/office/drawing/2014/main" val="1177630309"/>
                    </a:ext>
                  </a:extLst>
                </a:gridCol>
                <a:gridCol w="3527766">
                  <a:extLst>
                    <a:ext uri="{9D8B030D-6E8A-4147-A177-3AD203B41FA5}">
                      <a16:colId xmlns:a16="http://schemas.microsoft.com/office/drawing/2014/main" val="3809996003"/>
                    </a:ext>
                  </a:extLst>
                </a:gridCol>
              </a:tblGrid>
              <a:tr h="370840">
                <a:tc>
                  <a:txBody>
                    <a:bodyPr/>
                    <a:lstStyle/>
                    <a:p>
                      <a:pPr algn="ctr"/>
                      <a:r>
                        <a:rPr lang="fr-BE" dirty="0"/>
                        <a:t>I²C</a:t>
                      </a:r>
                      <a:endParaRPr lang="en-BE" dirty="0"/>
                    </a:p>
                  </a:txBody>
                  <a:tcPr>
                    <a:solidFill>
                      <a:schemeClr val="accent5"/>
                    </a:solidFill>
                  </a:tcPr>
                </a:tc>
                <a:tc>
                  <a:txBody>
                    <a:bodyPr/>
                    <a:lstStyle/>
                    <a:p>
                      <a:pPr algn="ctr"/>
                      <a:r>
                        <a:rPr lang="fr-BE" dirty="0"/>
                        <a:t>SPI</a:t>
                      </a:r>
                      <a:endParaRPr lang="en-BE" dirty="0"/>
                    </a:p>
                  </a:txBody>
                  <a:tcPr>
                    <a:solidFill>
                      <a:schemeClr val="accent5"/>
                    </a:solidFill>
                  </a:tcPr>
                </a:tc>
                <a:tc>
                  <a:txBody>
                    <a:bodyPr/>
                    <a:lstStyle/>
                    <a:p>
                      <a:pPr lvl="0" algn="ctr">
                        <a:buNone/>
                      </a:pPr>
                      <a:r>
                        <a:rPr lang="fr-BE" dirty="0"/>
                        <a:t>UART</a:t>
                      </a:r>
                    </a:p>
                  </a:txBody>
                  <a:tcPr>
                    <a:solidFill>
                      <a:schemeClr val="accent5"/>
                    </a:solidFill>
                  </a:tcPr>
                </a:tc>
                <a:extLst>
                  <a:ext uri="{0D108BD9-81ED-4DB2-BD59-A6C34878D82A}">
                    <a16:rowId xmlns:a16="http://schemas.microsoft.com/office/drawing/2014/main" val="949616712"/>
                  </a:ext>
                </a:extLst>
              </a:tr>
              <a:tr h="370840">
                <a:tc>
                  <a:txBody>
                    <a:bodyPr/>
                    <a:lstStyle/>
                    <a:p>
                      <a:r>
                        <a:rPr lang="fr-BE" sz="1800" b="1" kern="1200" dirty="0">
                          <a:solidFill>
                            <a:schemeClr val="dk1"/>
                          </a:solidFill>
                          <a:latin typeface="Lato"/>
                          <a:ea typeface="Lato"/>
                          <a:cs typeface="Lato"/>
                        </a:rPr>
                        <a:t>2</a:t>
                      </a:r>
                      <a:r>
                        <a:rPr lang="fr-BE" dirty="0"/>
                        <a:t> communication </a:t>
                      </a:r>
                      <a:r>
                        <a:rPr lang="fr-BE" dirty="0" err="1"/>
                        <a:t>wires</a:t>
                      </a:r>
                      <a:endParaRPr lang="fr-BE" dirty="0"/>
                    </a:p>
                  </a:txBody>
                  <a:tcPr>
                    <a:solidFill>
                      <a:schemeClr val="accent5">
                        <a:lumMod val="40000"/>
                        <a:lumOff val="60000"/>
                      </a:schemeClr>
                    </a:solidFill>
                  </a:tcPr>
                </a:tc>
                <a:tc>
                  <a:txBody>
                    <a:bodyPr/>
                    <a:lstStyle/>
                    <a:p>
                      <a:r>
                        <a:rPr lang="fr-BE" sz="1800" b="1" kern="1200" dirty="0">
                          <a:solidFill>
                            <a:schemeClr val="dk1"/>
                          </a:solidFill>
                          <a:latin typeface="Lato"/>
                          <a:ea typeface="Lato"/>
                          <a:cs typeface="Lato"/>
                        </a:rPr>
                        <a:t>4</a:t>
                      </a:r>
                      <a:r>
                        <a:rPr lang="fr-BE" dirty="0"/>
                        <a:t> communication </a:t>
                      </a:r>
                      <a:r>
                        <a:rPr lang="fr-BE" dirty="0" err="1"/>
                        <a:t>wires</a:t>
                      </a:r>
                      <a:endParaRPr lang="fr-BE" dirty="0"/>
                    </a:p>
                  </a:txBody>
                  <a:tcPr>
                    <a:solidFill>
                      <a:schemeClr val="accent5">
                        <a:lumMod val="40000"/>
                        <a:lumOff val="60000"/>
                      </a:schemeClr>
                    </a:solidFill>
                  </a:tcPr>
                </a:tc>
                <a:tc>
                  <a:txBody>
                    <a:bodyPr/>
                    <a:lstStyle/>
                    <a:p>
                      <a:pPr lvl="0">
                        <a:buNone/>
                      </a:pPr>
                      <a:r>
                        <a:rPr lang="fr-BE" sz="1800" b="1" i="0" u="none" strike="noStrike" noProof="0" dirty="0">
                          <a:solidFill>
                            <a:schemeClr val="dk1"/>
                          </a:solidFill>
                          <a:latin typeface="Lato"/>
                        </a:rPr>
                        <a:t>2</a:t>
                      </a:r>
                      <a:r>
                        <a:rPr lang="fr-BE" sz="1800" b="0" i="0" u="none" strike="noStrike" noProof="0" dirty="0">
                          <a:solidFill>
                            <a:srgbClr val="000000"/>
                          </a:solidFill>
                          <a:latin typeface="Lato Light"/>
                        </a:rPr>
                        <a:t> communication </a:t>
                      </a:r>
                      <a:r>
                        <a:rPr lang="fr-BE" sz="1800" b="0" i="0" u="none" strike="noStrike" noProof="0" dirty="0" err="1">
                          <a:solidFill>
                            <a:srgbClr val="000000"/>
                          </a:solidFill>
                          <a:latin typeface="Lato Light"/>
                        </a:rPr>
                        <a:t>wires</a:t>
                      </a:r>
                      <a:endParaRPr lang="nl-NL" dirty="0" err="1"/>
                    </a:p>
                  </a:txBody>
                  <a:tcPr>
                    <a:solidFill>
                      <a:schemeClr val="accent5">
                        <a:lumMod val="40000"/>
                        <a:lumOff val="60000"/>
                      </a:schemeClr>
                    </a:solidFill>
                  </a:tcPr>
                </a:tc>
                <a:extLst>
                  <a:ext uri="{0D108BD9-81ED-4DB2-BD59-A6C34878D82A}">
                    <a16:rowId xmlns:a16="http://schemas.microsoft.com/office/drawing/2014/main" val="13242790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Slave </a:t>
                      </a:r>
                      <a:r>
                        <a:rPr lang="fr-BE" dirty="0" err="1"/>
                        <a:t>selected</a:t>
                      </a:r>
                      <a:r>
                        <a:rPr lang="fr-BE" dirty="0"/>
                        <a:t> by </a:t>
                      </a:r>
                      <a:r>
                        <a:rPr lang="fr-BE" b="1" dirty="0" err="1">
                          <a:latin typeface="Lato"/>
                          <a:ea typeface="Lato"/>
                          <a:cs typeface="Lato"/>
                        </a:rPr>
                        <a:t>address</a:t>
                      </a:r>
                      <a:r>
                        <a:rPr lang="fr-BE" dirty="0"/>
                        <a:t> transmission (</a:t>
                      </a:r>
                      <a:r>
                        <a:rPr lang="fr-BE" dirty="0" err="1"/>
                        <a:t>protocol</a:t>
                      </a:r>
                      <a:r>
                        <a:rPr lang="fr-BE" dirty="0"/>
                        <a:t> </a:t>
                      </a:r>
                      <a:r>
                        <a:rPr lang="fr-BE" dirty="0" err="1"/>
                        <a:t>overhead</a:t>
                      </a:r>
                      <a:r>
                        <a:rPr lang="fr-BE" dirty="0"/>
                        <a:t>)</a:t>
                      </a:r>
                      <a:endParaRPr lang="en-BE" dirty="0"/>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Slave </a:t>
                      </a:r>
                      <a:r>
                        <a:rPr lang="fr-BE" dirty="0" err="1"/>
                        <a:t>selected</a:t>
                      </a:r>
                      <a:r>
                        <a:rPr lang="fr-BE" dirty="0"/>
                        <a:t> by </a:t>
                      </a:r>
                      <a:r>
                        <a:rPr lang="fr-BE" b="1" dirty="0" err="1">
                          <a:latin typeface="Lato"/>
                          <a:ea typeface="Lato"/>
                          <a:cs typeface="Lato"/>
                        </a:rPr>
                        <a:t>dedicated</a:t>
                      </a:r>
                      <a:r>
                        <a:rPr lang="fr-BE" b="1" dirty="0">
                          <a:latin typeface="Lato"/>
                          <a:ea typeface="Lato"/>
                          <a:cs typeface="Lato"/>
                        </a:rPr>
                        <a:t> CS line </a:t>
                      </a:r>
                      <a:r>
                        <a:rPr lang="fr-BE" dirty="0"/>
                        <a:t>(hardware </a:t>
                      </a:r>
                      <a:r>
                        <a:rPr lang="fr-BE" dirty="0" err="1"/>
                        <a:t>complexity</a:t>
                      </a:r>
                      <a:r>
                        <a:rPr lang="fr-BE" dirty="0"/>
                        <a:t>)</a:t>
                      </a:r>
                      <a:endParaRPr lang="en-BE" dirty="0"/>
                    </a:p>
                  </a:txBody>
                  <a:tcPr>
                    <a:solidFill>
                      <a:schemeClr val="accent5">
                        <a:lumMod val="20000"/>
                        <a:lumOff val="80000"/>
                      </a:schemeClr>
                    </a:solidFill>
                  </a:tcPr>
                </a:tc>
                <a:tc>
                  <a:txBody>
                    <a:bodyPr/>
                    <a:lstStyle/>
                    <a:p>
                      <a:pPr marL="0" lvl="0" indent="0" algn="l">
                        <a:lnSpc>
                          <a:spcPct val="100000"/>
                        </a:lnSpc>
                        <a:spcBef>
                          <a:spcPts val="0"/>
                        </a:spcBef>
                        <a:spcAft>
                          <a:spcPts val="0"/>
                        </a:spcAft>
                        <a:buNone/>
                      </a:pPr>
                      <a:r>
                        <a:rPr lang="fr-BE" dirty="0"/>
                        <a:t>Can </a:t>
                      </a:r>
                      <a:r>
                        <a:rPr lang="fr-BE" b="1" err="1">
                          <a:latin typeface="Lato"/>
                        </a:rPr>
                        <a:t>only</a:t>
                      </a:r>
                      <a:r>
                        <a:rPr lang="fr-BE" b="1" dirty="0">
                          <a:latin typeface="Lato"/>
                        </a:rPr>
                        <a:t> </a:t>
                      </a:r>
                      <a:r>
                        <a:rPr lang="fr-BE" b="1" err="1">
                          <a:latin typeface="Lato"/>
                        </a:rPr>
                        <a:t>connect</a:t>
                      </a:r>
                      <a:r>
                        <a:rPr lang="fr-BE" b="1" dirty="0">
                          <a:latin typeface="Lato"/>
                        </a:rPr>
                        <a:t> </a:t>
                      </a:r>
                      <a:r>
                        <a:rPr lang="fr-BE" b="1" err="1">
                          <a:latin typeface="Lato"/>
                        </a:rPr>
                        <a:t>two</a:t>
                      </a:r>
                      <a:r>
                        <a:rPr lang="fr-BE" dirty="0"/>
                        <a:t> </a:t>
                      </a:r>
                      <a:r>
                        <a:rPr lang="fr-BE" err="1"/>
                        <a:t>devices</a:t>
                      </a:r>
                      <a:endParaRPr lang="fr-BE" dirty="0" err="1"/>
                    </a:p>
                  </a:txBody>
                  <a:tcPr>
                    <a:solidFill>
                      <a:schemeClr val="accent5">
                        <a:lumMod val="20000"/>
                        <a:lumOff val="80000"/>
                      </a:schemeClr>
                    </a:solidFill>
                  </a:tcPr>
                </a:tc>
                <a:extLst>
                  <a:ext uri="{0D108BD9-81ED-4DB2-BD59-A6C34878D82A}">
                    <a16:rowId xmlns:a16="http://schemas.microsoft.com/office/drawing/2014/main" val="1454404255"/>
                  </a:ext>
                </a:extLst>
              </a:tr>
              <a:tr h="370840">
                <a:tc>
                  <a:txBody>
                    <a:bodyPr/>
                    <a:lstStyle/>
                    <a:p>
                      <a:r>
                        <a:rPr lang="fr-BE" dirty="0" err="1"/>
                        <a:t>Requires</a:t>
                      </a:r>
                      <a:r>
                        <a:rPr lang="fr-BE" dirty="0"/>
                        <a:t> </a:t>
                      </a:r>
                      <a:r>
                        <a:rPr lang="fr-BE" sz="1800" b="1" kern="1200" dirty="0">
                          <a:solidFill>
                            <a:schemeClr val="dk1"/>
                          </a:solidFill>
                          <a:latin typeface="Lato"/>
                          <a:ea typeface="Lato"/>
                          <a:cs typeface="Lato"/>
                        </a:rPr>
                        <a:t>pull-up </a:t>
                      </a:r>
                      <a:r>
                        <a:rPr lang="fr-BE" sz="1800" b="1" kern="1200" dirty="0" err="1">
                          <a:solidFill>
                            <a:schemeClr val="dk1"/>
                          </a:solidFill>
                          <a:latin typeface="Lato"/>
                          <a:ea typeface="Lato"/>
                          <a:cs typeface="Lato"/>
                        </a:rPr>
                        <a:t>resistors</a:t>
                      </a:r>
                      <a:endParaRPr lang="en-BE" sz="1800" b="1" kern="1200" dirty="0">
                        <a:solidFill>
                          <a:schemeClr val="dk1"/>
                        </a:solidFill>
                        <a:latin typeface="Lato"/>
                        <a:ea typeface="Lato"/>
                        <a:cs typeface="Lato"/>
                      </a:endParaRPr>
                    </a:p>
                  </a:txBody>
                  <a:tcPr>
                    <a:solidFill>
                      <a:schemeClr val="accent5">
                        <a:lumMod val="40000"/>
                        <a:lumOff val="60000"/>
                      </a:schemeClr>
                    </a:solidFill>
                  </a:tcPr>
                </a:tc>
                <a:tc>
                  <a:txBody>
                    <a:bodyPr/>
                    <a:lstStyle/>
                    <a:p>
                      <a:r>
                        <a:rPr lang="fr-BE" dirty="0"/>
                        <a:t>No pull-up </a:t>
                      </a:r>
                      <a:r>
                        <a:rPr lang="fr-BE" dirty="0" err="1"/>
                        <a:t>resistors</a:t>
                      </a:r>
                      <a:endParaRPr lang="en-BE" dirty="0"/>
                    </a:p>
                  </a:txBody>
                  <a:tcPr>
                    <a:solidFill>
                      <a:schemeClr val="accent5">
                        <a:lumMod val="40000"/>
                        <a:lumOff val="60000"/>
                      </a:schemeClr>
                    </a:solidFill>
                  </a:tcPr>
                </a:tc>
                <a:tc>
                  <a:txBody>
                    <a:bodyPr/>
                    <a:lstStyle/>
                    <a:p>
                      <a:pPr lvl="0">
                        <a:buNone/>
                      </a:pPr>
                      <a:r>
                        <a:rPr lang="fr-BE" sz="1800" b="0" i="0" u="none" strike="noStrike" noProof="0" dirty="0">
                          <a:solidFill>
                            <a:srgbClr val="000000"/>
                          </a:solidFill>
                          <a:latin typeface="Lato Light"/>
                        </a:rPr>
                        <a:t>No pull-up </a:t>
                      </a:r>
                      <a:r>
                        <a:rPr lang="fr-BE" sz="1800" b="0" i="0" u="none" strike="noStrike" noProof="0" dirty="0" err="1">
                          <a:solidFill>
                            <a:srgbClr val="000000"/>
                          </a:solidFill>
                          <a:latin typeface="Lato Light"/>
                        </a:rPr>
                        <a:t>resistors</a:t>
                      </a:r>
                      <a:endParaRPr lang="nl-NL" dirty="0" err="1"/>
                    </a:p>
                  </a:txBody>
                  <a:tcPr>
                    <a:solidFill>
                      <a:schemeClr val="accent5">
                        <a:lumMod val="40000"/>
                        <a:lumOff val="60000"/>
                      </a:schemeClr>
                    </a:solidFill>
                  </a:tcPr>
                </a:tc>
                <a:extLst>
                  <a:ext uri="{0D108BD9-81ED-4DB2-BD59-A6C34878D82A}">
                    <a16:rowId xmlns:a16="http://schemas.microsoft.com/office/drawing/2014/main" val="1959595307"/>
                  </a:ext>
                </a:extLst>
              </a:tr>
              <a:tr h="370840">
                <a:tc>
                  <a:txBody>
                    <a:bodyPr/>
                    <a:lstStyle/>
                    <a:p>
                      <a:pPr marL="285750" indent="-285750">
                        <a:buFont typeface="Arial" panose="020B0604020202020204" pitchFamily="34" charset="0"/>
                        <a:buChar char="•"/>
                      </a:pPr>
                      <a:r>
                        <a:rPr lang="en-US" sz="1800" b="0" i="0" u="none" strike="noStrike" kern="1200" dirty="0">
                          <a:solidFill>
                            <a:schemeClr val="dk1"/>
                          </a:solidFill>
                          <a:effectLst/>
                          <a:latin typeface="+mn-lt"/>
                          <a:ea typeface="+mn-ea"/>
                          <a:cs typeface="+mn-cs"/>
                        </a:rPr>
                        <a:t>standard mode</a:t>
                      </a:r>
                      <a:r>
                        <a:rPr lang="en-US" sz="1800" b="0" i="0" kern="1200" dirty="0">
                          <a:solidFill>
                            <a:schemeClr val="dk1"/>
                          </a:solidFill>
                          <a:effectLst/>
                          <a:latin typeface="+mn-lt"/>
                          <a:ea typeface="+mn-ea"/>
                          <a:cs typeface="+mn-cs"/>
                        </a:rPr>
                        <a:t>   </a:t>
                      </a:r>
                      <a:r>
                        <a:rPr lang="en-US" sz="1000" b="0" i="0"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100 </a:t>
                      </a:r>
                      <a:r>
                        <a:rPr lang="en-US" sz="1800" b="0" i="0" u="none" strike="noStrike" kern="1200" dirty="0">
                          <a:solidFill>
                            <a:schemeClr val="dk1"/>
                          </a:solidFill>
                          <a:effectLst/>
                          <a:latin typeface="+mn-lt"/>
                          <a:ea typeface="+mn-ea"/>
                          <a:cs typeface="+mn-cs"/>
                        </a:rPr>
                        <a:t>kbit/s</a:t>
                      </a:r>
                      <a:r>
                        <a:rPr lang="en-US" sz="1800" b="0" i="0" kern="1200" dirty="0">
                          <a:solidFill>
                            <a:schemeClr val="dk1"/>
                          </a:solidFill>
                          <a:effectLst/>
                          <a:latin typeface="+mn-lt"/>
                          <a:ea typeface="+mn-ea"/>
                          <a:cs typeface="+mn-cs"/>
                        </a:rPr>
                        <a:t> </a:t>
                      </a:r>
                    </a:p>
                    <a:p>
                      <a:pPr marL="285750" indent="-285750">
                        <a:buFont typeface="Arial" panose="020B0604020202020204" pitchFamily="34" charset="0"/>
                        <a:buChar char="•"/>
                      </a:pPr>
                      <a:r>
                        <a:rPr lang="en-US" sz="1800" b="0" i="0" u="none" strike="noStrike" kern="1200" dirty="0">
                          <a:solidFill>
                            <a:schemeClr val="dk1"/>
                          </a:solidFill>
                          <a:effectLst/>
                          <a:latin typeface="+mn-lt"/>
                          <a:ea typeface="+mn-ea"/>
                          <a:cs typeface="+mn-cs"/>
                        </a:rPr>
                        <a:t>fast mode              400 kbit/s </a:t>
                      </a:r>
                    </a:p>
                    <a:p>
                      <a:pPr marL="285750" indent="-285750">
                        <a:buFont typeface="Arial" panose="020B0604020202020204" pitchFamily="34" charset="0"/>
                        <a:buChar char="•"/>
                      </a:pPr>
                      <a:r>
                        <a:rPr lang="en-US" sz="1800" b="0" i="0" u="none" strike="noStrike" kern="1200" dirty="0">
                          <a:solidFill>
                            <a:schemeClr val="dk1"/>
                          </a:solidFill>
                          <a:effectLst/>
                          <a:latin typeface="+mn-lt"/>
                          <a:ea typeface="+mn-ea"/>
                          <a:cs typeface="+mn-cs"/>
                        </a:rPr>
                        <a:t>fast mode plus       1 Mbit/s</a:t>
                      </a:r>
                    </a:p>
                    <a:p>
                      <a:pPr marL="285750" indent="-285750">
                        <a:buFont typeface="Arial" panose="020B0604020202020204" pitchFamily="34" charset="0"/>
                        <a:buChar char="•"/>
                      </a:pPr>
                      <a:r>
                        <a:rPr lang="en-US" sz="1800" b="0" i="0" u="none" strike="noStrike" kern="1200" dirty="0">
                          <a:solidFill>
                            <a:schemeClr val="dk1"/>
                          </a:solidFill>
                          <a:effectLst/>
                          <a:latin typeface="+mn-lt"/>
                          <a:ea typeface="+mn-ea"/>
                          <a:cs typeface="+mn-cs"/>
                        </a:rPr>
                        <a:t>high-speed mode   3.4 Mbit/s</a:t>
                      </a:r>
                      <a:r>
                        <a:rPr lang="en-US" sz="1800" b="0" i="0" kern="1200" dirty="0">
                          <a:solidFill>
                            <a:schemeClr val="dk1"/>
                          </a:solidFill>
                          <a:effectLst/>
                          <a:latin typeface="+mn-lt"/>
                          <a:ea typeface="+mn-ea"/>
                          <a:cs typeface="+mn-cs"/>
                        </a:rPr>
                        <a:t> </a:t>
                      </a:r>
                      <a:endParaRPr lang="en-BE" dirty="0"/>
                    </a:p>
                  </a:txBody>
                  <a:tcPr>
                    <a:solidFill>
                      <a:schemeClr val="accent5">
                        <a:lumMod val="20000"/>
                        <a:lumOff val="80000"/>
                      </a:schemeClr>
                    </a:solidFill>
                  </a:tcPr>
                </a:tc>
                <a:tc>
                  <a:txBody>
                    <a:bodyPr/>
                    <a:lstStyle/>
                    <a:p>
                      <a:r>
                        <a:rPr lang="fr-BE" dirty="0"/>
                        <a:t>&gt; 10 Mbit possible</a:t>
                      </a:r>
                      <a:endParaRPr lang="en-BE" dirty="0"/>
                    </a:p>
                  </a:txBody>
                  <a:tcPr>
                    <a:solidFill>
                      <a:schemeClr val="accent5">
                        <a:lumMod val="20000"/>
                        <a:lumOff val="80000"/>
                      </a:schemeClr>
                    </a:solidFill>
                  </a:tcPr>
                </a:tc>
                <a:tc>
                  <a:txBody>
                    <a:bodyPr/>
                    <a:lstStyle/>
                    <a:p>
                      <a:pPr marL="0" lvl="0" indent="0">
                        <a:buNone/>
                      </a:pPr>
                      <a:r>
                        <a:rPr lang="fr-BE" sz="1800" b="0" i="0" u="none" strike="noStrike" kern="1200" noProof="0" dirty="0" err="1">
                          <a:solidFill>
                            <a:schemeClr val="dk1"/>
                          </a:solidFill>
                          <a:effectLst/>
                          <a:latin typeface="+mn-lt"/>
                          <a:ea typeface="+mn-ea"/>
                          <a:cs typeface="+mn-cs"/>
                        </a:rPr>
                        <a:t>Fixed</a:t>
                      </a:r>
                      <a:r>
                        <a:rPr lang="fr-BE" sz="1800" b="0" i="0" u="none" strike="noStrike" kern="1200" noProof="0" dirty="0">
                          <a:solidFill>
                            <a:schemeClr val="dk1"/>
                          </a:solidFill>
                          <a:effectLst/>
                          <a:latin typeface="+mn-lt"/>
                          <a:ea typeface="+mn-ea"/>
                          <a:cs typeface="+mn-cs"/>
                        </a:rPr>
                        <a:t> set of </a:t>
                      </a:r>
                      <a:r>
                        <a:rPr lang="fr-BE" sz="1800" b="0" i="0" u="none" strike="noStrike" kern="1200" noProof="0" dirty="0" err="1">
                          <a:solidFill>
                            <a:schemeClr val="dk1"/>
                          </a:solidFill>
                          <a:effectLst/>
                          <a:latin typeface="+mn-lt"/>
                          <a:ea typeface="+mn-ea"/>
                          <a:cs typeface="+mn-cs"/>
                        </a:rPr>
                        <a:t>bitrates</a:t>
                      </a:r>
                      <a:r>
                        <a:rPr lang="fr-BE" sz="1800" b="0" i="0" u="none" strike="noStrike" kern="1200" noProof="0" dirty="0">
                          <a:solidFill>
                            <a:schemeClr val="dk1"/>
                          </a:solidFill>
                          <a:effectLst/>
                          <a:latin typeface="+mn-lt"/>
                          <a:ea typeface="+mn-ea"/>
                          <a:cs typeface="+mn-cs"/>
                        </a:rPr>
                        <a:t>: 9600, 19200, 38400, 57600, 115200, 230400, 460800, 921600, 1000000, 1500000</a:t>
                      </a:r>
                      <a:endParaRPr lang="fr-BE" sz="1800" b="0" i="0" u="none" strike="noStrike" kern="1200">
                        <a:solidFill>
                          <a:schemeClr val="dk1"/>
                        </a:solidFill>
                        <a:effectLst/>
                        <a:latin typeface="+mn-lt"/>
                        <a:ea typeface="+mn-ea"/>
                        <a:cs typeface="+mn-cs"/>
                      </a:endParaRPr>
                    </a:p>
                  </a:txBody>
                  <a:tcPr>
                    <a:solidFill>
                      <a:schemeClr val="accent5">
                        <a:lumMod val="20000"/>
                        <a:lumOff val="80000"/>
                      </a:schemeClr>
                    </a:solidFill>
                  </a:tcPr>
                </a:tc>
                <a:extLst>
                  <a:ext uri="{0D108BD9-81ED-4DB2-BD59-A6C34878D82A}">
                    <a16:rowId xmlns:a16="http://schemas.microsoft.com/office/drawing/2014/main" val="3843339495"/>
                  </a:ext>
                </a:extLst>
              </a:tr>
              <a:tr h="370840">
                <a:tc>
                  <a:txBody>
                    <a:bodyPr/>
                    <a:lstStyle/>
                    <a:p>
                      <a:r>
                        <a:rPr lang="fr-BE" dirty="0"/>
                        <a:t>Half-duplex</a:t>
                      </a:r>
                      <a:endParaRPr lang="en-BE" dirty="0"/>
                    </a:p>
                  </a:txBody>
                  <a:tcPr>
                    <a:solidFill>
                      <a:schemeClr val="accent5">
                        <a:lumMod val="40000"/>
                        <a:lumOff val="60000"/>
                      </a:schemeClr>
                    </a:solidFill>
                  </a:tcPr>
                </a:tc>
                <a:tc>
                  <a:txBody>
                    <a:bodyPr/>
                    <a:lstStyle/>
                    <a:p>
                      <a:r>
                        <a:rPr lang="fr-BE" dirty="0"/>
                        <a:t>Full-duplex</a:t>
                      </a:r>
                      <a:endParaRPr lang="en-BE" dirty="0"/>
                    </a:p>
                  </a:txBody>
                  <a:tcPr>
                    <a:solidFill>
                      <a:schemeClr val="accent5">
                        <a:lumMod val="40000"/>
                        <a:lumOff val="60000"/>
                      </a:schemeClr>
                    </a:solidFill>
                  </a:tcPr>
                </a:tc>
                <a:tc>
                  <a:txBody>
                    <a:bodyPr/>
                    <a:lstStyle/>
                    <a:p>
                      <a:pPr lvl="0">
                        <a:buNone/>
                      </a:pPr>
                      <a:r>
                        <a:rPr lang="fr-BE" dirty="0"/>
                        <a:t>Full-duplex</a:t>
                      </a:r>
                    </a:p>
                  </a:txBody>
                  <a:tcPr>
                    <a:solidFill>
                      <a:schemeClr val="accent5">
                        <a:lumMod val="40000"/>
                        <a:lumOff val="60000"/>
                      </a:schemeClr>
                    </a:solidFill>
                  </a:tcPr>
                </a:tc>
                <a:extLst>
                  <a:ext uri="{0D108BD9-81ED-4DB2-BD59-A6C34878D82A}">
                    <a16:rowId xmlns:a16="http://schemas.microsoft.com/office/drawing/2014/main" val="276464242"/>
                  </a:ext>
                </a:extLst>
              </a:tr>
              <a:tr h="370840">
                <a:tc>
                  <a:txBody>
                    <a:bodyPr/>
                    <a:lstStyle/>
                    <a:p>
                      <a:r>
                        <a:rPr lang="fr-BE" dirty="0"/>
                        <a:t>Data </a:t>
                      </a:r>
                      <a:r>
                        <a:rPr lang="fr-BE" dirty="0" err="1"/>
                        <a:t>transferred</a:t>
                      </a:r>
                      <a:r>
                        <a:rPr lang="fr-BE" dirty="0"/>
                        <a:t> in bytes</a:t>
                      </a:r>
                    </a:p>
                  </a:txBody>
                  <a:tcPr>
                    <a:solidFill>
                      <a:schemeClr val="accent5">
                        <a:lumMod val="20000"/>
                        <a:lumOff val="80000"/>
                      </a:schemeClr>
                    </a:solidFill>
                  </a:tcPr>
                </a:tc>
                <a:tc>
                  <a:txBody>
                    <a:bodyPr/>
                    <a:lstStyle/>
                    <a:p>
                      <a:r>
                        <a:rPr lang="fr-BE" dirty="0" err="1"/>
                        <a:t>Arbitrary</a:t>
                      </a:r>
                      <a:r>
                        <a:rPr lang="fr-BE" dirty="0"/>
                        <a:t> data </a:t>
                      </a:r>
                      <a:r>
                        <a:rPr lang="fr-BE" dirty="0" err="1"/>
                        <a:t>length</a:t>
                      </a:r>
                      <a:endParaRPr lang="en-BE" dirty="0"/>
                    </a:p>
                  </a:txBody>
                  <a:tcPr>
                    <a:solidFill>
                      <a:schemeClr val="accent5">
                        <a:lumMod val="20000"/>
                        <a:lumOff val="80000"/>
                      </a:schemeClr>
                    </a:solidFill>
                  </a:tcPr>
                </a:tc>
                <a:tc>
                  <a:txBody>
                    <a:bodyPr/>
                    <a:lstStyle/>
                    <a:p>
                      <a:pPr lvl="0">
                        <a:buNone/>
                      </a:pPr>
                      <a:r>
                        <a:rPr lang="fr-BE" dirty="0"/>
                        <a:t>Data </a:t>
                      </a:r>
                      <a:r>
                        <a:rPr lang="fr-BE" dirty="0" err="1"/>
                        <a:t>length</a:t>
                      </a:r>
                      <a:r>
                        <a:rPr lang="fr-BE" dirty="0"/>
                        <a:t> </a:t>
                      </a:r>
                      <a:r>
                        <a:rPr lang="fr-BE" dirty="0" err="1"/>
                        <a:t>is</a:t>
                      </a:r>
                      <a:r>
                        <a:rPr lang="fr-BE" dirty="0"/>
                        <a:t> 5-9 bits</a:t>
                      </a:r>
                    </a:p>
                  </a:txBody>
                  <a:tcPr>
                    <a:solidFill>
                      <a:schemeClr val="accent5">
                        <a:lumMod val="20000"/>
                        <a:lumOff val="80000"/>
                      </a:schemeClr>
                    </a:solidFill>
                  </a:tcPr>
                </a:tc>
                <a:extLst>
                  <a:ext uri="{0D108BD9-81ED-4DB2-BD59-A6C34878D82A}">
                    <a16:rowId xmlns:a16="http://schemas.microsoft.com/office/drawing/2014/main" val="107442906"/>
                  </a:ext>
                </a:extLst>
              </a:tr>
              <a:tr h="370840">
                <a:tc>
                  <a:txBody>
                    <a:bodyPr/>
                    <a:lstStyle/>
                    <a:p>
                      <a:r>
                        <a:rPr lang="fr-BE" dirty="0" err="1"/>
                        <a:t>Synchronous</a:t>
                      </a:r>
                      <a:r>
                        <a:rPr lang="fr-BE" dirty="0"/>
                        <a:t> (SCL)</a:t>
                      </a:r>
                      <a:endParaRPr lang="en-BE" dirty="0"/>
                    </a:p>
                  </a:txBody>
                  <a:tcPr>
                    <a:solidFill>
                      <a:schemeClr val="accent5">
                        <a:lumMod val="40000"/>
                        <a:lumOff val="60000"/>
                      </a:schemeClr>
                    </a:solidFill>
                  </a:tcPr>
                </a:tc>
                <a:tc>
                  <a:txBody>
                    <a:bodyPr/>
                    <a:lstStyle/>
                    <a:p>
                      <a:r>
                        <a:rPr lang="fr-BE" dirty="0" err="1"/>
                        <a:t>Synchronous</a:t>
                      </a:r>
                      <a:r>
                        <a:rPr lang="fr-BE" dirty="0"/>
                        <a:t> (SCK)</a:t>
                      </a:r>
                      <a:endParaRPr lang="en-BE" dirty="0" err="1"/>
                    </a:p>
                  </a:txBody>
                  <a:tcPr>
                    <a:solidFill>
                      <a:schemeClr val="accent5">
                        <a:lumMod val="40000"/>
                        <a:lumOff val="60000"/>
                      </a:schemeClr>
                    </a:solidFill>
                  </a:tcPr>
                </a:tc>
                <a:tc>
                  <a:txBody>
                    <a:bodyPr/>
                    <a:lstStyle/>
                    <a:p>
                      <a:pPr lvl="0">
                        <a:buNone/>
                      </a:pPr>
                      <a:r>
                        <a:rPr lang="fr-BE" dirty="0" err="1"/>
                        <a:t>Asynchronous</a:t>
                      </a:r>
                      <a:r>
                        <a:rPr lang="fr-BE" dirty="0"/>
                        <a:t> (</a:t>
                      </a:r>
                      <a:r>
                        <a:rPr lang="fr-BE" dirty="0" err="1"/>
                        <a:t>both</a:t>
                      </a:r>
                      <a:r>
                        <a:rPr lang="fr-BE" dirty="0"/>
                        <a:t> </a:t>
                      </a:r>
                      <a:r>
                        <a:rPr lang="fr-BE" dirty="0" err="1"/>
                        <a:t>devices</a:t>
                      </a:r>
                      <a:r>
                        <a:rPr lang="fr-BE" dirty="0"/>
                        <a:t> must fix </a:t>
                      </a:r>
                      <a:r>
                        <a:rPr lang="fr-BE" dirty="0" err="1"/>
                        <a:t>same</a:t>
                      </a:r>
                      <a:r>
                        <a:rPr lang="fr-BE" dirty="0"/>
                        <a:t> </a:t>
                      </a:r>
                      <a:r>
                        <a:rPr lang="fr-BE" dirty="0" err="1"/>
                        <a:t>bitrate</a:t>
                      </a:r>
                      <a:r>
                        <a:rPr lang="fr-BE" dirty="0"/>
                        <a:t>)</a:t>
                      </a:r>
                    </a:p>
                  </a:txBody>
                  <a:tcPr>
                    <a:solidFill>
                      <a:schemeClr val="accent5">
                        <a:lumMod val="40000"/>
                        <a:lumOff val="60000"/>
                      </a:schemeClr>
                    </a:solidFill>
                  </a:tcPr>
                </a:tc>
                <a:extLst>
                  <a:ext uri="{0D108BD9-81ED-4DB2-BD59-A6C34878D82A}">
                    <a16:rowId xmlns:a16="http://schemas.microsoft.com/office/drawing/2014/main" val="1648090246"/>
                  </a:ext>
                </a:extLst>
              </a:tr>
            </a:tbl>
          </a:graphicData>
        </a:graphic>
      </p:graphicFrame>
    </p:spTree>
    <p:extLst>
      <p:ext uri="{BB962C8B-B14F-4D97-AF65-F5344CB8AC3E}">
        <p14:creationId xmlns:p14="http://schemas.microsoft.com/office/powerpoint/2010/main" val="1579899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8DB4596-535A-C218-CDC4-BFA820F0D95B}"/>
              </a:ext>
            </a:extLst>
          </p:cNvPr>
          <p:cNvSpPr/>
          <p:nvPr/>
        </p:nvSpPr>
        <p:spPr>
          <a:xfrm>
            <a:off x="726890" y="1343436"/>
            <a:ext cx="9376777" cy="4171128"/>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ectangle 17">
            <a:extLst>
              <a:ext uri="{FF2B5EF4-FFF2-40B4-BE49-F238E27FC236}">
                <a16:creationId xmlns:a16="http://schemas.microsoft.com/office/drawing/2014/main" id="{B37CC64B-2204-5B6A-E2FE-50A4D31AE70C}"/>
              </a:ext>
            </a:extLst>
          </p:cNvPr>
          <p:cNvSpPr/>
          <p:nvPr/>
        </p:nvSpPr>
        <p:spPr>
          <a:xfrm>
            <a:off x="726892" y="2094387"/>
            <a:ext cx="5018818" cy="342017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0A1B8EE0-5D82-7397-F6BC-2E974F016B31}"/>
              </a:ext>
            </a:extLst>
          </p:cNvPr>
          <p:cNvSpPr/>
          <p:nvPr/>
        </p:nvSpPr>
        <p:spPr>
          <a:xfrm>
            <a:off x="714796" y="2743447"/>
            <a:ext cx="2657279" cy="277111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113</a:t>
            </a:fld>
            <a:endParaRPr lang="en-US"/>
          </a:p>
        </p:txBody>
      </p:sp>
      <p:pic>
        <p:nvPicPr>
          <p:cNvPr id="12" name="Picture 11">
            <a:extLst>
              <a:ext uri="{FF2B5EF4-FFF2-40B4-BE49-F238E27FC236}">
                <a16:creationId xmlns:a16="http://schemas.microsoft.com/office/drawing/2014/main" id="{8A7772D7-737C-A2F8-1BBC-C35544ABD80E}"/>
              </a:ext>
            </a:extLst>
          </p:cNvPr>
          <p:cNvPicPr>
            <a:picLocks noChangeAspect="1"/>
          </p:cNvPicPr>
          <p:nvPr/>
        </p:nvPicPr>
        <p:blipFill rotWithShape="1">
          <a:blip r:embed="rId2"/>
          <a:srcRect l="2149"/>
          <a:stretch/>
        </p:blipFill>
        <p:spPr>
          <a:xfrm rot="18894827">
            <a:off x="1534474" y="3474254"/>
            <a:ext cx="860681" cy="1786470"/>
          </a:xfrm>
          <a:prstGeom prst="rect">
            <a:avLst/>
          </a:prstGeom>
        </p:spPr>
      </p:pic>
      <p:sp>
        <p:nvSpPr>
          <p:cNvPr id="15" name="TextBox 14">
            <a:extLst>
              <a:ext uri="{FF2B5EF4-FFF2-40B4-BE49-F238E27FC236}">
                <a16:creationId xmlns:a16="http://schemas.microsoft.com/office/drawing/2014/main" id="{5F58E64E-1C24-401C-9FD9-6D08055A1EA2}"/>
              </a:ext>
            </a:extLst>
          </p:cNvPr>
          <p:cNvSpPr txBox="1"/>
          <p:nvPr/>
        </p:nvSpPr>
        <p:spPr>
          <a:xfrm>
            <a:off x="719720" y="2854804"/>
            <a:ext cx="2657280" cy="523220"/>
          </a:xfrm>
          <a:prstGeom prst="rect">
            <a:avLst/>
          </a:prstGeom>
          <a:noFill/>
        </p:spPr>
        <p:txBody>
          <a:bodyPr wrap="square" lIns="91440" tIns="45720" rIns="91440" bIns="45720" rtlCol="0" anchor="t">
            <a:spAutoFit/>
          </a:bodyPr>
          <a:lstStyle/>
          <a:p>
            <a:pPr algn="ctr"/>
            <a:r>
              <a:rPr lang="en-US" sz="2800" b="1"/>
              <a:t>Sensor element</a:t>
            </a:r>
            <a:endParaRPr lang="en-US" b="1"/>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06F650A5-F778-BF6F-5559-84160D438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234" y="3683587"/>
            <a:ext cx="1276154" cy="1646591"/>
          </a:xfrm>
          <a:prstGeom prst="rect">
            <a:avLst/>
          </a:prstGeom>
        </p:spPr>
      </p:pic>
      <p:sp>
        <p:nvSpPr>
          <p:cNvPr id="20" name="TextBox 19">
            <a:extLst>
              <a:ext uri="{FF2B5EF4-FFF2-40B4-BE49-F238E27FC236}">
                <a16:creationId xmlns:a16="http://schemas.microsoft.com/office/drawing/2014/main" id="{1577108B-EC24-47AC-5DC6-D2A058B50973}"/>
              </a:ext>
            </a:extLst>
          </p:cNvPr>
          <p:cNvSpPr txBox="1"/>
          <p:nvPr/>
        </p:nvSpPr>
        <p:spPr>
          <a:xfrm>
            <a:off x="1606406" y="2122998"/>
            <a:ext cx="3192671" cy="523220"/>
          </a:xfrm>
          <a:prstGeom prst="rect">
            <a:avLst/>
          </a:prstGeom>
          <a:noFill/>
        </p:spPr>
        <p:txBody>
          <a:bodyPr wrap="square" rtlCol="0">
            <a:spAutoFit/>
          </a:bodyPr>
          <a:lstStyle/>
          <a:p>
            <a:pPr algn="ctr"/>
            <a:r>
              <a:rPr lang="en-US" sz="2800" b="1"/>
              <a:t>Analog sensor</a:t>
            </a:r>
            <a:endParaRPr lang="en-US" b="1"/>
          </a:p>
        </p:txBody>
      </p:sp>
      <p:sp>
        <p:nvSpPr>
          <p:cNvPr id="21" name="TextBox 20">
            <a:extLst>
              <a:ext uri="{FF2B5EF4-FFF2-40B4-BE49-F238E27FC236}">
                <a16:creationId xmlns:a16="http://schemas.microsoft.com/office/drawing/2014/main" id="{D4A31245-F56E-CEFA-B128-4B11D73A052E}"/>
              </a:ext>
            </a:extLst>
          </p:cNvPr>
          <p:cNvSpPr txBox="1"/>
          <p:nvPr/>
        </p:nvSpPr>
        <p:spPr>
          <a:xfrm>
            <a:off x="3789052" y="1457302"/>
            <a:ext cx="3192671" cy="523220"/>
          </a:xfrm>
          <a:prstGeom prst="rect">
            <a:avLst/>
          </a:prstGeom>
          <a:noFill/>
        </p:spPr>
        <p:txBody>
          <a:bodyPr wrap="square" rtlCol="0">
            <a:spAutoFit/>
          </a:bodyPr>
          <a:lstStyle/>
          <a:p>
            <a:pPr algn="ctr"/>
            <a:r>
              <a:rPr lang="en-US" sz="2800" b="1"/>
              <a:t>Digital sensor</a:t>
            </a:r>
            <a:endParaRPr lang="en-US" b="1"/>
          </a:p>
        </p:txBody>
      </p:sp>
      <p:grpSp>
        <p:nvGrpSpPr>
          <p:cNvPr id="30" name="Group 29">
            <a:extLst>
              <a:ext uri="{FF2B5EF4-FFF2-40B4-BE49-F238E27FC236}">
                <a16:creationId xmlns:a16="http://schemas.microsoft.com/office/drawing/2014/main" id="{10CD5263-C6C6-9369-845E-08978BAD35A2}"/>
              </a:ext>
            </a:extLst>
          </p:cNvPr>
          <p:cNvGrpSpPr/>
          <p:nvPr/>
        </p:nvGrpSpPr>
        <p:grpSpPr>
          <a:xfrm>
            <a:off x="6311044" y="2746534"/>
            <a:ext cx="2052535" cy="1529502"/>
            <a:chOff x="8833265" y="3714872"/>
            <a:chExt cx="2052535" cy="1529502"/>
          </a:xfrm>
        </p:grpSpPr>
        <p:grpSp>
          <p:nvGrpSpPr>
            <p:cNvPr id="24" name="Group 23">
              <a:extLst>
                <a:ext uri="{FF2B5EF4-FFF2-40B4-BE49-F238E27FC236}">
                  <a16:creationId xmlns:a16="http://schemas.microsoft.com/office/drawing/2014/main" id="{7D02BC6D-3A52-05D7-2D96-557C8BFC59EA}"/>
                </a:ext>
              </a:extLst>
            </p:cNvPr>
            <p:cNvGrpSpPr/>
            <p:nvPr/>
          </p:nvGrpSpPr>
          <p:grpSpPr>
            <a:xfrm>
              <a:off x="8833265" y="3714872"/>
              <a:ext cx="2052535" cy="1529502"/>
              <a:chOff x="8597900" y="2683948"/>
              <a:chExt cx="2717803" cy="2013323"/>
            </a:xfrm>
          </p:grpSpPr>
          <p:pic>
            <p:nvPicPr>
              <p:cNvPr id="22" name="Picture 21" descr="A black background with a black square&#10;&#10;Description automatically generated with medium confidence">
                <a:extLst>
                  <a:ext uri="{FF2B5EF4-FFF2-40B4-BE49-F238E27FC236}">
                    <a16:creationId xmlns:a16="http://schemas.microsoft.com/office/drawing/2014/main" id="{36E207A6-2556-C53E-CA57-FB1FA9BBD41C}"/>
                  </a:ext>
                </a:extLst>
              </p:cNvPr>
              <p:cNvPicPr>
                <a:picLocks noChangeAspect="1"/>
              </p:cNvPicPr>
              <p:nvPr/>
            </p:nvPicPr>
            <p:blipFill rotWithShape="1">
              <a:blip r:embed="rId4">
                <a:extLst>
                  <a:ext uri="{28A0092B-C50C-407E-A947-70E740481C1C}">
                    <a14:useLocalDpi xmlns:a14="http://schemas.microsoft.com/office/drawing/2010/main" val="0"/>
                  </a:ext>
                </a:extLst>
              </a:blip>
              <a:srcRect l="58669"/>
              <a:stretch/>
            </p:blipFill>
            <p:spPr>
              <a:xfrm>
                <a:off x="8597900" y="2683948"/>
                <a:ext cx="2717803" cy="2013323"/>
              </a:xfrm>
              <a:prstGeom prst="rect">
                <a:avLst/>
              </a:prstGeom>
            </p:spPr>
          </p:pic>
          <p:sp>
            <p:nvSpPr>
              <p:cNvPr id="23" name="Rectangle 22">
                <a:extLst>
                  <a:ext uri="{FF2B5EF4-FFF2-40B4-BE49-F238E27FC236}">
                    <a16:creationId xmlns:a16="http://schemas.microsoft.com/office/drawing/2014/main" id="{7D21F949-37CE-70F4-E365-B32C3B0CB794}"/>
                  </a:ext>
                </a:extLst>
              </p:cNvPr>
              <p:cNvSpPr/>
              <p:nvPr/>
            </p:nvSpPr>
            <p:spPr>
              <a:xfrm>
                <a:off x="8597900" y="2711450"/>
                <a:ext cx="1372142" cy="18415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5" name="TextBox 24">
              <a:extLst>
                <a:ext uri="{FF2B5EF4-FFF2-40B4-BE49-F238E27FC236}">
                  <a16:creationId xmlns:a16="http://schemas.microsoft.com/office/drawing/2014/main" id="{51E85C6E-1884-6E23-6FE8-B62CBAEC3229}"/>
                </a:ext>
              </a:extLst>
            </p:cNvPr>
            <p:cNvSpPr txBox="1"/>
            <p:nvPr/>
          </p:nvSpPr>
          <p:spPr>
            <a:xfrm>
              <a:off x="9026973" y="4215111"/>
              <a:ext cx="1444953" cy="523220"/>
            </a:xfrm>
            <a:prstGeom prst="rect">
              <a:avLst/>
            </a:prstGeom>
            <a:noFill/>
          </p:spPr>
          <p:txBody>
            <a:bodyPr wrap="square" rtlCol="0">
              <a:spAutoFit/>
            </a:bodyPr>
            <a:lstStyle/>
            <a:p>
              <a:pPr algn="ctr"/>
              <a:r>
                <a:rPr lang="en-US" sz="2800"/>
                <a:t>ADC</a:t>
              </a:r>
              <a:endParaRPr lang="en-US"/>
            </a:p>
          </p:txBody>
        </p:sp>
      </p:grpSp>
      <p:sp>
        <p:nvSpPr>
          <p:cNvPr id="26" name="TextBox 25">
            <a:extLst>
              <a:ext uri="{FF2B5EF4-FFF2-40B4-BE49-F238E27FC236}">
                <a16:creationId xmlns:a16="http://schemas.microsoft.com/office/drawing/2014/main" id="{E2C43F7B-4E57-0911-A2CA-7106E958CB51}"/>
              </a:ext>
            </a:extLst>
          </p:cNvPr>
          <p:cNvSpPr txBox="1"/>
          <p:nvPr/>
        </p:nvSpPr>
        <p:spPr>
          <a:xfrm>
            <a:off x="3523938" y="2863160"/>
            <a:ext cx="2310660" cy="707886"/>
          </a:xfrm>
          <a:prstGeom prst="rect">
            <a:avLst/>
          </a:prstGeom>
          <a:noFill/>
        </p:spPr>
        <p:txBody>
          <a:bodyPr wrap="square" rtlCol="0">
            <a:spAutoFit/>
          </a:bodyPr>
          <a:lstStyle/>
          <a:p>
            <a:pPr algn="ctr"/>
            <a:r>
              <a:rPr lang="en-US" sz="2000"/>
              <a:t>Transduction mechanism </a:t>
            </a:r>
            <a:endParaRPr lang="en-US" sz="1400"/>
          </a:p>
        </p:txBody>
      </p:sp>
      <p:sp>
        <p:nvSpPr>
          <p:cNvPr id="27" name="TextBox 26">
            <a:extLst>
              <a:ext uri="{FF2B5EF4-FFF2-40B4-BE49-F238E27FC236}">
                <a16:creationId xmlns:a16="http://schemas.microsoft.com/office/drawing/2014/main" id="{792D2965-8FEB-8B49-080C-A7D94793D991}"/>
              </a:ext>
            </a:extLst>
          </p:cNvPr>
          <p:cNvSpPr txBox="1"/>
          <p:nvPr/>
        </p:nvSpPr>
        <p:spPr>
          <a:xfrm>
            <a:off x="2637976" y="4278663"/>
            <a:ext cx="2310660" cy="584775"/>
          </a:xfrm>
          <a:prstGeom prst="rect">
            <a:avLst/>
          </a:prstGeom>
          <a:noFill/>
        </p:spPr>
        <p:txBody>
          <a:bodyPr wrap="square" rtlCol="0">
            <a:spAutoFit/>
          </a:bodyPr>
          <a:lstStyle/>
          <a:p>
            <a:pPr algn="ctr"/>
            <a:r>
              <a:rPr lang="en-US" sz="3200" b="1"/>
              <a:t>+</a:t>
            </a:r>
            <a:endParaRPr lang="en-US" sz="2000" b="1"/>
          </a:p>
        </p:txBody>
      </p:sp>
      <p:sp>
        <p:nvSpPr>
          <p:cNvPr id="28" name="TextBox 27">
            <a:extLst>
              <a:ext uri="{FF2B5EF4-FFF2-40B4-BE49-F238E27FC236}">
                <a16:creationId xmlns:a16="http://schemas.microsoft.com/office/drawing/2014/main" id="{286D6808-7222-C34F-872F-8E654427EE02}"/>
              </a:ext>
            </a:extLst>
          </p:cNvPr>
          <p:cNvSpPr txBox="1"/>
          <p:nvPr/>
        </p:nvSpPr>
        <p:spPr>
          <a:xfrm>
            <a:off x="5703061" y="3201733"/>
            <a:ext cx="569330" cy="584775"/>
          </a:xfrm>
          <a:prstGeom prst="rect">
            <a:avLst/>
          </a:prstGeom>
          <a:noFill/>
        </p:spPr>
        <p:txBody>
          <a:bodyPr wrap="square" rtlCol="0">
            <a:spAutoFit/>
          </a:bodyPr>
          <a:lstStyle/>
          <a:p>
            <a:pPr algn="ctr"/>
            <a:r>
              <a:rPr lang="en-US" sz="3200" b="1"/>
              <a:t>+</a:t>
            </a:r>
            <a:endParaRPr lang="en-US" sz="2000" b="1"/>
          </a:p>
        </p:txBody>
      </p:sp>
      <p:sp>
        <p:nvSpPr>
          <p:cNvPr id="29" name="TextBox 28">
            <a:extLst>
              <a:ext uri="{FF2B5EF4-FFF2-40B4-BE49-F238E27FC236}">
                <a16:creationId xmlns:a16="http://schemas.microsoft.com/office/drawing/2014/main" id="{BC5BBA9D-0AF7-E4BB-D476-7A203E9EB185}"/>
              </a:ext>
            </a:extLst>
          </p:cNvPr>
          <p:cNvSpPr txBox="1"/>
          <p:nvPr/>
        </p:nvSpPr>
        <p:spPr>
          <a:xfrm>
            <a:off x="5837933" y="4508225"/>
            <a:ext cx="2063391" cy="707886"/>
          </a:xfrm>
          <a:prstGeom prst="rect">
            <a:avLst/>
          </a:prstGeom>
          <a:noFill/>
        </p:spPr>
        <p:txBody>
          <a:bodyPr wrap="square" lIns="91440" tIns="45720" rIns="91440" bIns="45720" rtlCol="0" anchor="t">
            <a:spAutoFit/>
          </a:bodyPr>
          <a:lstStyle/>
          <a:p>
            <a:r>
              <a:rPr lang="en-US" sz="2000" b="1">
                <a:solidFill>
                  <a:schemeClr val="accent5"/>
                </a:solidFill>
              </a:rPr>
              <a:t>Amplification?</a:t>
            </a:r>
          </a:p>
          <a:p>
            <a:r>
              <a:rPr lang="en-US" sz="2000" b="1">
                <a:solidFill>
                  <a:schemeClr val="accent5"/>
                </a:solidFill>
                <a:ea typeface="Lato Light"/>
                <a:cs typeface="Lato Light"/>
              </a:rPr>
              <a:t>Attenuation?</a:t>
            </a:r>
          </a:p>
        </p:txBody>
      </p:sp>
      <p:sp>
        <p:nvSpPr>
          <p:cNvPr id="2" name="TextBox 1">
            <a:extLst>
              <a:ext uri="{FF2B5EF4-FFF2-40B4-BE49-F238E27FC236}">
                <a16:creationId xmlns:a16="http://schemas.microsoft.com/office/drawing/2014/main" id="{19BDE920-F019-3ECD-1F9C-9BDE301A1D3A}"/>
              </a:ext>
            </a:extLst>
          </p:cNvPr>
          <p:cNvSpPr txBox="1"/>
          <p:nvPr/>
        </p:nvSpPr>
        <p:spPr>
          <a:xfrm>
            <a:off x="7469750" y="3224601"/>
            <a:ext cx="2310660" cy="584775"/>
          </a:xfrm>
          <a:prstGeom prst="rect">
            <a:avLst/>
          </a:prstGeom>
          <a:noFill/>
        </p:spPr>
        <p:txBody>
          <a:bodyPr wrap="square" rtlCol="0">
            <a:spAutoFit/>
          </a:bodyPr>
          <a:lstStyle/>
          <a:p>
            <a:pPr algn="ctr"/>
            <a:r>
              <a:rPr lang="en-US" sz="3200" b="1"/>
              <a:t>+</a:t>
            </a:r>
            <a:endParaRPr lang="en-US" sz="2000" b="1"/>
          </a:p>
        </p:txBody>
      </p:sp>
      <p:sp>
        <p:nvSpPr>
          <p:cNvPr id="4" name="TextBox 3">
            <a:extLst>
              <a:ext uri="{FF2B5EF4-FFF2-40B4-BE49-F238E27FC236}">
                <a16:creationId xmlns:a16="http://schemas.microsoft.com/office/drawing/2014/main" id="{8A79D627-79E8-40F8-FA97-858809526FC3}"/>
              </a:ext>
            </a:extLst>
          </p:cNvPr>
          <p:cNvSpPr txBox="1"/>
          <p:nvPr/>
        </p:nvSpPr>
        <p:spPr>
          <a:xfrm>
            <a:off x="8615500" y="3163045"/>
            <a:ext cx="1659155" cy="707886"/>
          </a:xfrm>
          <a:prstGeom prst="rect">
            <a:avLst/>
          </a:prstGeom>
          <a:noFill/>
        </p:spPr>
        <p:txBody>
          <a:bodyPr wrap="square" rtlCol="0">
            <a:spAutoFit/>
          </a:bodyPr>
          <a:lstStyle/>
          <a:p>
            <a:pPr algn="ctr"/>
            <a:r>
              <a:rPr lang="en-US" sz="2000"/>
              <a:t>Protocol </a:t>
            </a:r>
          </a:p>
          <a:p>
            <a:pPr algn="ctr"/>
            <a:r>
              <a:rPr lang="en-US" sz="2000"/>
              <a:t>interface</a:t>
            </a:r>
            <a:endParaRPr lang="en-US" sz="1400"/>
          </a:p>
        </p:txBody>
      </p:sp>
      <p:sp>
        <p:nvSpPr>
          <p:cNvPr id="5" name="TextBox 4">
            <a:extLst>
              <a:ext uri="{FF2B5EF4-FFF2-40B4-BE49-F238E27FC236}">
                <a16:creationId xmlns:a16="http://schemas.microsoft.com/office/drawing/2014/main" id="{7B84F364-A676-B0B7-CCE0-A4342DC23362}"/>
              </a:ext>
            </a:extLst>
          </p:cNvPr>
          <p:cNvSpPr txBox="1"/>
          <p:nvPr/>
        </p:nvSpPr>
        <p:spPr>
          <a:xfrm>
            <a:off x="10108010" y="3870931"/>
            <a:ext cx="1828487" cy="1643311"/>
          </a:xfrm>
          <a:prstGeom prst="rect">
            <a:avLst/>
          </a:prstGeom>
          <a:noFill/>
        </p:spPr>
        <p:txBody>
          <a:bodyPr wrap="square" rtlCol="0">
            <a:spAutoFit/>
          </a:bodyPr>
          <a:lstStyle/>
          <a:p>
            <a:r>
              <a:rPr lang="en-US" sz="2000" b="1">
                <a:solidFill>
                  <a:schemeClr val="accent5"/>
                </a:solidFill>
              </a:rPr>
              <a:t>Consider level shifting,</a:t>
            </a:r>
          </a:p>
          <a:p>
            <a:r>
              <a:rPr lang="en-US" sz="2000" b="1">
                <a:solidFill>
                  <a:schemeClr val="accent5"/>
                </a:solidFill>
              </a:rPr>
              <a:t>pull-up dimensioning, …</a:t>
            </a:r>
            <a:endParaRPr lang="en-US" sz="1400" b="1">
              <a:solidFill>
                <a:schemeClr val="accent5"/>
              </a:solidFill>
            </a:endParaRPr>
          </a:p>
        </p:txBody>
      </p:sp>
      <p:cxnSp>
        <p:nvCxnSpPr>
          <p:cNvPr id="7" name="Straight Arrow Connector 6">
            <a:extLst>
              <a:ext uri="{FF2B5EF4-FFF2-40B4-BE49-F238E27FC236}">
                <a16:creationId xmlns:a16="http://schemas.microsoft.com/office/drawing/2014/main" id="{D41372CE-38AC-35E6-A3F5-AA54C0C2C2C2}"/>
              </a:ext>
            </a:extLst>
          </p:cNvPr>
          <p:cNvCxnSpPr>
            <a:cxnSpLocks/>
          </p:cNvCxnSpPr>
          <p:nvPr/>
        </p:nvCxnSpPr>
        <p:spPr>
          <a:xfrm>
            <a:off x="10103667" y="3371010"/>
            <a:ext cx="1403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9394D1B-197E-0036-44C3-7AE96C472129}"/>
              </a:ext>
            </a:extLst>
          </p:cNvPr>
          <p:cNvCxnSpPr>
            <a:cxnSpLocks/>
          </p:cNvCxnSpPr>
          <p:nvPr/>
        </p:nvCxnSpPr>
        <p:spPr>
          <a:xfrm flipH="1">
            <a:off x="10103667" y="3721496"/>
            <a:ext cx="1403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16" grpId="0" animBg="1"/>
      <p:bldP spid="15" grpId="0"/>
      <p:bldP spid="20" grpId="0"/>
      <p:bldP spid="21" grpId="0"/>
      <p:bldP spid="26" grpId="0"/>
      <p:bldP spid="27" grpId="0"/>
      <p:bldP spid="28" grpId="0"/>
      <p:bldP spid="29" grpId="0"/>
      <p:bldP spid="2" grpId="0"/>
      <p:bldP spid="4" grpId="0"/>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9">
            <a:extLst>
              <a:ext uri="{FF2B5EF4-FFF2-40B4-BE49-F238E27FC236}">
                <a16:creationId xmlns:a16="http://schemas.microsoft.com/office/drawing/2014/main" id="{615EFF67-B2AE-51AD-FCC8-2EF0289D870D}"/>
              </a:ext>
            </a:extLst>
          </p:cNvPr>
          <p:cNvSpPr txBox="1"/>
          <p:nvPr/>
        </p:nvSpPr>
        <p:spPr>
          <a:xfrm>
            <a:off x="1433592" y="1321920"/>
            <a:ext cx="9774557" cy="954107"/>
          </a:xfrm>
          <a:prstGeom prst="rect">
            <a:avLst/>
          </a:prstGeom>
          <a:noFill/>
        </p:spPr>
        <p:txBody>
          <a:bodyPr wrap="square" lIns="91440" tIns="45720" rIns="91440" bIns="45720" rtlCol="0" anchor="t">
            <a:spAutoFit/>
          </a:bodyPr>
          <a:lstStyle/>
          <a:p>
            <a:r>
              <a:rPr lang="en-US" sz="2800"/>
              <a:t>...both integrate a </a:t>
            </a:r>
            <a:r>
              <a:rPr lang="en-US" sz="2800" b="1">
                <a:latin typeface="Lato"/>
                <a:ea typeface="Lato"/>
                <a:cs typeface="Lato"/>
              </a:rPr>
              <a:t>CPU</a:t>
            </a:r>
            <a:r>
              <a:rPr lang="en-US" sz="2800"/>
              <a:t>, that can execute a </a:t>
            </a:r>
            <a:r>
              <a:rPr lang="en-US" sz="2800" b="1">
                <a:latin typeface="Lato"/>
                <a:ea typeface="Lato"/>
                <a:cs typeface="Lato"/>
              </a:rPr>
              <a:t>fixed set of commands</a:t>
            </a:r>
            <a:r>
              <a:rPr lang="en-US" sz="2800"/>
              <a:t>, </a:t>
            </a:r>
            <a:r>
              <a:rPr lang="en-US" sz="2800" err="1"/>
              <a:t>synchronised</a:t>
            </a:r>
            <a:r>
              <a:rPr lang="en-US" sz="2800"/>
              <a:t> by a </a:t>
            </a:r>
            <a:r>
              <a:rPr lang="en-US" sz="2800" b="1">
                <a:latin typeface="Lato"/>
                <a:ea typeface="Lato"/>
                <a:cs typeface="Lato"/>
              </a:rPr>
              <a:t>clock</a:t>
            </a:r>
            <a:r>
              <a:rPr lang="en-US" sz="2800"/>
              <a:t>, but:</a:t>
            </a:r>
            <a:endParaRPr lang="nl-NL"/>
          </a:p>
        </p:txBody>
      </p:sp>
      <p:sp>
        <p:nvSpPr>
          <p:cNvPr id="12" name="Rechthoek 11">
            <a:extLst>
              <a:ext uri="{FF2B5EF4-FFF2-40B4-BE49-F238E27FC236}">
                <a16:creationId xmlns:a16="http://schemas.microsoft.com/office/drawing/2014/main" id="{108B9E9F-1EAE-83B5-3B21-1998C951ABFB}"/>
              </a:ext>
            </a:extLst>
          </p:cNvPr>
          <p:cNvSpPr/>
          <p:nvPr/>
        </p:nvSpPr>
        <p:spPr>
          <a:xfrm>
            <a:off x="3239398" y="1876566"/>
            <a:ext cx="4644727" cy="3980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a:extLst>
              <a:ext uri="{FF2B5EF4-FFF2-40B4-BE49-F238E27FC236}">
                <a16:creationId xmlns:a16="http://schemas.microsoft.com/office/drawing/2014/main" id="{91504574-81B7-8E13-3348-67D2DF2B4757}"/>
              </a:ext>
            </a:extLst>
          </p:cNvPr>
          <p:cNvSpPr/>
          <p:nvPr/>
        </p:nvSpPr>
        <p:spPr>
          <a:xfrm>
            <a:off x="1512626" y="1796356"/>
            <a:ext cx="1726771" cy="4782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a:extLst>
              <a:ext uri="{FF2B5EF4-FFF2-40B4-BE49-F238E27FC236}">
                <a16:creationId xmlns:a16="http://schemas.microsoft.com/office/drawing/2014/main" id="{7CB46BF8-2FC8-48E5-6646-3F651409E40B}"/>
              </a:ext>
            </a:extLst>
          </p:cNvPr>
          <p:cNvSpPr/>
          <p:nvPr/>
        </p:nvSpPr>
        <p:spPr>
          <a:xfrm>
            <a:off x="5024231" y="1319282"/>
            <a:ext cx="5139758" cy="766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le 1">
            <a:extLst>
              <a:ext uri="{FF2B5EF4-FFF2-40B4-BE49-F238E27FC236}">
                <a16:creationId xmlns:a16="http://schemas.microsoft.com/office/drawing/2014/main" id="{83D12352-57A7-D5D9-8BA7-131D1FF9441E}"/>
              </a:ext>
            </a:extLst>
          </p:cNvPr>
          <p:cNvSpPr txBox="1">
            <a:spLocks/>
          </p:cNvSpPr>
          <p:nvPr/>
        </p:nvSpPr>
        <p:spPr>
          <a:xfrm>
            <a:off x="1209266" y="461317"/>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Microcontrollers and Microprocessors...</a:t>
            </a:r>
            <a:endParaRPr lang="nl-NL"/>
          </a:p>
        </p:txBody>
      </p:sp>
      <p:sp>
        <p:nvSpPr>
          <p:cNvPr id="2" name="Slide Number Placeholder 1">
            <a:extLst>
              <a:ext uri="{FF2B5EF4-FFF2-40B4-BE49-F238E27FC236}">
                <a16:creationId xmlns:a16="http://schemas.microsoft.com/office/drawing/2014/main" id="{0B6C9BAF-E00B-A094-E01B-BEAD1C0F48F0}"/>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114</a:t>
            </a:fld>
            <a:endParaRPr lang="en-US"/>
          </a:p>
        </p:txBody>
      </p:sp>
    </p:spTree>
    <p:extLst>
      <p:ext uri="{BB962C8B-B14F-4D97-AF65-F5344CB8AC3E}">
        <p14:creationId xmlns:p14="http://schemas.microsoft.com/office/powerpoint/2010/main" val="140814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9">
            <a:extLst>
              <a:ext uri="{FF2B5EF4-FFF2-40B4-BE49-F238E27FC236}">
                <a16:creationId xmlns:a16="http://schemas.microsoft.com/office/drawing/2014/main" id="{615EFF67-B2AE-51AD-FCC8-2EF0289D870D}"/>
              </a:ext>
            </a:extLst>
          </p:cNvPr>
          <p:cNvSpPr txBox="1"/>
          <p:nvPr/>
        </p:nvSpPr>
        <p:spPr>
          <a:xfrm>
            <a:off x="1433592" y="1321920"/>
            <a:ext cx="9774557" cy="954107"/>
          </a:xfrm>
          <a:prstGeom prst="rect">
            <a:avLst/>
          </a:prstGeom>
          <a:noFill/>
        </p:spPr>
        <p:txBody>
          <a:bodyPr wrap="square" lIns="91440" tIns="45720" rIns="91440" bIns="45720" rtlCol="0" anchor="t">
            <a:spAutoFit/>
          </a:bodyPr>
          <a:lstStyle/>
          <a:p>
            <a:r>
              <a:rPr lang="en-US" sz="2800"/>
              <a:t>...both integrate a </a:t>
            </a:r>
            <a:r>
              <a:rPr lang="en-US" sz="2800" b="1">
                <a:latin typeface="Lato"/>
                <a:ea typeface="Lato"/>
                <a:cs typeface="Lato"/>
              </a:rPr>
              <a:t>CPU</a:t>
            </a:r>
            <a:r>
              <a:rPr lang="en-US" sz="2800"/>
              <a:t>, that can execute a </a:t>
            </a:r>
            <a:r>
              <a:rPr lang="en-US" sz="2800" b="1">
                <a:latin typeface="Lato"/>
                <a:ea typeface="Lato"/>
                <a:cs typeface="Lato"/>
              </a:rPr>
              <a:t>fixed set of commands</a:t>
            </a:r>
            <a:r>
              <a:rPr lang="en-US" sz="2800"/>
              <a:t>, </a:t>
            </a:r>
            <a:r>
              <a:rPr lang="en-US" sz="2800" err="1"/>
              <a:t>synchronised</a:t>
            </a:r>
            <a:r>
              <a:rPr lang="en-US" sz="2800"/>
              <a:t> by a </a:t>
            </a:r>
            <a:r>
              <a:rPr lang="en-US" sz="2800" b="1">
                <a:latin typeface="Lato"/>
                <a:ea typeface="Lato"/>
                <a:cs typeface="Lato"/>
              </a:rPr>
              <a:t>clock</a:t>
            </a:r>
            <a:r>
              <a:rPr lang="en-US" sz="2800"/>
              <a:t>, but:</a:t>
            </a:r>
            <a:endParaRPr lang="nl-NL"/>
          </a:p>
        </p:txBody>
      </p:sp>
      <p:graphicFrame>
        <p:nvGraphicFramePr>
          <p:cNvPr id="4" name="Table 3">
            <a:extLst>
              <a:ext uri="{FF2B5EF4-FFF2-40B4-BE49-F238E27FC236}">
                <a16:creationId xmlns:a16="http://schemas.microsoft.com/office/drawing/2014/main" id="{D328F6BB-6CCD-2865-636A-3E711C1357E9}"/>
              </a:ext>
            </a:extLst>
          </p:cNvPr>
          <p:cNvGraphicFramePr>
            <a:graphicFrameLocks noGrp="1"/>
          </p:cNvGraphicFramePr>
          <p:nvPr/>
        </p:nvGraphicFramePr>
        <p:xfrm>
          <a:off x="2035159" y="2466972"/>
          <a:ext cx="8128000" cy="4048760"/>
        </p:xfrm>
        <a:graphic>
          <a:graphicData uri="http://schemas.openxmlformats.org/drawingml/2006/table">
            <a:tbl>
              <a:tblPr firstRow="1" bandRow="1">
                <a:tableStyleId>{93296810-A885-4BE3-A3E7-6D5BEEA58F35}</a:tableStyleId>
              </a:tblPr>
              <a:tblGrid>
                <a:gridCol w="4064000">
                  <a:extLst>
                    <a:ext uri="{9D8B030D-6E8A-4147-A177-3AD203B41FA5}">
                      <a16:colId xmlns:a16="http://schemas.microsoft.com/office/drawing/2014/main" val="3503704522"/>
                    </a:ext>
                  </a:extLst>
                </a:gridCol>
                <a:gridCol w="4064000">
                  <a:extLst>
                    <a:ext uri="{9D8B030D-6E8A-4147-A177-3AD203B41FA5}">
                      <a16:colId xmlns:a16="http://schemas.microsoft.com/office/drawing/2014/main" val="1177630309"/>
                    </a:ext>
                  </a:extLst>
                </a:gridCol>
              </a:tblGrid>
              <a:tr h="370840">
                <a:tc>
                  <a:txBody>
                    <a:bodyPr/>
                    <a:lstStyle/>
                    <a:p>
                      <a:pPr algn="ctr"/>
                      <a:r>
                        <a:rPr lang="fr-BE" err="1"/>
                        <a:t>Microcontrollers</a:t>
                      </a:r>
                      <a:endParaRPr lang="en-BE" err="1"/>
                    </a:p>
                  </a:txBody>
                  <a:tcPr>
                    <a:solidFill>
                      <a:schemeClr val="accent5"/>
                    </a:solidFill>
                  </a:tcPr>
                </a:tc>
                <a:tc>
                  <a:txBody>
                    <a:bodyPr/>
                    <a:lstStyle/>
                    <a:p>
                      <a:pPr lvl="0" algn="ctr">
                        <a:buNone/>
                      </a:pPr>
                      <a:r>
                        <a:rPr lang="fr-BE" err="1"/>
                        <a:t>Microprocessors</a:t>
                      </a:r>
                      <a:endParaRPr lang="nl-NL" err="1"/>
                    </a:p>
                  </a:txBody>
                  <a:tcPr>
                    <a:solidFill>
                      <a:schemeClr val="accent5"/>
                    </a:solidFill>
                  </a:tcPr>
                </a:tc>
                <a:extLst>
                  <a:ext uri="{0D108BD9-81ED-4DB2-BD59-A6C34878D82A}">
                    <a16:rowId xmlns:a16="http://schemas.microsoft.com/office/drawing/2014/main" val="949616712"/>
                  </a:ext>
                </a:extLst>
              </a:tr>
              <a:tr h="370840">
                <a:tc>
                  <a:txBody>
                    <a:bodyPr/>
                    <a:lstStyle/>
                    <a:p>
                      <a:pPr lvl="0">
                        <a:buNone/>
                      </a:pPr>
                      <a:r>
                        <a:rPr lang="fr-BE" sz="1800" b="0" i="0" u="none" strike="noStrike" kern="1200" noProof="0">
                          <a:solidFill>
                            <a:schemeClr val="dk1"/>
                          </a:solidFill>
                        </a:rPr>
                        <a:t>Combines CPU, memory, and </a:t>
                      </a:r>
                      <a:r>
                        <a:rPr lang="fr-BE" sz="1800" b="0" i="0" u="none" strike="noStrike" kern="1200" noProof="0" err="1">
                          <a:solidFill>
                            <a:schemeClr val="dk1"/>
                          </a:solidFill>
                        </a:rPr>
                        <a:t>peripheral</a:t>
                      </a:r>
                      <a:r>
                        <a:rPr lang="fr-BE" sz="1800" b="0" i="0" u="none" strike="noStrike" kern="1200" noProof="0">
                          <a:solidFill>
                            <a:schemeClr val="dk1"/>
                          </a:solidFill>
                        </a:rPr>
                        <a:t> interfaces </a:t>
                      </a:r>
                      <a:r>
                        <a:rPr lang="fr-BE" sz="1800" b="1" i="0" u="none" strike="noStrike" kern="1200" noProof="0">
                          <a:solidFill>
                            <a:schemeClr val="dk1"/>
                          </a:solidFill>
                          <a:latin typeface="Lato"/>
                        </a:rPr>
                        <a:t>on a single chip</a:t>
                      </a:r>
                      <a:endParaRPr lang="nl-NL" b="1">
                        <a:latin typeface="Lato"/>
                      </a:endParaRPr>
                    </a:p>
                  </a:txBody>
                  <a:tcPr>
                    <a:solidFill>
                      <a:schemeClr val="accent5">
                        <a:lumMod val="40000"/>
                        <a:lumOff val="60000"/>
                      </a:schemeClr>
                    </a:solidFill>
                  </a:tcPr>
                </a:tc>
                <a:tc>
                  <a:txBody>
                    <a:bodyPr/>
                    <a:lstStyle/>
                    <a:p>
                      <a:pPr lvl="0">
                        <a:buNone/>
                      </a:pPr>
                      <a:r>
                        <a:rPr lang="fr-BE" sz="1800" b="0" i="0" u="none" strike="noStrike" kern="1200" noProof="0" err="1">
                          <a:solidFill>
                            <a:schemeClr val="dk1"/>
                          </a:solidFill>
                        </a:rPr>
                        <a:t>Usually</a:t>
                      </a:r>
                      <a:r>
                        <a:rPr lang="fr-BE" sz="1800" b="0" i="0" u="none" strike="noStrike" kern="1200" noProof="0">
                          <a:solidFill>
                            <a:schemeClr val="dk1"/>
                          </a:solidFill>
                        </a:rPr>
                        <a:t> </a:t>
                      </a:r>
                      <a:r>
                        <a:rPr lang="fr-BE" sz="1800" b="1" i="0" u="none" strike="noStrike" kern="1200" noProof="0" err="1">
                          <a:solidFill>
                            <a:schemeClr val="dk1"/>
                          </a:solidFill>
                          <a:latin typeface="Lato"/>
                          <a:ea typeface="+mn-ea"/>
                          <a:cs typeface="+mn-cs"/>
                        </a:rPr>
                        <a:t>includes</a:t>
                      </a:r>
                      <a:r>
                        <a:rPr lang="fr-BE" sz="1800" b="1" i="0" u="none" strike="noStrike" kern="1200" noProof="0">
                          <a:solidFill>
                            <a:schemeClr val="dk1"/>
                          </a:solidFill>
                          <a:latin typeface="Lato"/>
                          <a:ea typeface="+mn-ea"/>
                          <a:cs typeface="+mn-cs"/>
                        </a:rPr>
                        <a:t> </a:t>
                      </a:r>
                      <a:r>
                        <a:rPr lang="fr-BE" sz="1800" b="1" i="0" u="none" strike="noStrike" kern="1200" noProof="0" err="1">
                          <a:solidFill>
                            <a:schemeClr val="dk1"/>
                          </a:solidFill>
                          <a:latin typeface="Lato"/>
                          <a:ea typeface="+mn-ea"/>
                          <a:cs typeface="+mn-cs"/>
                        </a:rPr>
                        <a:t>only</a:t>
                      </a:r>
                      <a:r>
                        <a:rPr lang="fr-BE" sz="1800" b="1" i="0" u="none" strike="noStrike" kern="1200" noProof="0">
                          <a:solidFill>
                            <a:schemeClr val="dk1"/>
                          </a:solidFill>
                          <a:latin typeface="Lato"/>
                          <a:ea typeface="+mn-ea"/>
                          <a:cs typeface="+mn-cs"/>
                        </a:rPr>
                        <a:t> CPU</a:t>
                      </a:r>
                      <a:r>
                        <a:rPr lang="fr-BE" sz="1800" b="0" i="0" u="none" strike="noStrike" kern="1200" noProof="0">
                          <a:solidFill>
                            <a:schemeClr val="dk1"/>
                          </a:solidFill>
                        </a:rPr>
                        <a:t> and relies on </a:t>
                      </a:r>
                      <a:r>
                        <a:rPr lang="fr-BE" sz="1800" b="0" i="0" u="none" strike="noStrike" kern="1200" noProof="0" err="1">
                          <a:solidFill>
                            <a:schemeClr val="dk1"/>
                          </a:solidFill>
                        </a:rPr>
                        <a:t>external</a:t>
                      </a:r>
                      <a:r>
                        <a:rPr lang="fr-BE" sz="1800" b="0" i="0" u="none" strike="noStrike" kern="1200" noProof="0">
                          <a:solidFill>
                            <a:schemeClr val="dk1"/>
                          </a:solidFill>
                        </a:rPr>
                        <a:t> components for memory and </a:t>
                      </a:r>
                      <a:r>
                        <a:rPr lang="fr-BE" sz="1800" b="0" i="0" u="none" strike="noStrike" kern="1200" noProof="0" err="1">
                          <a:solidFill>
                            <a:schemeClr val="dk1"/>
                          </a:solidFill>
                        </a:rPr>
                        <a:t>peripherals</a:t>
                      </a:r>
                      <a:endParaRPr lang="fr-BE" sz="1800" b="0" i="0" u="none" strike="noStrike" kern="1200" noProof="0">
                        <a:solidFill>
                          <a:schemeClr val="dk1"/>
                        </a:solidFill>
                      </a:endParaRPr>
                    </a:p>
                  </a:txBody>
                  <a:tcPr>
                    <a:solidFill>
                      <a:schemeClr val="accent5">
                        <a:lumMod val="40000"/>
                        <a:lumOff val="60000"/>
                      </a:schemeClr>
                    </a:solidFill>
                  </a:tcPr>
                </a:tc>
                <a:extLst>
                  <a:ext uri="{0D108BD9-81ED-4DB2-BD59-A6C34878D82A}">
                    <a16:rowId xmlns:a16="http://schemas.microsoft.com/office/drawing/2014/main" val="1324279029"/>
                  </a:ext>
                </a:extLst>
              </a:tr>
              <a:tr h="370840">
                <a:tc>
                  <a:txBody>
                    <a:bodyPr/>
                    <a:lstStyle/>
                    <a:p>
                      <a:pPr lvl="0" algn="l">
                        <a:lnSpc>
                          <a:spcPct val="100000"/>
                        </a:lnSpc>
                        <a:spcBef>
                          <a:spcPts val="0"/>
                        </a:spcBef>
                        <a:spcAft>
                          <a:spcPts val="0"/>
                        </a:spcAft>
                        <a:buNone/>
                      </a:pPr>
                      <a:r>
                        <a:rPr lang="fr-BE" sz="1800" b="1" i="0" u="none" strike="noStrike" kern="1200" noProof="0" err="1">
                          <a:solidFill>
                            <a:schemeClr val="dk1"/>
                          </a:solidFill>
                          <a:latin typeface="Lato"/>
                          <a:ea typeface="+mn-ea"/>
                          <a:cs typeface="+mn-cs"/>
                        </a:rPr>
                        <a:t>Specific</a:t>
                      </a:r>
                      <a:r>
                        <a:rPr lang="fr-BE" sz="1800" b="1" i="0" u="none" strike="noStrike" kern="1200" noProof="0">
                          <a:solidFill>
                            <a:schemeClr val="dk1"/>
                          </a:solidFill>
                          <a:latin typeface="Lato"/>
                          <a:ea typeface="+mn-ea"/>
                          <a:cs typeface="+mn-cs"/>
                        </a:rPr>
                        <a:t> </a:t>
                      </a:r>
                      <a:r>
                        <a:rPr lang="fr-BE" sz="1800" b="1" i="0" u="none" strike="noStrike" kern="1200" noProof="0" err="1">
                          <a:solidFill>
                            <a:schemeClr val="dk1"/>
                          </a:solidFill>
                          <a:latin typeface="Lato"/>
                          <a:ea typeface="+mn-ea"/>
                          <a:cs typeface="+mn-cs"/>
                        </a:rPr>
                        <a:t>purposes</a:t>
                      </a:r>
                      <a:r>
                        <a:rPr lang="fr-BE" sz="1800" b="0" i="0" u="none" strike="noStrike" noProof="0">
                          <a:solidFill>
                            <a:schemeClr val="dk1"/>
                          </a:solidFill>
                          <a:latin typeface="Lato Light"/>
                        </a:rPr>
                        <a:t>, like </a:t>
                      </a:r>
                      <a:r>
                        <a:rPr lang="fr-BE" sz="1800" b="0" i="0" u="none" strike="noStrike" noProof="0" err="1">
                          <a:solidFill>
                            <a:schemeClr val="dk1"/>
                          </a:solidFill>
                          <a:latin typeface="Lato Light"/>
                        </a:rPr>
                        <a:t>sensor</a:t>
                      </a:r>
                      <a:r>
                        <a:rPr lang="fr-BE" sz="1800" b="0" i="0" u="none" strike="noStrike" noProof="0">
                          <a:solidFill>
                            <a:schemeClr val="dk1"/>
                          </a:solidFill>
                          <a:latin typeface="Lato Light"/>
                        </a:rPr>
                        <a:t> </a:t>
                      </a:r>
                      <a:r>
                        <a:rPr lang="fr-BE" sz="1800" b="0" i="0" u="none" strike="noStrike" noProof="0" err="1">
                          <a:solidFill>
                            <a:schemeClr val="dk1"/>
                          </a:solidFill>
                          <a:latin typeface="Lato Light"/>
                        </a:rPr>
                        <a:t>readout</a:t>
                      </a:r>
                      <a:r>
                        <a:rPr lang="fr-BE" sz="1800" b="0" i="0" u="none" strike="noStrike" noProof="0">
                          <a:solidFill>
                            <a:schemeClr val="dk1"/>
                          </a:solidFill>
                          <a:latin typeface="Lato Light"/>
                        </a:rPr>
                        <a:t> and </a:t>
                      </a:r>
                      <a:r>
                        <a:rPr lang="fr-BE" sz="1800" b="0" i="0" u="none" strike="noStrike" noProof="0" err="1">
                          <a:solidFill>
                            <a:schemeClr val="dk1"/>
                          </a:solidFill>
                          <a:latin typeface="Lato Light"/>
                        </a:rPr>
                        <a:t>actuator</a:t>
                      </a:r>
                      <a:r>
                        <a:rPr lang="fr-BE" sz="1800" b="0" i="0" u="none" strike="noStrike" noProof="0">
                          <a:solidFill>
                            <a:schemeClr val="dk1"/>
                          </a:solidFill>
                          <a:latin typeface="Lato Light"/>
                        </a:rPr>
                        <a:t> control</a:t>
                      </a:r>
                      <a:endParaRPr lang="fr-BE" sz="1800" b="0" i="0" u="none" strike="noStrike" noProof="0">
                        <a:solidFill>
                          <a:srgbClr val="000000"/>
                        </a:solidFill>
                        <a:latin typeface="Lato Light"/>
                      </a:endParaRPr>
                    </a:p>
                  </a:txBody>
                  <a:tcPr>
                    <a:solidFill>
                      <a:schemeClr val="accent5">
                        <a:lumMod val="20000"/>
                        <a:lumOff val="80000"/>
                      </a:schemeClr>
                    </a:solidFill>
                  </a:tcPr>
                </a:tc>
                <a:tc>
                  <a:txBody>
                    <a:bodyPr/>
                    <a:lstStyle/>
                    <a:p>
                      <a:pPr lvl="0" algn="l">
                        <a:lnSpc>
                          <a:spcPct val="100000"/>
                        </a:lnSpc>
                        <a:spcBef>
                          <a:spcPts val="0"/>
                        </a:spcBef>
                        <a:spcAft>
                          <a:spcPts val="0"/>
                        </a:spcAft>
                        <a:buNone/>
                      </a:pPr>
                      <a:r>
                        <a:rPr lang="fr-BE" sz="1800" b="1" i="0" u="none" strike="noStrike" kern="1200" noProof="0">
                          <a:solidFill>
                            <a:schemeClr val="dk1"/>
                          </a:solidFill>
                          <a:latin typeface="Lato"/>
                          <a:ea typeface="+mn-ea"/>
                          <a:cs typeface="+mn-cs"/>
                        </a:rPr>
                        <a:t>General-</a:t>
                      </a:r>
                      <a:r>
                        <a:rPr lang="fr-BE" sz="1800" b="1" i="0" u="none" strike="noStrike" kern="1200" noProof="0" err="1">
                          <a:solidFill>
                            <a:schemeClr val="dk1"/>
                          </a:solidFill>
                          <a:latin typeface="Lato"/>
                          <a:ea typeface="+mn-ea"/>
                          <a:cs typeface="+mn-cs"/>
                        </a:rPr>
                        <a:t>purpose</a:t>
                      </a:r>
                      <a:r>
                        <a:rPr lang="fr-BE" sz="1800" b="0" i="0" u="none" strike="noStrike" noProof="0">
                          <a:solidFill>
                            <a:schemeClr val="dk1"/>
                          </a:solidFill>
                          <a:latin typeface="Lato Light"/>
                        </a:rPr>
                        <a:t>,</a:t>
                      </a:r>
                      <a:r>
                        <a:rPr lang="fr-BE" sz="1800" b="1" i="0" u="none" strike="noStrike" noProof="0">
                          <a:solidFill>
                            <a:schemeClr val="dk1"/>
                          </a:solidFill>
                          <a:latin typeface="Lato Light"/>
                        </a:rPr>
                        <a:t> </a:t>
                      </a:r>
                      <a:r>
                        <a:rPr lang="fr-BE" sz="1800" b="0" i="0" u="none" strike="noStrike" noProof="0">
                          <a:solidFill>
                            <a:schemeClr val="dk1"/>
                          </a:solidFill>
                          <a:latin typeface="Lato Light"/>
                        </a:rPr>
                        <a:t>like a computer</a:t>
                      </a:r>
                      <a:endParaRPr lang="fr-BE" sz="1800" b="0" i="0" u="none" strike="noStrike" noProof="0">
                        <a:solidFill>
                          <a:srgbClr val="000000"/>
                        </a:solidFill>
                        <a:latin typeface="Lato Light"/>
                      </a:endParaRPr>
                    </a:p>
                  </a:txBody>
                  <a:tcPr>
                    <a:solidFill>
                      <a:schemeClr val="accent5">
                        <a:lumMod val="20000"/>
                        <a:lumOff val="80000"/>
                      </a:schemeClr>
                    </a:solidFill>
                  </a:tcPr>
                </a:tc>
                <a:extLst>
                  <a:ext uri="{0D108BD9-81ED-4DB2-BD59-A6C34878D82A}">
                    <a16:rowId xmlns:a16="http://schemas.microsoft.com/office/drawing/2014/main" val="1454404255"/>
                  </a:ext>
                </a:extLst>
              </a:tr>
              <a:tr h="370840">
                <a:tc>
                  <a:txBody>
                    <a:bodyPr/>
                    <a:lstStyle/>
                    <a:p>
                      <a:pPr lvl="0" algn="l">
                        <a:lnSpc>
                          <a:spcPct val="100000"/>
                        </a:lnSpc>
                        <a:spcBef>
                          <a:spcPts val="0"/>
                        </a:spcBef>
                        <a:spcAft>
                          <a:spcPts val="0"/>
                        </a:spcAft>
                        <a:buNone/>
                      </a:pPr>
                      <a:r>
                        <a:rPr lang="fr-BE" sz="1800" b="0" i="0" u="none" strike="noStrike" kern="1200" noProof="0" err="1">
                          <a:solidFill>
                            <a:srgbClr val="000000"/>
                          </a:solidFill>
                        </a:rPr>
                        <a:t>Typically</a:t>
                      </a:r>
                      <a:r>
                        <a:rPr lang="fr-BE" sz="1800" b="0" i="0" u="none" strike="noStrike" kern="1200" noProof="0">
                          <a:solidFill>
                            <a:srgbClr val="000000"/>
                          </a:solidFill>
                        </a:rPr>
                        <a:t> </a:t>
                      </a:r>
                      <a:r>
                        <a:rPr lang="fr-BE" sz="1800" b="1" i="0" u="none" strike="noStrike" kern="1200" noProof="0">
                          <a:solidFill>
                            <a:schemeClr val="dk1"/>
                          </a:solidFill>
                          <a:latin typeface="Lato"/>
                          <a:ea typeface="+mn-ea"/>
                          <a:cs typeface="+mn-cs"/>
                        </a:rPr>
                        <a:t>no operating system</a:t>
                      </a:r>
                      <a:endParaRPr lang="fr-BE" sz="1800" b="1" i="0" u="none" strike="noStrike" kern="1200" noProof="0" err="1">
                        <a:solidFill>
                          <a:schemeClr val="dk1"/>
                        </a:solidFill>
                        <a:latin typeface="Lato"/>
                        <a:ea typeface="+mn-ea"/>
                        <a:cs typeface="+mn-cs"/>
                      </a:endParaRPr>
                    </a:p>
                  </a:txBody>
                  <a:tcPr>
                    <a:solidFill>
                      <a:schemeClr val="accent5">
                        <a:lumMod val="40000"/>
                        <a:lumOff val="60000"/>
                      </a:schemeClr>
                    </a:solidFill>
                  </a:tcPr>
                </a:tc>
                <a:tc>
                  <a:txBody>
                    <a:bodyPr/>
                    <a:lstStyle/>
                    <a:p>
                      <a:pPr lvl="0" algn="l">
                        <a:lnSpc>
                          <a:spcPct val="100000"/>
                        </a:lnSpc>
                        <a:spcBef>
                          <a:spcPts val="0"/>
                        </a:spcBef>
                        <a:spcAft>
                          <a:spcPts val="0"/>
                        </a:spcAft>
                        <a:buNone/>
                      </a:pPr>
                      <a:r>
                        <a:rPr lang="fr-BE" sz="1800" b="0" i="0" u="none" strike="noStrike" noProof="0" err="1">
                          <a:solidFill>
                            <a:srgbClr val="000000"/>
                          </a:solidFill>
                          <a:latin typeface="Lato Light"/>
                        </a:rPr>
                        <a:t>Typically</a:t>
                      </a:r>
                      <a:r>
                        <a:rPr lang="fr-BE" sz="1800" b="0" i="0" u="none" strike="noStrike" noProof="0">
                          <a:solidFill>
                            <a:srgbClr val="000000"/>
                          </a:solidFill>
                          <a:latin typeface="Lato Light"/>
                        </a:rPr>
                        <a:t> </a:t>
                      </a:r>
                      <a:r>
                        <a:rPr lang="fr-BE" sz="1800" b="1" i="0" u="none" strike="noStrike" kern="1200" noProof="0">
                          <a:solidFill>
                            <a:schemeClr val="dk1"/>
                          </a:solidFill>
                          <a:latin typeface="Lato"/>
                          <a:ea typeface="+mn-ea"/>
                          <a:cs typeface="+mn-cs"/>
                        </a:rPr>
                        <a:t>uses operating system</a:t>
                      </a:r>
                      <a:endParaRPr lang="fr-BE" sz="1800" b="1" i="0" u="none" strike="noStrike" kern="1200" noProof="0" err="1">
                        <a:solidFill>
                          <a:schemeClr val="dk1"/>
                        </a:solidFill>
                        <a:latin typeface="Lato"/>
                        <a:ea typeface="+mn-ea"/>
                        <a:cs typeface="+mn-cs"/>
                      </a:endParaRPr>
                    </a:p>
                  </a:txBody>
                  <a:tcPr>
                    <a:solidFill>
                      <a:schemeClr val="accent5">
                        <a:lumMod val="40000"/>
                        <a:lumOff val="60000"/>
                      </a:schemeClr>
                    </a:solidFill>
                  </a:tcPr>
                </a:tc>
                <a:extLst>
                  <a:ext uri="{0D108BD9-81ED-4DB2-BD59-A6C34878D82A}">
                    <a16:rowId xmlns:a16="http://schemas.microsoft.com/office/drawing/2014/main" val="1959595307"/>
                  </a:ext>
                </a:extLst>
              </a:tr>
              <a:tr h="370840">
                <a:tc>
                  <a:txBody>
                    <a:bodyPr/>
                    <a:lstStyle/>
                    <a:p>
                      <a:pPr lvl="0" algn="l">
                        <a:lnSpc>
                          <a:spcPct val="100000"/>
                        </a:lnSpc>
                        <a:spcBef>
                          <a:spcPts val="0"/>
                        </a:spcBef>
                        <a:spcAft>
                          <a:spcPts val="0"/>
                        </a:spcAft>
                        <a:buNone/>
                      </a:pPr>
                      <a:r>
                        <a:rPr lang="fr-BE" sz="1800" b="0" i="0" u="none" strike="noStrike" kern="1200" noProof="0" err="1">
                          <a:solidFill>
                            <a:srgbClr val="000000"/>
                          </a:solidFill>
                          <a:effectLst/>
                        </a:rPr>
                        <a:t>Appropriate</a:t>
                      </a:r>
                      <a:r>
                        <a:rPr lang="fr-BE" sz="1800" b="0" i="0" u="none" strike="noStrike" kern="1200" noProof="0">
                          <a:solidFill>
                            <a:srgbClr val="000000"/>
                          </a:solidFill>
                          <a:effectLst/>
                        </a:rPr>
                        <a:t> for </a:t>
                      </a:r>
                      <a:r>
                        <a:rPr lang="fr-BE" sz="1800" b="1" i="0" u="none" strike="noStrike" kern="1200" noProof="0">
                          <a:solidFill>
                            <a:schemeClr val="dk1"/>
                          </a:solidFill>
                          <a:latin typeface="Lato"/>
                          <a:ea typeface="+mn-ea"/>
                          <a:cs typeface="+mn-cs"/>
                        </a:rPr>
                        <a:t>real-time</a:t>
                      </a:r>
                      <a:r>
                        <a:rPr lang="fr-BE" sz="1800" b="0" i="0" u="none" strike="noStrike" kern="1200" noProof="0">
                          <a:solidFill>
                            <a:srgbClr val="000000"/>
                          </a:solidFill>
                          <a:effectLst/>
                        </a:rPr>
                        <a:t> applications </a:t>
                      </a:r>
                      <a:r>
                        <a:rPr lang="fr-BE" sz="1800" b="0" i="0" u="none" strike="noStrike" kern="1200" noProof="0" err="1">
                          <a:solidFill>
                            <a:srgbClr val="000000"/>
                          </a:solidFill>
                          <a:effectLst/>
                        </a:rPr>
                        <a:t>where</a:t>
                      </a:r>
                      <a:r>
                        <a:rPr lang="fr-BE" sz="1800" b="0" i="0" u="none" strike="noStrike" kern="1200" noProof="0">
                          <a:solidFill>
                            <a:srgbClr val="000000"/>
                          </a:solidFill>
                          <a:effectLst/>
                        </a:rPr>
                        <a:t> </a:t>
                      </a:r>
                      <a:r>
                        <a:rPr lang="fr-BE" sz="1800" b="1" i="0" u="none" strike="noStrike" kern="1200" noProof="0">
                          <a:solidFill>
                            <a:schemeClr val="dk1"/>
                          </a:solidFill>
                          <a:latin typeface="Lato"/>
                          <a:ea typeface="+mn-ea"/>
                          <a:cs typeface="+mn-cs"/>
                        </a:rPr>
                        <a:t>exact timing</a:t>
                      </a:r>
                      <a:r>
                        <a:rPr lang="fr-BE" sz="1800" b="0" i="0" u="none" strike="noStrike" kern="1200" noProof="0">
                          <a:solidFill>
                            <a:srgbClr val="000000"/>
                          </a:solidFill>
                          <a:effectLst/>
                        </a:rPr>
                        <a:t> </a:t>
                      </a:r>
                      <a:r>
                        <a:rPr lang="fr-BE" sz="1800" b="0" i="0" u="none" strike="noStrike" kern="1200" noProof="0" err="1">
                          <a:solidFill>
                            <a:srgbClr val="000000"/>
                          </a:solidFill>
                          <a:effectLst/>
                        </a:rPr>
                        <a:t>is</a:t>
                      </a:r>
                      <a:r>
                        <a:rPr lang="fr-BE" sz="1800" b="0" i="0" u="none" strike="noStrike" kern="1200" noProof="0">
                          <a:solidFill>
                            <a:srgbClr val="000000"/>
                          </a:solidFill>
                          <a:effectLst/>
                        </a:rPr>
                        <a:t> </a:t>
                      </a:r>
                      <a:r>
                        <a:rPr lang="fr-BE" sz="1800" b="0" i="0" u="none" strike="noStrike" kern="1200" noProof="0" err="1">
                          <a:solidFill>
                            <a:srgbClr val="000000"/>
                          </a:solidFill>
                          <a:effectLst/>
                        </a:rPr>
                        <a:t>necessary</a:t>
                      </a:r>
                      <a:endParaRPr lang="en-US" sz="1800" b="0" i="0" u="none" strike="noStrike" kern="1200" noProof="0" err="1">
                        <a:solidFill>
                          <a:srgbClr val="000000"/>
                        </a:solidFill>
                        <a:effectLst/>
                      </a:endParaRPr>
                    </a:p>
                  </a:txBody>
                  <a:tcPr>
                    <a:solidFill>
                      <a:schemeClr val="accent5">
                        <a:lumMod val="20000"/>
                        <a:lumOff val="80000"/>
                      </a:schemeClr>
                    </a:solidFill>
                  </a:tcPr>
                </a:tc>
                <a:tc>
                  <a:txBody>
                    <a:bodyPr/>
                    <a:lstStyle/>
                    <a:p>
                      <a:pPr lvl="0" algn="l">
                        <a:lnSpc>
                          <a:spcPct val="100000"/>
                        </a:lnSpc>
                        <a:spcBef>
                          <a:spcPts val="0"/>
                        </a:spcBef>
                        <a:spcAft>
                          <a:spcPts val="0"/>
                        </a:spcAft>
                        <a:buNone/>
                      </a:pPr>
                      <a:r>
                        <a:rPr lang="fr-BE" sz="1800" b="0" i="0" u="none" strike="noStrike" noProof="0">
                          <a:solidFill>
                            <a:srgbClr val="000000"/>
                          </a:solidFill>
                          <a:latin typeface="Lato Light"/>
                        </a:rPr>
                        <a:t>If operating system </a:t>
                      </a:r>
                      <a:r>
                        <a:rPr lang="fr-BE" sz="1800" b="0" i="0" u="none" strike="noStrike" noProof="0" err="1">
                          <a:solidFill>
                            <a:srgbClr val="000000"/>
                          </a:solidFill>
                          <a:latin typeface="Lato Light"/>
                        </a:rPr>
                        <a:t>is</a:t>
                      </a:r>
                      <a:r>
                        <a:rPr lang="fr-BE" sz="1800" b="0" i="0" u="none" strike="noStrike" noProof="0">
                          <a:solidFill>
                            <a:srgbClr val="000000"/>
                          </a:solidFill>
                          <a:latin typeface="Lato Light"/>
                        </a:rPr>
                        <a:t> </a:t>
                      </a:r>
                      <a:r>
                        <a:rPr lang="fr-BE" sz="1800" b="0" i="0" u="none" strike="noStrike" noProof="0" err="1">
                          <a:solidFill>
                            <a:srgbClr val="000000"/>
                          </a:solidFill>
                          <a:latin typeface="Lato Light"/>
                        </a:rPr>
                        <a:t>used</a:t>
                      </a:r>
                      <a:r>
                        <a:rPr lang="fr-BE" sz="1800" b="0" i="0" u="none" strike="noStrike" noProof="0">
                          <a:solidFill>
                            <a:srgbClr val="000000"/>
                          </a:solidFill>
                          <a:latin typeface="Lato Light"/>
                        </a:rPr>
                        <a:t>, </a:t>
                      </a:r>
                      <a:r>
                        <a:rPr lang="fr-BE" sz="1800" b="1" i="0" u="none" strike="noStrike" kern="1200" noProof="0">
                          <a:solidFill>
                            <a:schemeClr val="dk1"/>
                          </a:solidFill>
                          <a:latin typeface="Lato"/>
                          <a:ea typeface="+mn-ea"/>
                          <a:cs typeface="+mn-cs"/>
                        </a:rPr>
                        <a:t>real-time </a:t>
                      </a:r>
                      <a:r>
                        <a:rPr lang="fr-BE" sz="1800" b="1" i="0" u="none" strike="noStrike" kern="1200" noProof="0" err="1">
                          <a:solidFill>
                            <a:schemeClr val="dk1"/>
                          </a:solidFill>
                          <a:latin typeface="Lato"/>
                          <a:ea typeface="+mn-ea"/>
                          <a:cs typeface="+mn-cs"/>
                        </a:rPr>
                        <a:t>operation</a:t>
                      </a:r>
                      <a:r>
                        <a:rPr lang="fr-BE" sz="1800" b="1" i="0" u="none" strike="noStrike" kern="1200" noProof="0">
                          <a:solidFill>
                            <a:schemeClr val="dk1"/>
                          </a:solidFill>
                          <a:latin typeface="Lato"/>
                          <a:ea typeface="+mn-ea"/>
                          <a:cs typeface="+mn-cs"/>
                        </a:rPr>
                        <a:t> </a:t>
                      </a:r>
                      <a:r>
                        <a:rPr lang="fr-BE" sz="1800" b="1" i="0" u="none" strike="noStrike" kern="1200" noProof="0" err="1">
                          <a:solidFill>
                            <a:schemeClr val="dk1"/>
                          </a:solidFill>
                          <a:latin typeface="Lato"/>
                          <a:ea typeface="+mn-ea"/>
                          <a:cs typeface="+mn-cs"/>
                        </a:rPr>
                        <a:t>cannot</a:t>
                      </a:r>
                      <a:r>
                        <a:rPr lang="fr-BE" sz="1800" b="1" i="0" u="none" strike="noStrike" kern="1200" noProof="0">
                          <a:solidFill>
                            <a:schemeClr val="dk1"/>
                          </a:solidFill>
                          <a:latin typeface="Lato"/>
                          <a:ea typeface="+mn-ea"/>
                          <a:cs typeface="+mn-cs"/>
                        </a:rPr>
                        <a:t> </a:t>
                      </a:r>
                      <a:r>
                        <a:rPr lang="fr-BE" sz="1800" b="1" i="0" u="none" strike="noStrike" kern="1200" noProof="0" err="1">
                          <a:solidFill>
                            <a:schemeClr val="dk1"/>
                          </a:solidFill>
                          <a:latin typeface="Lato"/>
                          <a:ea typeface="+mn-ea"/>
                          <a:cs typeface="+mn-cs"/>
                        </a:rPr>
                        <a:t>be</a:t>
                      </a:r>
                      <a:r>
                        <a:rPr lang="fr-BE" sz="1800" b="1" i="0" u="none" strike="noStrike" kern="1200" noProof="0">
                          <a:solidFill>
                            <a:schemeClr val="dk1"/>
                          </a:solidFill>
                          <a:latin typeface="Lato"/>
                          <a:ea typeface="+mn-ea"/>
                          <a:cs typeface="+mn-cs"/>
                        </a:rPr>
                        <a:t> </a:t>
                      </a:r>
                      <a:r>
                        <a:rPr lang="fr-BE" sz="1800" b="1" i="0" u="none" strike="noStrike" kern="1200" noProof="0" err="1">
                          <a:solidFill>
                            <a:schemeClr val="dk1"/>
                          </a:solidFill>
                          <a:latin typeface="Lato"/>
                          <a:ea typeface="+mn-ea"/>
                          <a:cs typeface="+mn-cs"/>
                        </a:rPr>
                        <a:t>guaranteed</a:t>
                      </a:r>
                    </a:p>
                  </a:txBody>
                  <a:tcPr>
                    <a:solidFill>
                      <a:schemeClr val="accent5">
                        <a:lumMod val="20000"/>
                        <a:lumOff val="80000"/>
                      </a:schemeClr>
                    </a:solidFill>
                  </a:tcPr>
                </a:tc>
                <a:extLst>
                  <a:ext uri="{0D108BD9-81ED-4DB2-BD59-A6C34878D82A}">
                    <a16:rowId xmlns:a16="http://schemas.microsoft.com/office/drawing/2014/main" val="3843339495"/>
                  </a:ext>
                </a:extLst>
              </a:tr>
              <a:tr h="370840">
                <a:tc>
                  <a:txBody>
                    <a:bodyPr/>
                    <a:lstStyle/>
                    <a:p>
                      <a:pPr lvl="0">
                        <a:buNone/>
                      </a:pPr>
                      <a:r>
                        <a:rPr lang="fr-BE" sz="1800" b="1" i="0" u="none" strike="noStrike" kern="1200" err="1">
                          <a:solidFill>
                            <a:schemeClr val="dk1"/>
                          </a:solidFill>
                          <a:latin typeface="Lato"/>
                          <a:ea typeface="+mn-ea"/>
                          <a:cs typeface="+mn-cs"/>
                        </a:rPr>
                        <a:t>Less</a:t>
                      </a:r>
                      <a:r>
                        <a:rPr lang="fr-BE" sz="1800" b="1" i="0" u="none" strike="noStrike" kern="1200">
                          <a:solidFill>
                            <a:schemeClr val="dk1"/>
                          </a:solidFill>
                          <a:latin typeface="Lato"/>
                          <a:ea typeface="+mn-ea"/>
                          <a:cs typeface="+mn-cs"/>
                        </a:rPr>
                        <a:t> </a:t>
                      </a:r>
                      <a:r>
                        <a:rPr lang="fr-BE" sz="1800" b="1" i="0" u="none" strike="noStrike" kern="1200" err="1">
                          <a:solidFill>
                            <a:schemeClr val="dk1"/>
                          </a:solidFill>
                          <a:latin typeface="Lato"/>
                          <a:ea typeface="+mn-ea"/>
                          <a:cs typeface="+mn-cs"/>
                        </a:rPr>
                        <a:t>computing</a:t>
                      </a:r>
                      <a:r>
                        <a:rPr lang="fr-BE" sz="1800" b="1" i="0" u="none" strike="noStrike" kern="1200">
                          <a:solidFill>
                            <a:schemeClr val="dk1"/>
                          </a:solidFill>
                          <a:latin typeface="Lato"/>
                          <a:ea typeface="+mn-ea"/>
                          <a:cs typeface="+mn-cs"/>
                        </a:rPr>
                        <a:t> power</a:t>
                      </a:r>
                      <a:endParaRPr lang="nl-NL" sz="1800" b="1" i="0" u="none" strike="noStrike" kern="1200">
                        <a:solidFill>
                          <a:schemeClr val="dk1"/>
                        </a:solidFill>
                        <a:latin typeface="Lato"/>
                        <a:ea typeface="+mn-ea"/>
                        <a:cs typeface="+mn-cs"/>
                      </a:endParaRPr>
                    </a:p>
                  </a:txBody>
                  <a:tcPr>
                    <a:solidFill>
                      <a:schemeClr val="accent5">
                        <a:lumMod val="40000"/>
                        <a:lumOff val="60000"/>
                      </a:schemeClr>
                    </a:solidFill>
                  </a:tcPr>
                </a:tc>
                <a:tc>
                  <a:txBody>
                    <a:bodyPr/>
                    <a:lstStyle/>
                    <a:p>
                      <a:pPr lvl="0">
                        <a:buNone/>
                      </a:pPr>
                      <a:r>
                        <a:rPr lang="fr-BE" sz="1800" b="1" i="0" u="none" strike="noStrike" kern="1200">
                          <a:solidFill>
                            <a:schemeClr val="dk1"/>
                          </a:solidFill>
                          <a:latin typeface="Lato"/>
                          <a:ea typeface="+mn-ea"/>
                          <a:cs typeface="+mn-cs"/>
                        </a:rPr>
                        <a:t>More </a:t>
                      </a:r>
                      <a:r>
                        <a:rPr lang="fr-BE" sz="1800" b="1" i="0" u="none" strike="noStrike" kern="1200" err="1">
                          <a:solidFill>
                            <a:schemeClr val="dk1"/>
                          </a:solidFill>
                          <a:latin typeface="Lato"/>
                          <a:ea typeface="+mn-ea"/>
                          <a:cs typeface="+mn-cs"/>
                        </a:rPr>
                        <a:t>computing</a:t>
                      </a:r>
                      <a:r>
                        <a:rPr lang="fr-BE" sz="1800" b="1" i="0" u="none" strike="noStrike" kern="1200">
                          <a:solidFill>
                            <a:schemeClr val="dk1"/>
                          </a:solidFill>
                          <a:latin typeface="Lato"/>
                          <a:ea typeface="+mn-ea"/>
                          <a:cs typeface="+mn-cs"/>
                        </a:rPr>
                        <a:t> power</a:t>
                      </a:r>
                      <a:endParaRPr lang="nl-NL" sz="1800" b="1" i="0" u="none" strike="noStrike" kern="1200">
                        <a:solidFill>
                          <a:schemeClr val="dk1"/>
                        </a:solidFill>
                        <a:latin typeface="Lato"/>
                        <a:ea typeface="+mn-ea"/>
                        <a:cs typeface="+mn-cs"/>
                      </a:endParaRPr>
                    </a:p>
                  </a:txBody>
                  <a:tcPr>
                    <a:solidFill>
                      <a:schemeClr val="accent5">
                        <a:lumMod val="40000"/>
                        <a:lumOff val="60000"/>
                      </a:schemeClr>
                    </a:solidFill>
                  </a:tcPr>
                </a:tc>
                <a:extLst>
                  <a:ext uri="{0D108BD9-81ED-4DB2-BD59-A6C34878D82A}">
                    <a16:rowId xmlns:a16="http://schemas.microsoft.com/office/drawing/2014/main" val="276464242"/>
                  </a:ext>
                </a:extLst>
              </a:tr>
              <a:tr h="370840">
                <a:tc>
                  <a:txBody>
                    <a:bodyPr/>
                    <a:lstStyle/>
                    <a:p>
                      <a:r>
                        <a:rPr lang="fr-BE" sz="1800" b="1" i="0" u="none" strike="noStrike" kern="1200" err="1">
                          <a:solidFill>
                            <a:schemeClr val="dk1"/>
                          </a:solidFill>
                          <a:latin typeface="Lato"/>
                          <a:ea typeface="+mn-ea"/>
                          <a:cs typeface="+mn-cs"/>
                        </a:rPr>
                        <a:t>Less</a:t>
                      </a:r>
                      <a:r>
                        <a:rPr lang="fr-BE" sz="1800" b="1" i="0" u="none" strike="noStrike" kern="1200">
                          <a:solidFill>
                            <a:schemeClr val="dk1"/>
                          </a:solidFill>
                          <a:latin typeface="Lato"/>
                          <a:ea typeface="+mn-ea"/>
                          <a:cs typeface="+mn-cs"/>
                        </a:rPr>
                        <a:t> power usage</a:t>
                      </a:r>
                    </a:p>
                  </a:txBody>
                  <a:tcPr>
                    <a:solidFill>
                      <a:schemeClr val="accent5">
                        <a:lumMod val="20000"/>
                        <a:lumOff val="80000"/>
                      </a:schemeClr>
                    </a:solidFill>
                  </a:tcPr>
                </a:tc>
                <a:tc>
                  <a:txBody>
                    <a:bodyPr/>
                    <a:lstStyle/>
                    <a:p>
                      <a:pPr lvl="0">
                        <a:buNone/>
                      </a:pPr>
                      <a:r>
                        <a:rPr lang="fr-BE" sz="1800" b="1" i="0" u="none" strike="noStrike" kern="1200">
                          <a:solidFill>
                            <a:schemeClr val="dk1"/>
                          </a:solidFill>
                          <a:latin typeface="Lato"/>
                          <a:ea typeface="+mn-ea"/>
                          <a:cs typeface="+mn-cs"/>
                        </a:rPr>
                        <a:t>More power usage</a:t>
                      </a:r>
                    </a:p>
                  </a:txBody>
                  <a:tcPr>
                    <a:solidFill>
                      <a:schemeClr val="accent5">
                        <a:lumMod val="20000"/>
                        <a:lumOff val="80000"/>
                      </a:schemeClr>
                    </a:solidFill>
                  </a:tcPr>
                </a:tc>
                <a:extLst>
                  <a:ext uri="{0D108BD9-81ED-4DB2-BD59-A6C34878D82A}">
                    <a16:rowId xmlns:a16="http://schemas.microsoft.com/office/drawing/2014/main" val="107442906"/>
                  </a:ext>
                </a:extLst>
              </a:tr>
              <a:tr h="370840">
                <a:tc>
                  <a:txBody>
                    <a:bodyPr/>
                    <a:lstStyle/>
                    <a:p>
                      <a:r>
                        <a:rPr lang="fr-BE"/>
                        <a:t>…</a:t>
                      </a:r>
                      <a:endParaRPr lang="en-BE"/>
                    </a:p>
                  </a:txBody>
                  <a:tcPr>
                    <a:solidFill>
                      <a:schemeClr val="accent5">
                        <a:lumMod val="40000"/>
                        <a:lumOff val="60000"/>
                      </a:schemeClr>
                    </a:solidFill>
                  </a:tcPr>
                </a:tc>
                <a:tc>
                  <a:txBody>
                    <a:bodyPr/>
                    <a:lstStyle/>
                    <a:p>
                      <a:r>
                        <a:rPr lang="fr-BE"/>
                        <a:t>…</a:t>
                      </a:r>
                      <a:endParaRPr lang="en-BE"/>
                    </a:p>
                  </a:txBody>
                  <a:tcPr>
                    <a:solidFill>
                      <a:schemeClr val="accent5">
                        <a:lumMod val="40000"/>
                        <a:lumOff val="60000"/>
                      </a:schemeClr>
                    </a:solidFill>
                  </a:tcPr>
                </a:tc>
                <a:extLst>
                  <a:ext uri="{0D108BD9-81ED-4DB2-BD59-A6C34878D82A}">
                    <a16:rowId xmlns:a16="http://schemas.microsoft.com/office/drawing/2014/main" val="1648090246"/>
                  </a:ext>
                </a:extLst>
              </a:tr>
            </a:tbl>
          </a:graphicData>
        </a:graphic>
      </p:graphicFrame>
      <p:sp>
        <p:nvSpPr>
          <p:cNvPr id="5" name="Title 1">
            <a:extLst>
              <a:ext uri="{FF2B5EF4-FFF2-40B4-BE49-F238E27FC236}">
                <a16:creationId xmlns:a16="http://schemas.microsoft.com/office/drawing/2014/main" id="{732688C9-AF15-33B9-1D87-39E27DDEAD7D}"/>
              </a:ext>
            </a:extLst>
          </p:cNvPr>
          <p:cNvSpPr txBox="1">
            <a:spLocks/>
          </p:cNvSpPr>
          <p:nvPr/>
        </p:nvSpPr>
        <p:spPr>
          <a:xfrm>
            <a:off x="1209266" y="461317"/>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Microcontrollers and Microprocessors...</a:t>
            </a:r>
            <a:endParaRPr lang="nl-NL"/>
          </a:p>
        </p:txBody>
      </p:sp>
      <p:sp>
        <p:nvSpPr>
          <p:cNvPr id="2" name="Slide Number Placeholder 1">
            <a:extLst>
              <a:ext uri="{FF2B5EF4-FFF2-40B4-BE49-F238E27FC236}">
                <a16:creationId xmlns:a16="http://schemas.microsoft.com/office/drawing/2014/main" id="{39895A43-B4C4-A7EB-C8ED-8E75D7685C96}"/>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115</a:t>
            </a:fld>
            <a:endParaRPr lang="en-US"/>
          </a:p>
        </p:txBody>
      </p:sp>
    </p:spTree>
    <p:extLst>
      <p:ext uri="{BB962C8B-B14F-4D97-AF65-F5344CB8AC3E}">
        <p14:creationId xmlns:p14="http://schemas.microsoft.com/office/powerpoint/2010/main" val="38563442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rduino">
            <a:extLst>
              <a:ext uri="{FF2B5EF4-FFF2-40B4-BE49-F238E27FC236}">
                <a16:creationId xmlns:a16="http://schemas.microsoft.com/office/drawing/2014/main" id="{D24A0C4C-5C5D-E2F8-17ED-FA12108BED26}"/>
              </a:ext>
            </a:extLst>
          </p:cNvPr>
          <p:cNvPicPr>
            <a:picLocks noChangeAspect="1"/>
          </p:cNvPicPr>
          <p:nvPr/>
        </p:nvPicPr>
        <p:blipFill>
          <a:blip r:embed="rId3"/>
          <a:stretch>
            <a:fillRect/>
          </a:stretch>
        </p:blipFill>
        <p:spPr>
          <a:xfrm>
            <a:off x="3410200" y="1123275"/>
            <a:ext cx="2048569" cy="2025123"/>
          </a:xfrm>
          <a:prstGeom prst="rect">
            <a:avLst/>
          </a:prstGeom>
        </p:spPr>
      </p:pic>
      <p:pic>
        <p:nvPicPr>
          <p:cNvPr id="7" name="Afbeelding 6" descr="Particle Store – Particle store">
            <a:extLst>
              <a:ext uri="{FF2B5EF4-FFF2-40B4-BE49-F238E27FC236}">
                <a16:creationId xmlns:a16="http://schemas.microsoft.com/office/drawing/2014/main" id="{B28FC877-3AC7-68E8-42CC-2B0074A58F95}"/>
              </a:ext>
            </a:extLst>
          </p:cNvPr>
          <p:cNvPicPr>
            <a:picLocks noChangeAspect="1"/>
          </p:cNvPicPr>
          <p:nvPr/>
        </p:nvPicPr>
        <p:blipFill>
          <a:blip r:embed="rId4"/>
          <a:srcRect t="11664" r="-429" b="21866"/>
          <a:stretch/>
        </p:blipFill>
        <p:spPr>
          <a:xfrm>
            <a:off x="1297098" y="5131006"/>
            <a:ext cx="2754971" cy="954253"/>
          </a:xfrm>
          <a:prstGeom prst="rect">
            <a:avLst/>
          </a:prstGeom>
        </p:spPr>
      </p:pic>
      <p:pic>
        <p:nvPicPr>
          <p:cNvPr id="8" name="Graphic 7" descr="Dwengo: supporting teachers worldwide! | Website with all dwengo learning  content.">
            <a:extLst>
              <a:ext uri="{FF2B5EF4-FFF2-40B4-BE49-F238E27FC236}">
                <a16:creationId xmlns:a16="http://schemas.microsoft.com/office/drawing/2014/main" id="{80D97B9F-C83C-5923-37AB-4DB3C14F60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937" y="1685971"/>
            <a:ext cx="2857345" cy="1158409"/>
          </a:xfrm>
          <a:prstGeom prst="rect">
            <a:avLst/>
          </a:prstGeom>
        </p:spPr>
      </p:pic>
      <p:pic>
        <p:nvPicPr>
          <p:cNvPr id="10" name="Afbeelding 9" descr="Welcome to Adafruit IO">
            <a:extLst>
              <a:ext uri="{FF2B5EF4-FFF2-40B4-BE49-F238E27FC236}">
                <a16:creationId xmlns:a16="http://schemas.microsoft.com/office/drawing/2014/main" id="{554740C1-BD5F-3C16-793B-E6006EB21907}"/>
              </a:ext>
            </a:extLst>
          </p:cNvPr>
          <p:cNvPicPr>
            <a:picLocks noChangeAspect="1"/>
          </p:cNvPicPr>
          <p:nvPr/>
        </p:nvPicPr>
        <p:blipFill>
          <a:blip r:embed="rId7"/>
          <a:stretch>
            <a:fillRect/>
          </a:stretch>
        </p:blipFill>
        <p:spPr>
          <a:xfrm>
            <a:off x="360002" y="3144349"/>
            <a:ext cx="1877428" cy="1296904"/>
          </a:xfrm>
          <a:prstGeom prst="rect">
            <a:avLst/>
          </a:prstGeom>
        </p:spPr>
      </p:pic>
      <p:pic>
        <p:nvPicPr>
          <p:cNvPr id="11" name="Afbeelding 10" descr="SEEED | Partner profile | TI.com">
            <a:extLst>
              <a:ext uri="{FF2B5EF4-FFF2-40B4-BE49-F238E27FC236}">
                <a16:creationId xmlns:a16="http://schemas.microsoft.com/office/drawing/2014/main" id="{C0250593-4361-F03C-6D31-EE2BCD06579A}"/>
              </a:ext>
            </a:extLst>
          </p:cNvPr>
          <p:cNvPicPr>
            <a:picLocks noChangeAspect="1"/>
          </p:cNvPicPr>
          <p:nvPr/>
        </p:nvPicPr>
        <p:blipFill>
          <a:blip r:embed="rId8"/>
          <a:stretch>
            <a:fillRect/>
          </a:stretch>
        </p:blipFill>
        <p:spPr>
          <a:xfrm>
            <a:off x="2779294" y="3359317"/>
            <a:ext cx="2743200" cy="1543050"/>
          </a:xfrm>
          <a:prstGeom prst="rect">
            <a:avLst/>
          </a:prstGeom>
        </p:spPr>
      </p:pic>
      <p:cxnSp>
        <p:nvCxnSpPr>
          <p:cNvPr id="13" name="Rechte verbindingslijn met pijl 12">
            <a:extLst>
              <a:ext uri="{FF2B5EF4-FFF2-40B4-BE49-F238E27FC236}">
                <a16:creationId xmlns:a16="http://schemas.microsoft.com/office/drawing/2014/main" id="{32C3AB24-100D-45B3-C7B8-CD8801F96721}"/>
              </a:ext>
            </a:extLst>
          </p:cNvPr>
          <p:cNvCxnSpPr/>
          <p:nvPr/>
        </p:nvCxnSpPr>
        <p:spPr>
          <a:xfrm flipH="1">
            <a:off x="6122067" y="1698458"/>
            <a:ext cx="28074" cy="4463715"/>
          </a:xfrm>
          <a:prstGeom prst="straightConnector1">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Afbeelding 13" descr="ESA - Raspberry Pi logo">
            <a:extLst>
              <a:ext uri="{FF2B5EF4-FFF2-40B4-BE49-F238E27FC236}">
                <a16:creationId xmlns:a16="http://schemas.microsoft.com/office/drawing/2014/main" id="{F9654754-9E8F-3D75-B6B0-61F7181AA9BB}"/>
              </a:ext>
            </a:extLst>
          </p:cNvPr>
          <p:cNvPicPr>
            <a:picLocks noChangeAspect="1"/>
          </p:cNvPicPr>
          <p:nvPr/>
        </p:nvPicPr>
        <p:blipFill>
          <a:blip r:embed="rId9"/>
          <a:stretch>
            <a:fillRect/>
          </a:stretch>
        </p:blipFill>
        <p:spPr>
          <a:xfrm>
            <a:off x="7822532" y="1554128"/>
            <a:ext cx="2302043" cy="2596715"/>
          </a:xfrm>
          <a:prstGeom prst="rect">
            <a:avLst/>
          </a:prstGeom>
        </p:spPr>
      </p:pic>
      <p:pic>
        <p:nvPicPr>
          <p:cNvPr id="15" name="Afbeelding 14" descr="How to: Setup Linux on Banana Pi SATA Hard Drive - BPI-M1/M1+/R1(A20) -  banana pi single board computer open source project official forum BPI team">
            <a:extLst>
              <a:ext uri="{FF2B5EF4-FFF2-40B4-BE49-F238E27FC236}">
                <a16:creationId xmlns:a16="http://schemas.microsoft.com/office/drawing/2014/main" id="{1A67D28F-A2C5-C5F9-4065-44E17D49ADDA}"/>
              </a:ext>
            </a:extLst>
          </p:cNvPr>
          <p:cNvPicPr>
            <a:picLocks noChangeAspect="1"/>
          </p:cNvPicPr>
          <p:nvPr/>
        </p:nvPicPr>
        <p:blipFill>
          <a:blip r:embed="rId10"/>
          <a:stretch>
            <a:fillRect/>
          </a:stretch>
        </p:blipFill>
        <p:spPr>
          <a:xfrm>
            <a:off x="9670633" y="5399421"/>
            <a:ext cx="1092368" cy="1082342"/>
          </a:xfrm>
          <a:prstGeom prst="rect">
            <a:avLst/>
          </a:prstGeom>
        </p:spPr>
      </p:pic>
      <p:pic>
        <p:nvPicPr>
          <p:cNvPr id="16" name="Afbeelding 15" descr="FriendlyARM">
            <a:extLst>
              <a:ext uri="{FF2B5EF4-FFF2-40B4-BE49-F238E27FC236}">
                <a16:creationId xmlns:a16="http://schemas.microsoft.com/office/drawing/2014/main" id="{84942E67-BF4A-E4DF-1591-3974D27B6E57}"/>
              </a:ext>
            </a:extLst>
          </p:cNvPr>
          <p:cNvPicPr>
            <a:picLocks noChangeAspect="1"/>
          </p:cNvPicPr>
          <p:nvPr/>
        </p:nvPicPr>
        <p:blipFill>
          <a:blip r:embed="rId11"/>
          <a:stretch>
            <a:fillRect/>
          </a:stretch>
        </p:blipFill>
        <p:spPr>
          <a:xfrm>
            <a:off x="8534401" y="4520586"/>
            <a:ext cx="2863516" cy="774593"/>
          </a:xfrm>
          <a:prstGeom prst="rect">
            <a:avLst/>
          </a:prstGeom>
        </p:spPr>
      </p:pic>
      <p:pic>
        <p:nvPicPr>
          <p:cNvPr id="17" name="Afbeelding 16" descr="NVIDIA Jetson Developer Kit Series">
            <a:extLst>
              <a:ext uri="{FF2B5EF4-FFF2-40B4-BE49-F238E27FC236}">
                <a16:creationId xmlns:a16="http://schemas.microsoft.com/office/drawing/2014/main" id="{9B2EC0A2-D001-FD4E-DA95-764543F949F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5767138" y="4566261"/>
            <a:ext cx="3725776" cy="1896427"/>
          </a:xfrm>
          <a:prstGeom prst="rect">
            <a:avLst/>
          </a:prstGeom>
        </p:spPr>
      </p:pic>
      <p:sp>
        <p:nvSpPr>
          <p:cNvPr id="4" name="Title 1">
            <a:extLst>
              <a:ext uri="{FF2B5EF4-FFF2-40B4-BE49-F238E27FC236}">
                <a16:creationId xmlns:a16="http://schemas.microsoft.com/office/drawing/2014/main" id="{40528EEF-68F7-00BA-5ADB-2D48B94A1567}"/>
              </a:ext>
            </a:extLst>
          </p:cNvPr>
          <p:cNvSpPr txBox="1">
            <a:spLocks/>
          </p:cNvSpPr>
          <p:nvPr/>
        </p:nvSpPr>
        <p:spPr>
          <a:xfrm>
            <a:off x="1209266" y="461317"/>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Microcontrollers </a:t>
            </a:r>
            <a:r>
              <a:rPr lang="en-US">
                <a:solidFill>
                  <a:schemeClr val="bg1"/>
                </a:solidFill>
                <a:ea typeface="+mj-lt"/>
                <a:cs typeface="+mj-lt"/>
              </a:rPr>
              <a:t>and </a:t>
            </a:r>
            <a:r>
              <a:rPr lang="en-US">
                <a:ea typeface="+mj-lt"/>
                <a:cs typeface="+mj-lt"/>
              </a:rPr>
              <a:t>Microprocessors</a:t>
            </a:r>
            <a:endParaRPr lang="nl-NL"/>
          </a:p>
        </p:txBody>
      </p:sp>
      <p:sp>
        <p:nvSpPr>
          <p:cNvPr id="2" name="Slide Number Placeholder 1">
            <a:extLst>
              <a:ext uri="{FF2B5EF4-FFF2-40B4-BE49-F238E27FC236}">
                <a16:creationId xmlns:a16="http://schemas.microsoft.com/office/drawing/2014/main" id="{DEF10C94-18E9-BF83-A6AF-6D9D789B5EC6}"/>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116</a:t>
            </a:fld>
            <a:endParaRPr lang="en-US"/>
          </a:p>
        </p:txBody>
      </p:sp>
    </p:spTree>
    <p:extLst>
      <p:ext uri="{BB962C8B-B14F-4D97-AF65-F5344CB8AC3E}">
        <p14:creationId xmlns:p14="http://schemas.microsoft.com/office/powerpoint/2010/main" val="8370894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A2709AAA-F854-F4F0-2176-24B78B5ACB6F}"/>
              </a:ext>
            </a:extLst>
          </p:cNvPr>
          <p:cNvSpPr/>
          <p:nvPr/>
        </p:nvSpPr>
        <p:spPr>
          <a:xfrm>
            <a:off x="4099" y="0"/>
            <a:ext cx="1502547" cy="685555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E9EA4AF6-00AB-8A6B-5EEB-CA141F33C463}"/>
              </a:ext>
            </a:extLst>
          </p:cNvPr>
          <p:cNvSpPr txBox="1"/>
          <p:nvPr/>
        </p:nvSpPr>
        <p:spPr>
          <a:xfrm rot="16200000">
            <a:off x="-1273918" y="2972065"/>
            <a:ext cx="40704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5400" b="1">
                <a:solidFill>
                  <a:schemeClr val="bg1"/>
                </a:solidFill>
                <a:latin typeface="Raleway"/>
                <a:ea typeface="Lato Light"/>
                <a:cs typeface="Lato Light"/>
              </a:rPr>
              <a:t>PRACTICAL</a:t>
            </a:r>
          </a:p>
        </p:txBody>
      </p:sp>
      <p:sp>
        <p:nvSpPr>
          <p:cNvPr id="7" name="Title 1">
            <a:extLst>
              <a:ext uri="{FF2B5EF4-FFF2-40B4-BE49-F238E27FC236}">
                <a16:creationId xmlns:a16="http://schemas.microsoft.com/office/drawing/2014/main" id="{A2186F8C-3A6D-EAA7-8677-7B0DFC359894}"/>
              </a:ext>
            </a:extLst>
          </p:cNvPr>
          <p:cNvSpPr txBox="1">
            <a:spLocks/>
          </p:cNvSpPr>
          <p:nvPr/>
        </p:nvSpPr>
        <p:spPr>
          <a:xfrm>
            <a:off x="1741311" y="365125"/>
            <a:ext cx="4121251" cy="945235"/>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More sensors!</a:t>
            </a:r>
            <a:endParaRPr lang="nl-NL"/>
          </a:p>
        </p:txBody>
      </p:sp>
      <p:pic>
        <p:nvPicPr>
          <p:cNvPr id="5" name="Afbeelding 4" descr="adafruit_products_pinout.jpg">
            <a:extLst>
              <a:ext uri="{FF2B5EF4-FFF2-40B4-BE49-F238E27FC236}">
                <a16:creationId xmlns:a16="http://schemas.microsoft.com/office/drawing/2014/main" id="{865D6BF2-5224-3F64-11F6-113972B5A72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5285" r="30798" b="-253"/>
          <a:stretch/>
        </p:blipFill>
        <p:spPr>
          <a:xfrm>
            <a:off x="8062687" y="-18747"/>
            <a:ext cx="2792948" cy="4803023"/>
          </a:xfrm>
          <a:prstGeom prst="rect">
            <a:avLst/>
          </a:prstGeom>
        </p:spPr>
      </p:pic>
      <p:sp>
        <p:nvSpPr>
          <p:cNvPr id="9" name="TextBox 20">
            <a:extLst>
              <a:ext uri="{FF2B5EF4-FFF2-40B4-BE49-F238E27FC236}">
                <a16:creationId xmlns:a16="http://schemas.microsoft.com/office/drawing/2014/main" id="{90990FF7-C8E9-1273-B8B7-7D3CE7036065}"/>
              </a:ext>
            </a:extLst>
          </p:cNvPr>
          <p:cNvSpPr txBox="1"/>
          <p:nvPr/>
        </p:nvSpPr>
        <p:spPr>
          <a:xfrm rot="16200000">
            <a:off x="7974975" y="4788072"/>
            <a:ext cx="1470851" cy="523220"/>
          </a:xfrm>
          <a:prstGeom prst="rect">
            <a:avLst/>
          </a:prstGeom>
          <a:noFill/>
        </p:spPr>
        <p:txBody>
          <a:bodyPr wrap="square" lIns="91440" tIns="45720" rIns="91440" bIns="45720" rtlCol="0" anchor="t">
            <a:spAutoFit/>
          </a:bodyPr>
          <a:lstStyle/>
          <a:p>
            <a:pPr algn="ctr"/>
            <a:r>
              <a:rPr lang="en-US" sz="2800"/>
              <a:t>5V</a:t>
            </a:r>
            <a:endParaRPr lang="en-US" sz="2800">
              <a:ea typeface="Lato Light"/>
              <a:cs typeface="Lato Light"/>
            </a:endParaRPr>
          </a:p>
        </p:txBody>
      </p:sp>
      <p:sp>
        <p:nvSpPr>
          <p:cNvPr id="21" name="TextBox 20">
            <a:extLst>
              <a:ext uri="{FF2B5EF4-FFF2-40B4-BE49-F238E27FC236}">
                <a16:creationId xmlns:a16="http://schemas.microsoft.com/office/drawing/2014/main" id="{73F59A73-98FC-5D83-5CD8-D30E75560F74}"/>
              </a:ext>
            </a:extLst>
          </p:cNvPr>
          <p:cNvSpPr txBox="1"/>
          <p:nvPr/>
        </p:nvSpPr>
        <p:spPr>
          <a:xfrm rot="16200000">
            <a:off x="8458785" y="4887104"/>
            <a:ext cx="1470851" cy="523220"/>
          </a:xfrm>
          <a:prstGeom prst="rect">
            <a:avLst/>
          </a:prstGeom>
          <a:noFill/>
        </p:spPr>
        <p:txBody>
          <a:bodyPr wrap="square" lIns="91440" tIns="45720" rIns="91440" bIns="45720" rtlCol="0" anchor="t">
            <a:spAutoFit/>
          </a:bodyPr>
          <a:lstStyle/>
          <a:p>
            <a:pPr algn="ctr"/>
            <a:r>
              <a:rPr lang="en-US" sz="2800"/>
              <a:t>SDA</a:t>
            </a:r>
            <a:endParaRPr lang="nl-NL"/>
          </a:p>
        </p:txBody>
      </p:sp>
      <p:sp>
        <p:nvSpPr>
          <p:cNvPr id="49" name="TextBox 20">
            <a:extLst>
              <a:ext uri="{FF2B5EF4-FFF2-40B4-BE49-F238E27FC236}">
                <a16:creationId xmlns:a16="http://schemas.microsoft.com/office/drawing/2014/main" id="{83685BE5-4548-CAFB-4E58-D4D32DA276F2}"/>
              </a:ext>
            </a:extLst>
          </p:cNvPr>
          <p:cNvSpPr txBox="1"/>
          <p:nvPr/>
        </p:nvSpPr>
        <p:spPr>
          <a:xfrm rot="16200000">
            <a:off x="8978880" y="4887103"/>
            <a:ext cx="1470851" cy="523220"/>
          </a:xfrm>
          <a:prstGeom prst="rect">
            <a:avLst/>
          </a:prstGeom>
          <a:noFill/>
        </p:spPr>
        <p:txBody>
          <a:bodyPr wrap="square" lIns="91440" tIns="45720" rIns="91440" bIns="45720" rtlCol="0" anchor="t">
            <a:spAutoFit/>
          </a:bodyPr>
          <a:lstStyle/>
          <a:p>
            <a:pPr algn="ctr"/>
            <a:r>
              <a:rPr lang="en-US" sz="2800"/>
              <a:t>GND</a:t>
            </a:r>
            <a:endParaRPr lang="nl-NL"/>
          </a:p>
        </p:txBody>
      </p:sp>
      <p:sp>
        <p:nvSpPr>
          <p:cNvPr id="51" name="TextBox 20">
            <a:extLst>
              <a:ext uri="{FF2B5EF4-FFF2-40B4-BE49-F238E27FC236}">
                <a16:creationId xmlns:a16="http://schemas.microsoft.com/office/drawing/2014/main" id="{825903D5-7DFE-C70E-A9C0-C2AFCC74A83A}"/>
              </a:ext>
            </a:extLst>
          </p:cNvPr>
          <p:cNvSpPr txBox="1"/>
          <p:nvPr/>
        </p:nvSpPr>
        <p:spPr>
          <a:xfrm rot="-5400000">
            <a:off x="9402212" y="4862914"/>
            <a:ext cx="1470851" cy="523220"/>
          </a:xfrm>
          <a:prstGeom prst="rect">
            <a:avLst/>
          </a:prstGeom>
          <a:noFill/>
        </p:spPr>
        <p:txBody>
          <a:bodyPr wrap="square" lIns="91440" tIns="45720" rIns="91440" bIns="45720" rtlCol="0" anchor="t">
            <a:spAutoFit/>
          </a:bodyPr>
          <a:lstStyle/>
          <a:p>
            <a:pPr algn="ctr"/>
            <a:r>
              <a:rPr lang="en-US" sz="2800"/>
              <a:t>SCL</a:t>
            </a:r>
            <a:endParaRPr lang="nl-NL"/>
          </a:p>
        </p:txBody>
      </p:sp>
      <p:pic>
        <p:nvPicPr>
          <p:cNvPr id="53" name="Afbeelding 52" descr="Afbeelding met gereedschap, mes&#10;&#10;Automatisch gegenereerde beschrijving">
            <a:extLst>
              <a:ext uri="{FF2B5EF4-FFF2-40B4-BE49-F238E27FC236}">
                <a16:creationId xmlns:a16="http://schemas.microsoft.com/office/drawing/2014/main" id="{3747C330-4B23-BFCF-239B-CDCA82D18A32}"/>
              </a:ext>
            </a:extLst>
          </p:cNvPr>
          <p:cNvPicPr>
            <a:picLocks noChangeAspect="1"/>
          </p:cNvPicPr>
          <p:nvPr/>
        </p:nvPicPr>
        <p:blipFill>
          <a:blip r:embed="rId5"/>
          <a:stretch>
            <a:fillRect/>
          </a:stretch>
        </p:blipFill>
        <p:spPr>
          <a:xfrm>
            <a:off x="1884816" y="1894946"/>
            <a:ext cx="4672844" cy="2765727"/>
          </a:xfrm>
          <a:prstGeom prst="rect">
            <a:avLst/>
          </a:prstGeom>
        </p:spPr>
      </p:pic>
      <p:sp>
        <p:nvSpPr>
          <p:cNvPr id="55" name="TextBox 20">
            <a:extLst>
              <a:ext uri="{FF2B5EF4-FFF2-40B4-BE49-F238E27FC236}">
                <a16:creationId xmlns:a16="http://schemas.microsoft.com/office/drawing/2014/main" id="{73712CDC-82C9-AAF8-754D-0E899FD2B8A9}"/>
              </a:ext>
            </a:extLst>
          </p:cNvPr>
          <p:cNvSpPr txBox="1"/>
          <p:nvPr/>
        </p:nvSpPr>
        <p:spPr>
          <a:xfrm>
            <a:off x="7745167" y="5779880"/>
            <a:ext cx="3418183" cy="830997"/>
          </a:xfrm>
          <a:prstGeom prst="rect">
            <a:avLst/>
          </a:prstGeom>
          <a:noFill/>
        </p:spPr>
        <p:txBody>
          <a:bodyPr wrap="square" lIns="91440" tIns="45720" rIns="91440" bIns="45720" rtlCol="0" anchor="t">
            <a:spAutoFit/>
          </a:bodyPr>
          <a:lstStyle/>
          <a:p>
            <a:pPr algn="ctr"/>
            <a:r>
              <a:rPr lang="en-US" sz="2400"/>
              <a:t>Remember pull-ups SDA-&gt;5V and SCL-&gt; 5V</a:t>
            </a:r>
            <a:endParaRPr lang="nl-NL" sz="2400">
              <a:ea typeface="Lato Light"/>
              <a:cs typeface="Lato Light"/>
            </a:endParaRPr>
          </a:p>
        </p:txBody>
      </p:sp>
      <p:pic>
        <p:nvPicPr>
          <p:cNvPr id="57" name="Afbeelding 56" descr="productphoto">
            <a:extLst>
              <a:ext uri="{FF2B5EF4-FFF2-40B4-BE49-F238E27FC236}">
                <a16:creationId xmlns:a16="http://schemas.microsoft.com/office/drawing/2014/main" id="{D0D15D96-0F1E-CCBD-4FA2-E12FFCDB2BC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40291" t="20987" r="35599" b="51595"/>
          <a:stretch/>
        </p:blipFill>
        <p:spPr>
          <a:xfrm>
            <a:off x="2160209" y="1306219"/>
            <a:ext cx="2224946" cy="1724384"/>
          </a:xfrm>
          <a:prstGeom prst="rect">
            <a:avLst/>
          </a:prstGeom>
        </p:spPr>
      </p:pic>
      <p:sp>
        <p:nvSpPr>
          <p:cNvPr id="59" name="TextBox 20">
            <a:extLst>
              <a:ext uri="{FF2B5EF4-FFF2-40B4-BE49-F238E27FC236}">
                <a16:creationId xmlns:a16="http://schemas.microsoft.com/office/drawing/2014/main" id="{93A38B34-08C7-3022-DB1E-3913A06DE04C}"/>
              </a:ext>
            </a:extLst>
          </p:cNvPr>
          <p:cNvSpPr txBox="1"/>
          <p:nvPr/>
        </p:nvSpPr>
        <p:spPr>
          <a:xfrm>
            <a:off x="1733832" y="4969497"/>
            <a:ext cx="1918374" cy="1200329"/>
          </a:xfrm>
          <a:prstGeom prst="rect">
            <a:avLst/>
          </a:prstGeom>
          <a:noFill/>
        </p:spPr>
        <p:txBody>
          <a:bodyPr wrap="square" lIns="91440" tIns="45720" rIns="91440" bIns="45720" rtlCol="0" anchor="t">
            <a:spAutoFit/>
          </a:bodyPr>
          <a:lstStyle/>
          <a:p>
            <a:pPr algn="r"/>
            <a:r>
              <a:rPr lang="en-US" sz="2400"/>
              <a:t>BLACK wire:</a:t>
            </a:r>
            <a:endParaRPr lang="nl-NL">
              <a:ea typeface="Lato Light"/>
              <a:cs typeface="Lato Light"/>
            </a:endParaRPr>
          </a:p>
          <a:p>
            <a:pPr algn="r"/>
            <a:r>
              <a:rPr lang="en-US" sz="2400">
                <a:ea typeface="Lato Light"/>
                <a:cs typeface="Lato Light"/>
              </a:rPr>
              <a:t>RED wire:</a:t>
            </a:r>
            <a:endParaRPr lang="nl-NL">
              <a:ea typeface="Lato Light"/>
              <a:cs typeface="Lato Light"/>
            </a:endParaRPr>
          </a:p>
          <a:p>
            <a:pPr algn="r"/>
            <a:r>
              <a:rPr lang="en-US" sz="2400">
                <a:ea typeface="Lato Light"/>
                <a:cs typeface="Lato Light"/>
              </a:rPr>
              <a:t>BLUE wire:</a:t>
            </a:r>
          </a:p>
        </p:txBody>
      </p:sp>
      <p:sp>
        <p:nvSpPr>
          <p:cNvPr id="61" name="TextBox 20">
            <a:extLst>
              <a:ext uri="{FF2B5EF4-FFF2-40B4-BE49-F238E27FC236}">
                <a16:creationId xmlns:a16="http://schemas.microsoft.com/office/drawing/2014/main" id="{E9837F0F-03A2-0477-C8E7-854E95828595}"/>
              </a:ext>
            </a:extLst>
          </p:cNvPr>
          <p:cNvSpPr txBox="1"/>
          <p:nvPr/>
        </p:nvSpPr>
        <p:spPr>
          <a:xfrm>
            <a:off x="3656974" y="4969496"/>
            <a:ext cx="2172374" cy="1569660"/>
          </a:xfrm>
          <a:prstGeom prst="rect">
            <a:avLst/>
          </a:prstGeom>
          <a:noFill/>
        </p:spPr>
        <p:txBody>
          <a:bodyPr wrap="square" lIns="91440" tIns="45720" rIns="91440" bIns="45720" rtlCol="0" anchor="t">
            <a:spAutoFit/>
          </a:bodyPr>
          <a:lstStyle/>
          <a:p>
            <a:r>
              <a:rPr lang="en-US" sz="2400"/>
              <a:t>GND</a:t>
            </a:r>
            <a:endParaRPr lang="nl-NL"/>
          </a:p>
          <a:p>
            <a:r>
              <a:rPr lang="en-US" sz="2400">
                <a:ea typeface="Lato Light"/>
                <a:cs typeface="Lato Light"/>
              </a:rPr>
              <a:t>5V</a:t>
            </a:r>
          </a:p>
          <a:p>
            <a:r>
              <a:rPr lang="en-US" sz="2400">
                <a:ea typeface="Lato Light"/>
                <a:cs typeface="Lato Light"/>
              </a:rPr>
              <a:t>Analog output voltage</a:t>
            </a:r>
          </a:p>
        </p:txBody>
      </p:sp>
      <p:sp>
        <p:nvSpPr>
          <p:cNvPr id="4" name="Slide Number Placeholder 1">
            <a:extLst>
              <a:ext uri="{FF2B5EF4-FFF2-40B4-BE49-F238E27FC236}">
                <a16:creationId xmlns:a16="http://schemas.microsoft.com/office/drawing/2014/main" id="{28D06DF2-5227-CD59-CA67-4782EB49F112}"/>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117</a:t>
            </a:fld>
            <a:endParaRPr lang="en-US"/>
          </a:p>
        </p:txBody>
      </p:sp>
    </p:spTree>
    <p:extLst>
      <p:ext uri="{BB962C8B-B14F-4D97-AF65-F5344CB8AC3E}">
        <p14:creationId xmlns:p14="http://schemas.microsoft.com/office/powerpoint/2010/main" val="2388831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A59EB0CE-4248-E102-6E45-6A060474D35F}"/>
              </a:ext>
            </a:extLst>
          </p:cNvPr>
          <p:cNvSpPr/>
          <p:nvPr/>
        </p:nvSpPr>
        <p:spPr>
          <a:xfrm>
            <a:off x="1745" y="2476400"/>
            <a:ext cx="12187923" cy="190939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10" name="Rechthoek 9">
            <a:extLst>
              <a:ext uri="{FF2B5EF4-FFF2-40B4-BE49-F238E27FC236}">
                <a16:creationId xmlns:a16="http://schemas.microsoft.com/office/drawing/2014/main" id="{3B00E1F8-A03E-7BC3-CF5B-4492C9FB3779}"/>
              </a:ext>
            </a:extLst>
          </p:cNvPr>
          <p:cNvSpPr/>
          <p:nvPr/>
        </p:nvSpPr>
        <p:spPr>
          <a:xfrm>
            <a:off x="1835223"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sz="2800" b="1" dirty="0">
              <a:latin typeface="Lato"/>
              <a:ea typeface="Lato Light"/>
              <a:cs typeface="Lato Light"/>
            </a:endParaRPr>
          </a:p>
        </p:txBody>
      </p:sp>
      <p:sp>
        <p:nvSpPr>
          <p:cNvPr id="11" name="Rechthoek 10">
            <a:extLst>
              <a:ext uri="{FF2B5EF4-FFF2-40B4-BE49-F238E27FC236}">
                <a16:creationId xmlns:a16="http://schemas.microsoft.com/office/drawing/2014/main" id="{117303D7-EC02-1C5A-930F-12634EF84567}"/>
              </a:ext>
            </a:extLst>
          </p:cNvPr>
          <p:cNvSpPr/>
          <p:nvPr/>
        </p:nvSpPr>
        <p:spPr>
          <a:xfrm>
            <a:off x="5023591"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sz="2800" b="1" dirty="0">
              <a:latin typeface="Lato"/>
              <a:ea typeface="Lato Light"/>
              <a:cs typeface="Lato Light"/>
            </a:endParaRPr>
          </a:p>
        </p:txBody>
      </p:sp>
      <p:sp>
        <p:nvSpPr>
          <p:cNvPr id="12" name="Rechthoek 11">
            <a:extLst>
              <a:ext uri="{FF2B5EF4-FFF2-40B4-BE49-F238E27FC236}">
                <a16:creationId xmlns:a16="http://schemas.microsoft.com/office/drawing/2014/main" id="{EB787F57-78E3-1E9F-E3CB-D0E0FC044E6B}"/>
              </a:ext>
            </a:extLst>
          </p:cNvPr>
          <p:cNvSpPr/>
          <p:nvPr/>
        </p:nvSpPr>
        <p:spPr>
          <a:xfrm>
            <a:off x="8211959"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err="1">
                <a:latin typeface="Lato"/>
                <a:ea typeface="Lato Light"/>
                <a:cs typeface="Lato Light"/>
              </a:rPr>
              <a:t>Actuators</a:t>
            </a:r>
            <a:endParaRPr lang="nl-NL" dirty="0" err="1"/>
          </a:p>
        </p:txBody>
      </p:sp>
      <p:sp>
        <p:nvSpPr>
          <p:cNvPr id="6" name="Titel 1">
            <a:extLst>
              <a:ext uri="{FF2B5EF4-FFF2-40B4-BE49-F238E27FC236}">
                <a16:creationId xmlns:a16="http://schemas.microsoft.com/office/drawing/2014/main" id="{0782B325-5EBE-8FED-7DE5-15104038C8D0}"/>
              </a:ext>
            </a:extLst>
          </p:cNvPr>
          <p:cNvSpPr txBox="1">
            <a:spLocks/>
          </p:cNvSpPr>
          <p:nvPr/>
        </p:nvSpPr>
        <p:spPr>
          <a:xfrm>
            <a:off x="4254803" y="2860237"/>
            <a:ext cx="3681790"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rPr>
              <a:t>THINGS</a:t>
            </a:r>
            <a:endParaRPr lang="nl-NL" sz="7200">
              <a:solidFill>
                <a:schemeClr val="bg1"/>
              </a:solidFill>
            </a:endParaRPr>
          </a:p>
        </p:txBody>
      </p:sp>
    </p:spTree>
    <p:extLst>
      <p:ext uri="{BB962C8B-B14F-4D97-AF65-F5344CB8AC3E}">
        <p14:creationId xmlns:p14="http://schemas.microsoft.com/office/powerpoint/2010/main" val="3100869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1818941"/>
            <a:ext cx="10886573" cy="282951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Sensing element:</a:t>
            </a:r>
            <a:r>
              <a:rPr lang="en-US" dirty="0"/>
              <a:t> changing characteristics under environment influence</a:t>
            </a:r>
            <a:endParaRPr lang="nl-NL" dirty="0"/>
          </a:p>
          <a:p>
            <a:endParaRPr lang="en-US" dirty="0"/>
          </a:p>
          <a:p>
            <a:r>
              <a:rPr lang="en-US" b="1" dirty="0"/>
              <a:t>Actuator:</a:t>
            </a:r>
            <a:r>
              <a:rPr lang="en-US" dirty="0"/>
              <a:t> influences environment</a:t>
            </a:r>
          </a:p>
        </p:txBody>
      </p:sp>
      <p:sp>
        <p:nvSpPr>
          <p:cNvPr id="2" name="Slide Number Placeholder 1">
            <a:extLst>
              <a:ext uri="{FF2B5EF4-FFF2-40B4-BE49-F238E27FC236}">
                <a16:creationId xmlns:a16="http://schemas.microsoft.com/office/drawing/2014/main" id="{3AA54FE7-1666-8C31-4A2D-6099EC38F5BD}"/>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119</a:t>
            </a:fld>
            <a:endParaRPr lang="en-US"/>
          </a:p>
        </p:txBody>
      </p:sp>
    </p:spTree>
    <p:extLst>
      <p:ext uri="{BB962C8B-B14F-4D97-AF65-F5344CB8AC3E}">
        <p14:creationId xmlns:p14="http://schemas.microsoft.com/office/powerpoint/2010/main" val="1831715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851B-0AAB-FC87-3BCD-B104ED0536B1}"/>
              </a:ext>
            </a:extLst>
          </p:cNvPr>
          <p:cNvSpPr txBox="1">
            <a:spLocks/>
          </p:cNvSpPr>
          <p:nvPr/>
        </p:nvSpPr>
        <p:spPr>
          <a:xfrm>
            <a:off x="838200" y="19313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Everyone is connected</a:t>
            </a:r>
          </a:p>
        </p:txBody>
      </p:sp>
      <p:sp>
        <p:nvSpPr>
          <p:cNvPr id="4" name="Title 1">
            <a:extLst>
              <a:ext uri="{FF2B5EF4-FFF2-40B4-BE49-F238E27FC236}">
                <a16:creationId xmlns:a16="http://schemas.microsoft.com/office/drawing/2014/main" id="{8AE9D792-7D49-7153-CB05-F835A8E99463}"/>
              </a:ext>
            </a:extLst>
          </p:cNvPr>
          <p:cNvSpPr txBox="1">
            <a:spLocks/>
          </p:cNvSpPr>
          <p:nvPr/>
        </p:nvSpPr>
        <p:spPr>
          <a:xfrm>
            <a:off x="838200" y="400310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t>EveryTHING</a:t>
            </a:r>
            <a:r>
              <a:rPr lang="en-US"/>
              <a:t> is connected</a:t>
            </a:r>
          </a:p>
        </p:txBody>
      </p:sp>
      <p:cxnSp>
        <p:nvCxnSpPr>
          <p:cNvPr id="6" name="Straight Arrow Connector 5">
            <a:extLst>
              <a:ext uri="{FF2B5EF4-FFF2-40B4-BE49-F238E27FC236}">
                <a16:creationId xmlns:a16="http://schemas.microsoft.com/office/drawing/2014/main" id="{7312F6EA-0B48-DE19-6DB0-9242042140EC}"/>
              </a:ext>
            </a:extLst>
          </p:cNvPr>
          <p:cNvCxnSpPr>
            <a:cxnSpLocks/>
          </p:cNvCxnSpPr>
          <p:nvPr/>
        </p:nvCxnSpPr>
        <p:spPr>
          <a:xfrm>
            <a:off x="6096000" y="2888055"/>
            <a:ext cx="0" cy="8238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1">
            <a:extLst>
              <a:ext uri="{FF2B5EF4-FFF2-40B4-BE49-F238E27FC236}">
                <a16:creationId xmlns:a16="http://schemas.microsoft.com/office/drawing/2014/main" id="{8871E7D0-1980-B7D7-F909-D63C7E1A9C06}"/>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12</a:t>
            </a:fld>
            <a:endParaRPr lang="en-US"/>
          </a:p>
        </p:txBody>
      </p:sp>
    </p:spTree>
    <p:extLst>
      <p:ext uri="{BB962C8B-B14F-4D97-AF65-F5344CB8AC3E}">
        <p14:creationId xmlns:p14="http://schemas.microsoft.com/office/powerpoint/2010/main" val="385719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Actuators</a:t>
            </a:r>
            <a:endParaRPr lang="nl-NL"/>
          </a:p>
        </p:txBody>
      </p:sp>
      <p:sp>
        <p:nvSpPr>
          <p:cNvPr id="7" name="Tekstvak 6">
            <a:extLst>
              <a:ext uri="{FF2B5EF4-FFF2-40B4-BE49-F238E27FC236}">
                <a16:creationId xmlns:a16="http://schemas.microsoft.com/office/drawing/2014/main" id="{DE2FF2E7-F230-5B4B-2B9F-9F14D54F7014}"/>
              </a:ext>
            </a:extLst>
          </p:cNvPr>
          <p:cNvSpPr txBox="1"/>
          <p:nvPr/>
        </p:nvSpPr>
        <p:spPr>
          <a:xfrm>
            <a:off x="2480407" y="2284921"/>
            <a:ext cx="4905631" cy="4832092"/>
          </a:xfrm>
          <a:prstGeom prst="rect">
            <a:avLst/>
          </a:prstGeom>
          <a:noFill/>
        </p:spPr>
        <p:txBody>
          <a:bodyPr wrap="square" lIns="91440" tIns="45720" rIns="91440" bIns="45720" rtlCol="0" anchor="t">
            <a:spAutoFit/>
          </a:bodyPr>
          <a:lstStyle/>
          <a:p>
            <a:r>
              <a:rPr lang="en-US" sz="2800" dirty="0"/>
              <a:t>Electrical actuators</a:t>
            </a:r>
          </a:p>
          <a:p>
            <a:pPr marL="457200" indent="-457200">
              <a:buFont typeface="Arial"/>
              <a:buChar char="•"/>
            </a:pPr>
            <a:endParaRPr lang="en-US" sz="2800" dirty="0">
              <a:ea typeface="Lato Light"/>
              <a:cs typeface="Lato Light"/>
            </a:endParaRPr>
          </a:p>
          <a:p>
            <a:r>
              <a:rPr lang="en-US" sz="2800" dirty="0">
                <a:ea typeface="Lato Light"/>
                <a:cs typeface="Lato Light"/>
              </a:rPr>
              <a:t>Hydraulic actuators</a:t>
            </a:r>
          </a:p>
          <a:p>
            <a:endParaRPr lang="en-US" sz="2800" dirty="0">
              <a:ea typeface="Lato Light"/>
              <a:cs typeface="Lato Light"/>
            </a:endParaRPr>
          </a:p>
          <a:p>
            <a:r>
              <a:rPr lang="en-US" sz="2800" dirty="0">
                <a:ea typeface="Lato Light"/>
                <a:cs typeface="Lato Light"/>
              </a:rPr>
              <a:t>Pneumatic actuators</a:t>
            </a:r>
          </a:p>
          <a:p>
            <a:endParaRPr lang="en-US" sz="2800" dirty="0">
              <a:ea typeface="Lato Light"/>
              <a:cs typeface="Lato Light"/>
            </a:endParaRPr>
          </a:p>
          <a:p>
            <a:r>
              <a:rPr lang="en-US" sz="2800" dirty="0">
                <a:ea typeface="Lato Light"/>
                <a:cs typeface="Lato Light"/>
              </a:rPr>
              <a:t>Thermal actuators</a:t>
            </a:r>
          </a:p>
          <a:p>
            <a:endParaRPr lang="en-US" sz="2800" dirty="0">
              <a:ea typeface="Lato Light"/>
              <a:cs typeface="Lato Light"/>
            </a:endParaRPr>
          </a:p>
          <a:p>
            <a:r>
              <a:rPr lang="en-US" sz="2800" dirty="0">
                <a:ea typeface="Lato Light"/>
                <a:cs typeface="Lato Light"/>
              </a:rPr>
              <a:t>Optical actuators</a:t>
            </a:r>
          </a:p>
          <a:p>
            <a:endParaRPr lang="en-US" sz="2800" dirty="0">
              <a:ea typeface="Lato Light"/>
              <a:cs typeface="Lato Light"/>
            </a:endParaRPr>
          </a:p>
          <a:p>
            <a:r>
              <a:rPr lang="en-US" sz="2800" dirty="0">
                <a:ea typeface="Lato Light"/>
                <a:cs typeface="Lato Light"/>
              </a:rPr>
              <a:t>Mechanical actuators</a:t>
            </a:r>
          </a:p>
        </p:txBody>
      </p:sp>
    </p:spTree>
    <p:extLst>
      <p:ext uri="{BB962C8B-B14F-4D97-AF65-F5344CB8AC3E}">
        <p14:creationId xmlns:p14="http://schemas.microsoft.com/office/powerpoint/2010/main" val="22944951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Actuators</a:t>
            </a:r>
            <a:endParaRPr lang="nl-NL"/>
          </a:p>
        </p:txBody>
      </p:sp>
      <p:pic>
        <p:nvPicPr>
          <p:cNvPr id="5" name="Afbeelding 4" descr="Ti Launchpad Servo Motor Interfacing With Msp Exp430g2 Ti Launchp...">
            <a:extLst>
              <a:ext uri="{FF2B5EF4-FFF2-40B4-BE49-F238E27FC236}">
                <a16:creationId xmlns:a16="http://schemas.microsoft.com/office/drawing/2014/main" id="{7F825D70-927B-8166-69B1-A11AAB66D417}"/>
              </a:ext>
            </a:extLst>
          </p:cNvPr>
          <p:cNvPicPr>
            <a:picLocks noChangeAspect="1"/>
          </p:cNvPicPr>
          <p:nvPr/>
        </p:nvPicPr>
        <p:blipFill>
          <a:blip r:embed="rId3"/>
          <a:stretch>
            <a:fillRect/>
          </a:stretch>
        </p:blipFill>
        <p:spPr>
          <a:xfrm>
            <a:off x="6884312" y="1245656"/>
            <a:ext cx="3397457" cy="2552365"/>
          </a:xfrm>
          <a:prstGeom prst="rect">
            <a:avLst/>
          </a:prstGeom>
        </p:spPr>
      </p:pic>
      <p:pic>
        <p:nvPicPr>
          <p:cNvPr id="8" name="Afbeelding 7" descr="What's the Best Way to Drive a Solenoid? | Electronic Design">
            <a:extLst>
              <a:ext uri="{FF2B5EF4-FFF2-40B4-BE49-F238E27FC236}">
                <a16:creationId xmlns:a16="http://schemas.microsoft.com/office/drawing/2014/main" id="{A62E4C44-1FD5-EB59-9057-796C1AE203EF}"/>
              </a:ext>
            </a:extLst>
          </p:cNvPr>
          <p:cNvPicPr>
            <a:picLocks noChangeAspect="1"/>
          </p:cNvPicPr>
          <p:nvPr/>
        </p:nvPicPr>
        <p:blipFill>
          <a:blip r:embed="rId4"/>
          <a:stretch>
            <a:fillRect/>
          </a:stretch>
        </p:blipFill>
        <p:spPr>
          <a:xfrm>
            <a:off x="8233953" y="3684451"/>
            <a:ext cx="2138439" cy="2138439"/>
          </a:xfrm>
          <a:prstGeom prst="rect">
            <a:avLst/>
          </a:prstGeom>
        </p:spPr>
      </p:pic>
      <p:cxnSp>
        <p:nvCxnSpPr>
          <p:cNvPr id="9" name="Rechte verbindingslijn met pijl 8">
            <a:extLst>
              <a:ext uri="{FF2B5EF4-FFF2-40B4-BE49-F238E27FC236}">
                <a16:creationId xmlns:a16="http://schemas.microsoft.com/office/drawing/2014/main" id="{A8287BA3-1F27-CE3B-3522-8BEC17476EC9}"/>
              </a:ext>
            </a:extLst>
          </p:cNvPr>
          <p:cNvCxnSpPr/>
          <p:nvPr/>
        </p:nvCxnSpPr>
        <p:spPr>
          <a:xfrm flipV="1">
            <a:off x="5937311" y="2989217"/>
            <a:ext cx="1306285" cy="483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0451D1CF-0855-6A83-5E3A-946E652303A1}"/>
              </a:ext>
            </a:extLst>
          </p:cNvPr>
          <p:cNvCxnSpPr>
            <a:cxnSpLocks/>
          </p:cNvCxnSpPr>
          <p:nvPr/>
        </p:nvCxnSpPr>
        <p:spPr>
          <a:xfrm flipV="1">
            <a:off x="4667310" y="4259217"/>
            <a:ext cx="3587447" cy="4837"/>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11266C31-12DC-A384-1531-F98F8BBCE55C}"/>
              </a:ext>
            </a:extLst>
          </p:cNvPr>
          <p:cNvSpPr txBox="1"/>
          <p:nvPr/>
        </p:nvSpPr>
        <p:spPr>
          <a:xfrm>
            <a:off x="2480407" y="2284921"/>
            <a:ext cx="4905631" cy="2246769"/>
          </a:xfrm>
          <a:prstGeom prst="rect">
            <a:avLst/>
          </a:prstGeom>
          <a:noFill/>
        </p:spPr>
        <p:txBody>
          <a:bodyPr wrap="square" lIns="91440" tIns="45720" rIns="91440" bIns="45720" rtlCol="0" anchor="t">
            <a:spAutoFit/>
          </a:bodyPr>
          <a:lstStyle/>
          <a:p>
            <a:r>
              <a:rPr lang="en-US" sz="2800" dirty="0"/>
              <a:t>Electrical actuators</a:t>
            </a:r>
          </a:p>
          <a:p>
            <a:pPr marL="457200" indent="-457200">
              <a:buFont typeface="Arial,Sans-Serif"/>
              <a:buChar char="•"/>
            </a:pPr>
            <a:r>
              <a:rPr lang="en-US" sz="2800" dirty="0">
                <a:ea typeface="Lato Light"/>
                <a:cs typeface="Lato Light"/>
              </a:rPr>
              <a:t>DC (servo)motors</a:t>
            </a:r>
          </a:p>
          <a:p>
            <a:pPr marL="457200" indent="-457200">
              <a:buFont typeface="Arial,Sans-Serif"/>
              <a:buChar char="•"/>
            </a:pPr>
            <a:r>
              <a:rPr lang="en-US" sz="2800" dirty="0">
                <a:ea typeface="Lato Light"/>
                <a:cs typeface="Lato Light"/>
              </a:rPr>
              <a:t>AC (servo)motors</a:t>
            </a:r>
          </a:p>
          <a:p>
            <a:pPr marL="457200" indent="-457200">
              <a:buFont typeface="Arial,Sans-Serif"/>
              <a:buChar char="•"/>
            </a:pPr>
            <a:r>
              <a:rPr lang="en-US" sz="2800" dirty="0">
                <a:ea typeface="Lato Light"/>
                <a:cs typeface="Lato Light"/>
              </a:rPr>
              <a:t>Stepper motor</a:t>
            </a:r>
          </a:p>
          <a:p>
            <a:pPr marL="457200" indent="-457200">
              <a:buFont typeface="Arial,Sans-Serif"/>
              <a:buChar char="•"/>
            </a:pPr>
            <a:r>
              <a:rPr lang="en-US" sz="2800" dirty="0">
                <a:ea typeface="Lato Light"/>
                <a:cs typeface="Lato Light"/>
              </a:rPr>
              <a:t>Solenoids</a:t>
            </a:r>
          </a:p>
        </p:txBody>
      </p:sp>
      <p:sp>
        <p:nvSpPr>
          <p:cNvPr id="2" name="Slide Number Placeholder 1">
            <a:extLst>
              <a:ext uri="{FF2B5EF4-FFF2-40B4-BE49-F238E27FC236}">
                <a16:creationId xmlns:a16="http://schemas.microsoft.com/office/drawing/2014/main" id="{178C30A4-73CC-996E-433E-55DB9630FA65}"/>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121</a:t>
            </a:fld>
            <a:endParaRPr lang="en-US"/>
          </a:p>
        </p:txBody>
      </p:sp>
    </p:spTree>
    <p:extLst>
      <p:ext uri="{BB962C8B-B14F-4D97-AF65-F5344CB8AC3E}">
        <p14:creationId xmlns:p14="http://schemas.microsoft.com/office/powerpoint/2010/main" val="7291495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DC motors convert electrical current into rotational motion</a:t>
            </a:r>
            <a:endParaRPr lang="nl-NL" dirty="0"/>
          </a:p>
        </p:txBody>
      </p:sp>
      <p:sp>
        <p:nvSpPr>
          <p:cNvPr id="7" name="Tekstvak 6">
            <a:extLst>
              <a:ext uri="{FF2B5EF4-FFF2-40B4-BE49-F238E27FC236}">
                <a16:creationId xmlns:a16="http://schemas.microsoft.com/office/drawing/2014/main" id="{28317481-FAA9-F6C2-0B7B-7F154EDB7A50}"/>
              </a:ext>
            </a:extLst>
          </p:cNvPr>
          <p:cNvSpPr txBox="1"/>
          <p:nvPr/>
        </p:nvSpPr>
        <p:spPr>
          <a:xfrm>
            <a:off x="2135460" y="5882497"/>
            <a:ext cx="82194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i="1" dirty="0">
                <a:solidFill>
                  <a:schemeClr val="tx2"/>
                </a:solidFill>
                <a:highlight>
                  <a:srgbClr val="FFFFFF"/>
                </a:highlight>
                <a:ea typeface="+mn-lt"/>
                <a:cs typeface="+mn-lt"/>
              </a:rPr>
              <a:t>https://www.linquip.com/blog/working-principle-of-dc-motor/</a:t>
            </a:r>
            <a:endParaRPr lang="nl-NL" i="1">
              <a:solidFill>
                <a:schemeClr val="tx2"/>
              </a:solidFill>
              <a:ea typeface="+mn-lt"/>
              <a:cs typeface="+mn-lt"/>
            </a:endParaRPr>
          </a:p>
        </p:txBody>
      </p:sp>
      <p:sp>
        <p:nvSpPr>
          <p:cNvPr id="2" name="Rechthoek 1">
            <a:extLst>
              <a:ext uri="{FF2B5EF4-FFF2-40B4-BE49-F238E27FC236}">
                <a16:creationId xmlns:a16="http://schemas.microsoft.com/office/drawing/2014/main" id="{78FA1A38-CE28-34FE-C256-047C5DE3CCF8}"/>
              </a:ext>
            </a:extLst>
          </p:cNvPr>
          <p:cNvSpPr/>
          <p:nvPr/>
        </p:nvSpPr>
        <p:spPr>
          <a:xfrm rot="1980000">
            <a:off x="6786306" y="3149667"/>
            <a:ext cx="214945" cy="8179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900" dirty="0">
              <a:solidFill>
                <a:schemeClr val="tx1"/>
              </a:solidFill>
              <a:ea typeface="Lato Light"/>
              <a:cs typeface="Lato Light"/>
            </a:endParaRPr>
          </a:p>
        </p:txBody>
      </p:sp>
      <p:pic>
        <p:nvPicPr>
          <p:cNvPr id="9" name="Afbeelding 8" descr="Working Principle Of DC Motor">
            <a:extLst>
              <a:ext uri="{FF2B5EF4-FFF2-40B4-BE49-F238E27FC236}">
                <a16:creationId xmlns:a16="http://schemas.microsoft.com/office/drawing/2014/main" id="{8EC36B24-D60A-A77A-46C1-B98AD332DDCF}"/>
              </a:ext>
            </a:extLst>
          </p:cNvPr>
          <p:cNvPicPr>
            <a:picLocks noChangeAspect="1"/>
          </p:cNvPicPr>
          <p:nvPr/>
        </p:nvPicPr>
        <p:blipFill>
          <a:blip r:embed="rId3"/>
          <a:srcRect r="-182" b="16816"/>
          <a:stretch/>
        </p:blipFill>
        <p:spPr>
          <a:xfrm>
            <a:off x="4058993" y="1696897"/>
            <a:ext cx="6295636" cy="4181870"/>
          </a:xfrm>
          <a:prstGeom prst="rect">
            <a:avLst/>
          </a:prstGeom>
        </p:spPr>
      </p:pic>
      <p:sp>
        <p:nvSpPr>
          <p:cNvPr id="5" name="Slide Number Placeholder 1">
            <a:extLst>
              <a:ext uri="{FF2B5EF4-FFF2-40B4-BE49-F238E27FC236}">
                <a16:creationId xmlns:a16="http://schemas.microsoft.com/office/drawing/2014/main" id="{262ECC79-7400-690E-F340-4944A9EF875E}"/>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122</a:t>
            </a:fld>
            <a:endParaRPr lang="en-US"/>
          </a:p>
        </p:txBody>
      </p:sp>
    </p:spTree>
    <p:extLst>
      <p:ext uri="{BB962C8B-B14F-4D97-AF65-F5344CB8AC3E}">
        <p14:creationId xmlns:p14="http://schemas.microsoft.com/office/powerpoint/2010/main" val="29902366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a typeface="+mj-lt"/>
                <a:cs typeface="+mj-lt"/>
              </a:rPr>
              <a:t>DC motors convert electrical current into rotational motion</a:t>
            </a:r>
          </a:p>
          <a:p>
            <a:endParaRPr lang="en-US" dirty="0"/>
          </a:p>
        </p:txBody>
      </p:sp>
      <p:sp>
        <p:nvSpPr>
          <p:cNvPr id="7" name="Tekstvak 6">
            <a:extLst>
              <a:ext uri="{FF2B5EF4-FFF2-40B4-BE49-F238E27FC236}">
                <a16:creationId xmlns:a16="http://schemas.microsoft.com/office/drawing/2014/main" id="{28317481-FAA9-F6C2-0B7B-7F154EDB7A50}"/>
              </a:ext>
            </a:extLst>
          </p:cNvPr>
          <p:cNvSpPr txBox="1"/>
          <p:nvPr/>
        </p:nvSpPr>
        <p:spPr>
          <a:xfrm>
            <a:off x="2153920" y="6024880"/>
            <a:ext cx="82194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i="1" dirty="0">
                <a:solidFill>
                  <a:schemeClr val="tx2"/>
                </a:solidFill>
                <a:highlight>
                  <a:srgbClr val="FFFFFF"/>
                </a:highlight>
                <a:ea typeface="+mn-lt"/>
                <a:cs typeface="+mn-lt"/>
              </a:rPr>
              <a:t>https://www.electricaleasy.com/2014/01/basic-working-of-dc-motor.html</a:t>
            </a:r>
            <a:endParaRPr lang="nl-NL" i="1">
              <a:solidFill>
                <a:schemeClr val="tx2"/>
              </a:solidFill>
              <a:ea typeface="Lato Light"/>
              <a:cs typeface="Lato Light"/>
            </a:endParaRPr>
          </a:p>
        </p:txBody>
      </p:sp>
      <p:pic>
        <p:nvPicPr>
          <p:cNvPr id="2" name="Afbeelding 1" descr="How a DC motor works? | electricaleasy.com">
            <a:extLst>
              <a:ext uri="{FF2B5EF4-FFF2-40B4-BE49-F238E27FC236}">
                <a16:creationId xmlns:a16="http://schemas.microsoft.com/office/drawing/2014/main" id="{54EB6B1C-4CA6-A544-DE79-72AB7E68655E}"/>
              </a:ext>
            </a:extLst>
          </p:cNvPr>
          <p:cNvPicPr>
            <a:picLocks noChangeAspect="1"/>
          </p:cNvPicPr>
          <p:nvPr/>
        </p:nvPicPr>
        <p:blipFill>
          <a:blip r:embed="rId3"/>
          <a:stretch>
            <a:fillRect/>
          </a:stretch>
        </p:blipFill>
        <p:spPr>
          <a:xfrm>
            <a:off x="6079172" y="1897062"/>
            <a:ext cx="4057015" cy="4039235"/>
          </a:xfrm>
          <a:prstGeom prst="rect">
            <a:avLst/>
          </a:prstGeom>
        </p:spPr>
      </p:pic>
      <p:sp>
        <p:nvSpPr>
          <p:cNvPr id="5" name="Slide Number Placeholder 1">
            <a:extLst>
              <a:ext uri="{FF2B5EF4-FFF2-40B4-BE49-F238E27FC236}">
                <a16:creationId xmlns:a16="http://schemas.microsoft.com/office/drawing/2014/main" id="{84D6BD7A-F309-6BCA-3665-410682E86A53}"/>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123</a:t>
            </a:fld>
            <a:endParaRPr lang="en-US"/>
          </a:p>
        </p:txBody>
      </p:sp>
    </p:spTree>
    <p:extLst>
      <p:ext uri="{BB962C8B-B14F-4D97-AF65-F5344CB8AC3E}">
        <p14:creationId xmlns:p14="http://schemas.microsoft.com/office/powerpoint/2010/main" val="21008415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2765425"/>
            <a:ext cx="117729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aleway"/>
                <a:ea typeface="Lato Light"/>
                <a:cs typeface="Lato Light"/>
              </a:rPr>
              <a:t>Servomotor = </a:t>
            </a:r>
            <a:endParaRPr lang="nl-NL"/>
          </a:p>
          <a:p>
            <a:r>
              <a:rPr lang="en-US" dirty="0">
                <a:latin typeface="Raleway"/>
                <a:ea typeface="Lato Light"/>
                <a:cs typeface="Lato Light"/>
              </a:rPr>
              <a:t>motor with internal feedback</a:t>
            </a:r>
            <a:endParaRPr lang="en-US" dirty="0"/>
          </a:p>
          <a:p>
            <a:endParaRPr lang="en-US" dirty="0"/>
          </a:p>
        </p:txBody>
      </p:sp>
      <p:sp>
        <p:nvSpPr>
          <p:cNvPr id="2" name="Slide Number Placeholder 1">
            <a:extLst>
              <a:ext uri="{FF2B5EF4-FFF2-40B4-BE49-F238E27FC236}">
                <a16:creationId xmlns:a16="http://schemas.microsoft.com/office/drawing/2014/main" id="{C5A8B2E2-8E87-18AC-5ABC-E384AD28335A}"/>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124</a:t>
            </a:fld>
            <a:endParaRPr lang="en-US"/>
          </a:p>
        </p:txBody>
      </p:sp>
    </p:spTree>
    <p:extLst>
      <p:ext uri="{BB962C8B-B14F-4D97-AF65-F5344CB8AC3E}">
        <p14:creationId xmlns:p14="http://schemas.microsoft.com/office/powerpoint/2010/main" val="33626831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Small servomotors are accessible actuators for simple designs</a:t>
            </a:r>
            <a:endParaRPr lang="nl-NL" dirty="0"/>
          </a:p>
        </p:txBody>
      </p:sp>
      <p:pic>
        <p:nvPicPr>
          <p:cNvPr id="5" name="Afbeelding 4" descr="Ti Launchpad Servo Motor Interfacing With Msp Exp430g2 Ti Launchp...">
            <a:extLst>
              <a:ext uri="{FF2B5EF4-FFF2-40B4-BE49-F238E27FC236}">
                <a16:creationId xmlns:a16="http://schemas.microsoft.com/office/drawing/2014/main" id="{7F825D70-927B-8166-69B1-A11AAB66D417}"/>
              </a:ext>
            </a:extLst>
          </p:cNvPr>
          <p:cNvPicPr>
            <a:picLocks noChangeAspect="1"/>
          </p:cNvPicPr>
          <p:nvPr/>
        </p:nvPicPr>
        <p:blipFill>
          <a:blip r:embed="rId3"/>
          <a:stretch>
            <a:fillRect/>
          </a:stretch>
        </p:blipFill>
        <p:spPr>
          <a:xfrm>
            <a:off x="634435" y="2142253"/>
            <a:ext cx="4232029" cy="3108746"/>
          </a:xfrm>
          <a:prstGeom prst="rect">
            <a:avLst/>
          </a:prstGeom>
        </p:spPr>
      </p:pic>
      <p:pic>
        <p:nvPicPr>
          <p:cNvPr id="2" name="Afbeelding 1" descr="How to Control Servo Motors with Arduino (3 Examples)">
            <a:extLst>
              <a:ext uri="{FF2B5EF4-FFF2-40B4-BE49-F238E27FC236}">
                <a16:creationId xmlns:a16="http://schemas.microsoft.com/office/drawing/2014/main" id="{5AA0EC6E-4139-117C-1285-C452745BA8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503051" y="1899332"/>
            <a:ext cx="7467599" cy="4098680"/>
          </a:xfrm>
          <a:prstGeom prst="rect">
            <a:avLst/>
          </a:prstGeom>
        </p:spPr>
      </p:pic>
      <p:sp>
        <p:nvSpPr>
          <p:cNvPr id="7" name="TextBox 1">
            <a:extLst>
              <a:ext uri="{FF2B5EF4-FFF2-40B4-BE49-F238E27FC236}">
                <a16:creationId xmlns:a16="http://schemas.microsoft.com/office/drawing/2014/main" id="{C8001DB7-528A-DDED-D7EF-F01073FC4B1D}"/>
              </a:ext>
            </a:extLst>
          </p:cNvPr>
          <p:cNvSpPr txBox="1"/>
          <p:nvPr/>
        </p:nvSpPr>
        <p:spPr>
          <a:xfrm>
            <a:off x="4167883" y="5264951"/>
            <a:ext cx="7410044" cy="307777"/>
          </a:xfrm>
          <a:prstGeom prst="rect">
            <a:avLst/>
          </a:prstGeom>
          <a:noFill/>
        </p:spPr>
        <p:txBody>
          <a:bodyPr wrap="square" lIns="91440" tIns="45720" rIns="91440" bIns="45720" anchor="t">
            <a:spAutoFit/>
          </a:bodyPr>
          <a:lstStyle/>
          <a:p>
            <a:pPr algn="r"/>
            <a:r>
              <a:rPr lang="nl-NL" sz="1400" i="1">
                <a:solidFill>
                  <a:schemeClr val="tx2"/>
                </a:solidFill>
                <a:highlight>
                  <a:srgbClr val="FFFFFF"/>
                </a:highlight>
                <a:ea typeface="+mn-lt"/>
                <a:cs typeface="+mn-lt"/>
              </a:rPr>
              <a:t>https://www.makerguides.com/servo-arduino-tutorial/</a:t>
            </a:r>
            <a:endParaRPr lang="nl-NL" i="1">
              <a:solidFill>
                <a:schemeClr val="tx2"/>
              </a:solidFill>
              <a:ea typeface="Lato Light"/>
              <a:cs typeface="Lato Light"/>
            </a:endParaRPr>
          </a:p>
        </p:txBody>
      </p:sp>
      <p:sp>
        <p:nvSpPr>
          <p:cNvPr id="10" name="TextBox 1">
            <a:extLst>
              <a:ext uri="{FF2B5EF4-FFF2-40B4-BE49-F238E27FC236}">
                <a16:creationId xmlns:a16="http://schemas.microsoft.com/office/drawing/2014/main" id="{F5086CDF-B0E4-28FC-1DF2-B275724A0596}"/>
              </a:ext>
            </a:extLst>
          </p:cNvPr>
          <p:cNvSpPr txBox="1"/>
          <p:nvPr/>
        </p:nvSpPr>
        <p:spPr>
          <a:xfrm>
            <a:off x="946557" y="4785333"/>
            <a:ext cx="2584044" cy="954107"/>
          </a:xfrm>
          <a:prstGeom prst="rect">
            <a:avLst/>
          </a:prstGeom>
          <a:noFill/>
        </p:spPr>
        <p:txBody>
          <a:bodyPr wrap="square" lIns="91440" tIns="45720" rIns="91440" bIns="45720" anchor="t">
            <a:spAutoFit/>
          </a:bodyPr>
          <a:lstStyle/>
          <a:p>
            <a:pPr algn="ctr"/>
            <a:r>
              <a:rPr lang="nl-NL" sz="2800" err="1"/>
              <a:t>Tower</a:t>
            </a:r>
            <a:r>
              <a:rPr lang="nl-NL" sz="2800" dirty="0"/>
              <a:t> Pro micro </a:t>
            </a:r>
            <a:r>
              <a:rPr lang="nl-NL" sz="2800" err="1"/>
              <a:t>servo</a:t>
            </a:r>
            <a:r>
              <a:rPr lang="nl-NL" sz="2800" dirty="0"/>
              <a:t> 9g</a:t>
            </a:r>
            <a:endParaRPr lang="nl-NL" sz="2800"/>
          </a:p>
        </p:txBody>
      </p:sp>
      <p:sp>
        <p:nvSpPr>
          <p:cNvPr id="6" name="Slide Number Placeholder 1">
            <a:extLst>
              <a:ext uri="{FF2B5EF4-FFF2-40B4-BE49-F238E27FC236}">
                <a16:creationId xmlns:a16="http://schemas.microsoft.com/office/drawing/2014/main" id="{49E33858-D13E-2E12-C1D4-9AA91127DE3B}"/>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125</a:t>
            </a:fld>
            <a:endParaRPr lang="en-US"/>
          </a:p>
        </p:txBody>
      </p:sp>
    </p:spTree>
    <p:extLst>
      <p:ext uri="{BB962C8B-B14F-4D97-AF65-F5344CB8AC3E}">
        <p14:creationId xmlns:p14="http://schemas.microsoft.com/office/powerpoint/2010/main" val="39900259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Small servomotors are typically controlled via Pulse Width Modulation (PWM)</a:t>
            </a:r>
          </a:p>
        </p:txBody>
      </p:sp>
      <p:pic>
        <p:nvPicPr>
          <p:cNvPr id="8" name="Afbeelding 7" descr="Acroname PWM used to generate a varying analogue equivalent. ">
            <a:extLst>
              <a:ext uri="{FF2B5EF4-FFF2-40B4-BE49-F238E27FC236}">
                <a16:creationId xmlns:a16="http://schemas.microsoft.com/office/drawing/2014/main" id="{C878B5B0-776E-DC3A-DB48-D6344726A79F}"/>
              </a:ext>
            </a:extLst>
          </p:cNvPr>
          <p:cNvPicPr>
            <a:picLocks noChangeAspect="1"/>
          </p:cNvPicPr>
          <p:nvPr/>
        </p:nvPicPr>
        <p:blipFill>
          <a:blip r:embed="rId3"/>
          <a:stretch>
            <a:fillRect/>
          </a:stretch>
        </p:blipFill>
        <p:spPr>
          <a:xfrm>
            <a:off x="4170948" y="1985041"/>
            <a:ext cx="6025660" cy="4191852"/>
          </a:xfrm>
          <a:prstGeom prst="rect">
            <a:avLst/>
          </a:prstGeom>
        </p:spPr>
      </p:pic>
      <p:sp>
        <p:nvSpPr>
          <p:cNvPr id="10" name="TextBox 1">
            <a:extLst>
              <a:ext uri="{FF2B5EF4-FFF2-40B4-BE49-F238E27FC236}">
                <a16:creationId xmlns:a16="http://schemas.microsoft.com/office/drawing/2014/main" id="{B65AE34C-C262-E308-3972-56A86C94C4C6}"/>
              </a:ext>
            </a:extLst>
          </p:cNvPr>
          <p:cNvSpPr txBox="1"/>
          <p:nvPr/>
        </p:nvSpPr>
        <p:spPr>
          <a:xfrm>
            <a:off x="2780705" y="6323370"/>
            <a:ext cx="7410044" cy="307777"/>
          </a:xfrm>
          <a:prstGeom prst="rect">
            <a:avLst/>
          </a:prstGeom>
          <a:noFill/>
        </p:spPr>
        <p:txBody>
          <a:bodyPr wrap="square" lIns="91440" tIns="45720" rIns="91440" bIns="45720" anchor="t">
            <a:spAutoFit/>
          </a:bodyPr>
          <a:lstStyle/>
          <a:p>
            <a:pPr algn="r"/>
            <a:r>
              <a:rPr lang="nl-NL" sz="1400" i="1">
                <a:solidFill>
                  <a:schemeClr val="tx2"/>
                </a:solidFill>
                <a:highlight>
                  <a:srgbClr val="FFFFFF"/>
                </a:highlight>
                <a:ea typeface="+mn-lt"/>
                <a:cs typeface="+mn-lt"/>
              </a:rPr>
              <a:t>https://acroname.com/articles/description-pulse-width-modulation</a:t>
            </a:r>
            <a:endParaRPr lang="nl-NL" i="1">
              <a:solidFill>
                <a:schemeClr val="tx2"/>
              </a:solidFill>
              <a:ea typeface="Lato Light"/>
              <a:cs typeface="Lato Light"/>
            </a:endParaRPr>
          </a:p>
        </p:txBody>
      </p:sp>
      <p:sp>
        <p:nvSpPr>
          <p:cNvPr id="2" name="Slide Number Placeholder 1">
            <a:extLst>
              <a:ext uri="{FF2B5EF4-FFF2-40B4-BE49-F238E27FC236}">
                <a16:creationId xmlns:a16="http://schemas.microsoft.com/office/drawing/2014/main" id="{9320F016-925B-61F6-4786-11C6AD2D6958}"/>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126</a:t>
            </a:fld>
            <a:endParaRPr lang="en-US"/>
          </a:p>
        </p:txBody>
      </p:sp>
    </p:spTree>
    <p:extLst>
      <p:ext uri="{BB962C8B-B14F-4D97-AF65-F5344CB8AC3E}">
        <p14:creationId xmlns:p14="http://schemas.microsoft.com/office/powerpoint/2010/main" val="37722718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DYNAMIXEL Shield MKR">
            <a:extLst>
              <a:ext uri="{FF2B5EF4-FFF2-40B4-BE49-F238E27FC236}">
                <a16:creationId xmlns:a16="http://schemas.microsoft.com/office/drawing/2014/main" id="{F804D72B-1BB8-19D7-CD25-96ECF39A2721}"/>
              </a:ext>
            </a:extLst>
          </p:cNvPr>
          <p:cNvPicPr>
            <a:picLocks noChangeAspect="1"/>
          </p:cNvPicPr>
          <p:nvPr/>
        </p:nvPicPr>
        <p:blipFill>
          <a:blip r:embed="rId2"/>
          <a:srcRect r="-138" b="9057"/>
          <a:stretch/>
        </p:blipFill>
        <p:spPr>
          <a:xfrm>
            <a:off x="4303296" y="1434866"/>
            <a:ext cx="7154791" cy="4739532"/>
          </a:xfrm>
          <a:prstGeom prst="rect">
            <a:avLst/>
          </a:prstGeom>
        </p:spPr>
      </p:pic>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High-end servomotors may require specific hardware</a:t>
            </a:r>
          </a:p>
        </p:txBody>
      </p:sp>
      <p:sp>
        <p:nvSpPr>
          <p:cNvPr id="5" name="Tekstvak 4">
            <a:extLst>
              <a:ext uri="{FF2B5EF4-FFF2-40B4-BE49-F238E27FC236}">
                <a16:creationId xmlns:a16="http://schemas.microsoft.com/office/drawing/2014/main" id="{4B99A4BB-3228-D47E-E9C9-17F1A3BE29FA}"/>
              </a:ext>
            </a:extLst>
          </p:cNvPr>
          <p:cNvSpPr txBox="1"/>
          <p:nvPr/>
        </p:nvSpPr>
        <p:spPr>
          <a:xfrm>
            <a:off x="5857374" y="6378742"/>
            <a:ext cx="5169568" cy="307777"/>
          </a:xfrm>
          <a:prstGeom prst="rect">
            <a:avLst/>
          </a:prstGeom>
          <a:noFill/>
        </p:spPr>
        <p:txBody>
          <a:bodyPr wrap="square" lIns="91440" tIns="45720" rIns="91440" bIns="45720" anchor="t">
            <a:spAutoFit/>
          </a:bodyPr>
          <a:lstStyle/>
          <a:p>
            <a:pPr algn="r"/>
            <a:r>
              <a:rPr lang="en-US" sz="1400" i="1">
                <a:solidFill>
                  <a:schemeClr val="tx2"/>
                </a:solidFill>
                <a:highlight>
                  <a:srgbClr val="FFFFFF"/>
                </a:highlight>
                <a:ea typeface="+mn-lt"/>
                <a:cs typeface="+mn-lt"/>
              </a:rPr>
              <a:t>https://emanual.robotis.com/docs/en/parts/interface/mkr_shield/</a:t>
            </a:r>
          </a:p>
        </p:txBody>
      </p:sp>
      <p:sp>
        <p:nvSpPr>
          <p:cNvPr id="6" name="Slide Number Placeholder 1">
            <a:extLst>
              <a:ext uri="{FF2B5EF4-FFF2-40B4-BE49-F238E27FC236}">
                <a16:creationId xmlns:a16="http://schemas.microsoft.com/office/drawing/2014/main" id="{4F30B4D4-721F-E627-41B5-0BD0B3CF4365}"/>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127</a:t>
            </a:fld>
            <a:endParaRPr lang="en-US"/>
          </a:p>
        </p:txBody>
      </p:sp>
    </p:spTree>
    <p:extLst>
      <p:ext uri="{BB962C8B-B14F-4D97-AF65-F5344CB8AC3E}">
        <p14:creationId xmlns:p14="http://schemas.microsoft.com/office/powerpoint/2010/main" val="24386015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Stepper motors are robust alternatives for low to moderate precision</a:t>
            </a:r>
          </a:p>
        </p:txBody>
      </p:sp>
      <p:pic>
        <p:nvPicPr>
          <p:cNvPr id="14" name="Afbeelding 13" descr="How stepper motor works - Electric DIY Lab">
            <a:extLst>
              <a:ext uri="{FF2B5EF4-FFF2-40B4-BE49-F238E27FC236}">
                <a16:creationId xmlns:a16="http://schemas.microsoft.com/office/drawing/2014/main" id="{52B0F89F-7983-26D8-B1D1-812D80812BDB}"/>
              </a:ext>
            </a:extLst>
          </p:cNvPr>
          <p:cNvPicPr>
            <a:picLocks noChangeAspect="1"/>
          </p:cNvPicPr>
          <p:nvPr/>
        </p:nvPicPr>
        <p:blipFill>
          <a:blip r:embed="rId3"/>
          <a:stretch>
            <a:fillRect/>
          </a:stretch>
        </p:blipFill>
        <p:spPr>
          <a:xfrm>
            <a:off x="6858000" y="2115949"/>
            <a:ext cx="3581399" cy="3553201"/>
          </a:xfrm>
          <a:prstGeom prst="rect">
            <a:avLst/>
          </a:prstGeom>
        </p:spPr>
      </p:pic>
      <p:sp>
        <p:nvSpPr>
          <p:cNvPr id="15" name="Tekstvak 14">
            <a:extLst>
              <a:ext uri="{FF2B5EF4-FFF2-40B4-BE49-F238E27FC236}">
                <a16:creationId xmlns:a16="http://schemas.microsoft.com/office/drawing/2014/main" id="{AE6AE617-CD13-8E24-BB97-3CDE9C80E612}"/>
              </a:ext>
            </a:extLst>
          </p:cNvPr>
          <p:cNvSpPr txBox="1"/>
          <p:nvPr/>
        </p:nvSpPr>
        <p:spPr>
          <a:xfrm>
            <a:off x="7543800" y="566420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solidFill>
                  <a:schemeClr val="tx2"/>
                </a:solidFill>
                <a:highlight>
                  <a:srgbClr val="FFFFFF"/>
                </a:highlight>
                <a:ea typeface="+mn-lt"/>
                <a:cs typeface="+mn-lt"/>
              </a:rPr>
              <a:t>https://electricdiylab.com/how-stepper-motor-works/</a:t>
            </a:r>
          </a:p>
        </p:txBody>
      </p:sp>
      <p:pic>
        <p:nvPicPr>
          <p:cNvPr id="19" name="Afbeelding 18" descr="RS PRO Hybrid Stepper Motor, 0.44Nm Torque, 2.8V, 0.9°, 42.3 x 42.3mm  Frame, 5mm Shaft | RS">
            <a:extLst>
              <a:ext uri="{FF2B5EF4-FFF2-40B4-BE49-F238E27FC236}">
                <a16:creationId xmlns:a16="http://schemas.microsoft.com/office/drawing/2014/main" id="{9B62040C-62A2-9774-87CA-DCF2BD12BA0F}"/>
              </a:ext>
            </a:extLst>
          </p:cNvPr>
          <p:cNvPicPr>
            <a:picLocks noChangeAspect="1"/>
          </p:cNvPicPr>
          <p:nvPr/>
        </p:nvPicPr>
        <p:blipFill>
          <a:blip r:embed="rId4"/>
          <a:stretch>
            <a:fillRect/>
          </a:stretch>
        </p:blipFill>
        <p:spPr>
          <a:xfrm>
            <a:off x="1686426" y="2549245"/>
            <a:ext cx="3612148" cy="2062970"/>
          </a:xfrm>
          <a:prstGeom prst="rect">
            <a:avLst/>
          </a:prstGeom>
        </p:spPr>
      </p:pic>
      <p:sp>
        <p:nvSpPr>
          <p:cNvPr id="21" name="Tekstvak 20">
            <a:extLst>
              <a:ext uri="{FF2B5EF4-FFF2-40B4-BE49-F238E27FC236}">
                <a16:creationId xmlns:a16="http://schemas.microsoft.com/office/drawing/2014/main" id="{0B35E83F-5108-5A2C-F50B-5E4DE7FE38A5}"/>
              </a:ext>
            </a:extLst>
          </p:cNvPr>
          <p:cNvSpPr txBox="1"/>
          <p:nvPr/>
        </p:nvSpPr>
        <p:spPr>
          <a:xfrm>
            <a:off x="1973847" y="4709695"/>
            <a:ext cx="33046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RS Pro 535-0401</a:t>
            </a:r>
            <a:endParaRPr lang="nl-NL" dirty="0"/>
          </a:p>
        </p:txBody>
      </p:sp>
      <p:sp>
        <p:nvSpPr>
          <p:cNvPr id="2" name="Slide Number Placeholder 1">
            <a:extLst>
              <a:ext uri="{FF2B5EF4-FFF2-40B4-BE49-F238E27FC236}">
                <a16:creationId xmlns:a16="http://schemas.microsoft.com/office/drawing/2014/main" id="{E5D5AAB4-9C2E-13F2-4B4B-34873E5F480C}"/>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128</a:t>
            </a:fld>
            <a:endParaRPr lang="en-US"/>
          </a:p>
        </p:txBody>
      </p:sp>
    </p:spTree>
    <p:extLst>
      <p:ext uri="{BB962C8B-B14F-4D97-AF65-F5344CB8AC3E}">
        <p14:creationId xmlns:p14="http://schemas.microsoft.com/office/powerpoint/2010/main" val="17899518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Stepper motors need additional hardware</a:t>
            </a:r>
            <a:endParaRPr lang="nl-NL" dirty="0"/>
          </a:p>
        </p:txBody>
      </p:sp>
      <p:pic>
        <p:nvPicPr>
          <p:cNvPr id="2" name="Afbeelding 1" descr="RS PRO Hybrid Stepper Motor, 0.44Nm Torque, 2.8V, 0.9°, 42.3 x 42.3mm  Frame, 5mm Shaft | RS">
            <a:extLst>
              <a:ext uri="{FF2B5EF4-FFF2-40B4-BE49-F238E27FC236}">
                <a16:creationId xmlns:a16="http://schemas.microsoft.com/office/drawing/2014/main" id="{9AC739E0-DA58-6D1B-7CCA-69F5DDD2D881}"/>
              </a:ext>
            </a:extLst>
          </p:cNvPr>
          <p:cNvPicPr>
            <a:picLocks noChangeAspect="1"/>
          </p:cNvPicPr>
          <p:nvPr/>
        </p:nvPicPr>
        <p:blipFill>
          <a:blip r:embed="rId2"/>
          <a:stretch>
            <a:fillRect/>
          </a:stretch>
        </p:blipFill>
        <p:spPr>
          <a:xfrm>
            <a:off x="7718926" y="2765145"/>
            <a:ext cx="3612148" cy="2062970"/>
          </a:xfrm>
          <a:prstGeom prst="rect">
            <a:avLst/>
          </a:prstGeom>
        </p:spPr>
      </p:pic>
      <p:pic>
        <p:nvPicPr>
          <p:cNvPr id="6" name="Afbeelding 5" descr="Acroname PWM used to generate a varying analogue equivalent. ">
            <a:extLst>
              <a:ext uri="{FF2B5EF4-FFF2-40B4-BE49-F238E27FC236}">
                <a16:creationId xmlns:a16="http://schemas.microsoft.com/office/drawing/2014/main" id="{A652D33A-0815-E77B-1D2B-A49EE8D0FA06}"/>
              </a:ext>
            </a:extLst>
          </p:cNvPr>
          <p:cNvPicPr>
            <a:picLocks noChangeAspect="1"/>
          </p:cNvPicPr>
          <p:nvPr/>
        </p:nvPicPr>
        <p:blipFill>
          <a:blip r:embed="rId3"/>
          <a:srcRect l="25597" t="49756" r="19795" b="13171"/>
          <a:stretch/>
        </p:blipFill>
        <p:spPr>
          <a:xfrm>
            <a:off x="842211" y="3428830"/>
            <a:ext cx="2207980" cy="1044192"/>
          </a:xfrm>
          <a:prstGeom prst="rect">
            <a:avLst/>
          </a:prstGeom>
        </p:spPr>
      </p:pic>
      <p:pic>
        <p:nvPicPr>
          <p:cNvPr id="7" name="Afbeelding 6" descr="TB6560 3A stepper motor driver - ARDUSHOP">
            <a:extLst>
              <a:ext uri="{FF2B5EF4-FFF2-40B4-BE49-F238E27FC236}">
                <a16:creationId xmlns:a16="http://schemas.microsoft.com/office/drawing/2014/main" id="{3501358B-B534-27D1-C6EC-1D29C95476A3}"/>
              </a:ext>
            </a:extLst>
          </p:cNvPr>
          <p:cNvPicPr>
            <a:picLocks noChangeAspect="1"/>
          </p:cNvPicPr>
          <p:nvPr/>
        </p:nvPicPr>
        <p:blipFill>
          <a:blip r:embed="rId4"/>
          <a:stretch>
            <a:fillRect/>
          </a:stretch>
        </p:blipFill>
        <p:spPr>
          <a:xfrm>
            <a:off x="4122821" y="2592137"/>
            <a:ext cx="2743200" cy="2743200"/>
          </a:xfrm>
          <a:prstGeom prst="rect">
            <a:avLst/>
          </a:prstGeom>
        </p:spPr>
      </p:pic>
      <p:sp>
        <p:nvSpPr>
          <p:cNvPr id="9" name="Title 1">
            <a:extLst>
              <a:ext uri="{FF2B5EF4-FFF2-40B4-BE49-F238E27FC236}">
                <a16:creationId xmlns:a16="http://schemas.microsoft.com/office/drawing/2014/main" id="{F3925157-7A58-9886-2764-07B1B2EA6098}"/>
              </a:ext>
            </a:extLst>
          </p:cNvPr>
          <p:cNvSpPr txBox="1">
            <a:spLocks/>
          </p:cNvSpPr>
          <p:nvPr/>
        </p:nvSpPr>
        <p:spPr>
          <a:xfrm>
            <a:off x="3565357" y="3667124"/>
            <a:ext cx="435811" cy="5903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t>
            </a:r>
            <a:endParaRPr lang="nl-NL" dirty="0"/>
          </a:p>
        </p:txBody>
      </p:sp>
      <p:sp>
        <p:nvSpPr>
          <p:cNvPr id="11" name="Title 1">
            <a:extLst>
              <a:ext uri="{FF2B5EF4-FFF2-40B4-BE49-F238E27FC236}">
                <a16:creationId xmlns:a16="http://schemas.microsoft.com/office/drawing/2014/main" id="{E925E6E4-EFFD-EBE3-1756-5DE86E180B50}"/>
              </a:ext>
            </a:extLst>
          </p:cNvPr>
          <p:cNvSpPr txBox="1">
            <a:spLocks/>
          </p:cNvSpPr>
          <p:nvPr/>
        </p:nvSpPr>
        <p:spPr>
          <a:xfrm>
            <a:off x="7067883" y="3667123"/>
            <a:ext cx="435811" cy="5903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a:t>
            </a:r>
            <a:endParaRPr lang="nl-NL"/>
          </a:p>
        </p:txBody>
      </p:sp>
      <p:sp>
        <p:nvSpPr>
          <p:cNvPr id="13" name="Tekstvak 12">
            <a:extLst>
              <a:ext uri="{FF2B5EF4-FFF2-40B4-BE49-F238E27FC236}">
                <a16:creationId xmlns:a16="http://schemas.microsoft.com/office/drawing/2014/main" id="{65BF9455-D653-8C32-6EFF-4FF712BFF369}"/>
              </a:ext>
            </a:extLst>
          </p:cNvPr>
          <p:cNvSpPr txBox="1"/>
          <p:nvPr/>
        </p:nvSpPr>
        <p:spPr>
          <a:xfrm>
            <a:off x="3777143" y="4938554"/>
            <a:ext cx="3715843" cy="523220"/>
          </a:xfrm>
          <a:prstGeom prst="rect">
            <a:avLst/>
          </a:prstGeom>
          <a:noFill/>
        </p:spPr>
        <p:txBody>
          <a:bodyPr wrap="square" lIns="91440" tIns="45720" rIns="91440" bIns="45720" rtlCol="0" anchor="t">
            <a:spAutoFit/>
          </a:bodyPr>
          <a:lstStyle/>
          <a:p>
            <a:pPr algn="ctr"/>
            <a:r>
              <a:rPr lang="en-US" sz="2800" dirty="0"/>
              <a:t>Tb6560 stepper driver</a:t>
            </a:r>
            <a:endParaRPr lang="nl-NL" sz="2800" dirty="0"/>
          </a:p>
        </p:txBody>
      </p:sp>
      <p:sp>
        <p:nvSpPr>
          <p:cNvPr id="8" name="Tekstvak 7">
            <a:extLst>
              <a:ext uri="{FF2B5EF4-FFF2-40B4-BE49-F238E27FC236}">
                <a16:creationId xmlns:a16="http://schemas.microsoft.com/office/drawing/2014/main" id="{E7F2BC2B-5616-9D38-7994-EC262A3632A8}"/>
              </a:ext>
            </a:extLst>
          </p:cNvPr>
          <p:cNvSpPr txBox="1"/>
          <p:nvPr/>
        </p:nvSpPr>
        <p:spPr>
          <a:xfrm>
            <a:off x="8387347" y="4938295"/>
            <a:ext cx="33046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RS Pro 535-0401</a:t>
            </a:r>
            <a:endParaRPr lang="nl-NL" dirty="0"/>
          </a:p>
        </p:txBody>
      </p:sp>
      <p:sp>
        <p:nvSpPr>
          <p:cNvPr id="5" name="Slide Number Placeholder 1">
            <a:extLst>
              <a:ext uri="{FF2B5EF4-FFF2-40B4-BE49-F238E27FC236}">
                <a16:creationId xmlns:a16="http://schemas.microsoft.com/office/drawing/2014/main" id="{34BE7228-E970-A8CF-D988-6C198D97916D}"/>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129</a:t>
            </a:fld>
            <a:endParaRPr lang="en-US"/>
          </a:p>
        </p:txBody>
      </p:sp>
    </p:spTree>
    <p:extLst>
      <p:ext uri="{BB962C8B-B14F-4D97-AF65-F5344CB8AC3E}">
        <p14:creationId xmlns:p14="http://schemas.microsoft.com/office/powerpoint/2010/main" val="18943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Top 10 Applications of IoT">
            <a:extLst>
              <a:ext uri="{FF2B5EF4-FFF2-40B4-BE49-F238E27FC236}">
                <a16:creationId xmlns:a16="http://schemas.microsoft.com/office/drawing/2014/main" id="{46C0F3D3-08FB-283A-9367-6549A666BB2C}"/>
              </a:ext>
            </a:extLst>
          </p:cNvPr>
          <p:cNvPicPr>
            <a:picLocks noChangeAspect="1"/>
          </p:cNvPicPr>
          <p:nvPr/>
        </p:nvPicPr>
        <p:blipFill>
          <a:blip r:embed="rId3"/>
          <a:srcRect t="10407" b="693"/>
          <a:stretch/>
        </p:blipFill>
        <p:spPr>
          <a:xfrm>
            <a:off x="2804160" y="513080"/>
            <a:ext cx="6248400" cy="5554860"/>
          </a:xfrm>
          <a:prstGeom prst="rect">
            <a:avLst/>
          </a:prstGeom>
        </p:spPr>
      </p:pic>
      <p:sp>
        <p:nvSpPr>
          <p:cNvPr id="6" name="TextBox 7">
            <a:extLst>
              <a:ext uri="{FF2B5EF4-FFF2-40B4-BE49-F238E27FC236}">
                <a16:creationId xmlns:a16="http://schemas.microsoft.com/office/drawing/2014/main" id="{C7B3EB71-C77B-AF85-5852-13898348B82C}"/>
              </a:ext>
            </a:extLst>
          </p:cNvPr>
          <p:cNvSpPr txBox="1"/>
          <p:nvPr/>
        </p:nvSpPr>
        <p:spPr>
          <a:xfrm>
            <a:off x="3908714" y="6063607"/>
            <a:ext cx="4418846" cy="307777"/>
          </a:xfrm>
          <a:prstGeom prst="rect">
            <a:avLst/>
          </a:prstGeom>
          <a:noFill/>
        </p:spPr>
        <p:txBody>
          <a:bodyPr wrap="square" lIns="91440" tIns="45720" rIns="91440" bIns="45720" anchor="t">
            <a:spAutoFit/>
          </a:bodyPr>
          <a:lstStyle/>
          <a:p>
            <a:pPr algn="r"/>
            <a:r>
              <a:rPr lang="nl-NL" sz="1400" i="1" dirty="0">
                <a:solidFill>
                  <a:schemeClr val="tx2"/>
                </a:solidFill>
                <a:highlight>
                  <a:srgbClr val="FFFFFF"/>
                </a:highlight>
                <a:ea typeface="+mn-lt"/>
                <a:cs typeface="+mn-lt"/>
              </a:rPr>
              <a:t> </a:t>
            </a:r>
            <a:r>
              <a:rPr lang="nl-NL" sz="1400" i="1" err="1">
                <a:solidFill>
                  <a:schemeClr val="tx2"/>
                </a:solidFill>
                <a:highlight>
                  <a:srgbClr val="FFFFFF"/>
                </a:highlight>
                <a:ea typeface="+mn-lt"/>
                <a:cs typeface="+mn-lt"/>
              </a:rPr>
              <a:t>Ramya</a:t>
            </a:r>
            <a:r>
              <a:rPr lang="nl-NL" sz="1400" i="1" dirty="0">
                <a:solidFill>
                  <a:schemeClr val="tx2"/>
                </a:solidFill>
                <a:highlight>
                  <a:srgbClr val="FFFFFF"/>
                </a:highlight>
                <a:ea typeface="+mn-lt"/>
                <a:cs typeface="+mn-lt"/>
              </a:rPr>
              <a:t> </a:t>
            </a:r>
            <a:r>
              <a:rPr lang="nl-NL" sz="1400" i="1" err="1">
                <a:solidFill>
                  <a:schemeClr val="tx2"/>
                </a:solidFill>
                <a:highlight>
                  <a:srgbClr val="FFFFFF"/>
                </a:highlight>
                <a:ea typeface="+mn-lt"/>
                <a:cs typeface="+mn-lt"/>
              </a:rPr>
              <a:t>Mohanakrishnan</a:t>
            </a:r>
            <a:r>
              <a:rPr lang="nl-NL" sz="1400" i="1" dirty="0">
                <a:solidFill>
                  <a:schemeClr val="tx2"/>
                </a:solidFill>
                <a:highlight>
                  <a:srgbClr val="FFFFFF"/>
                </a:highlight>
                <a:ea typeface="+mn-lt"/>
                <a:cs typeface="+mn-lt"/>
              </a:rPr>
              <a:t>, Spiceworks.com, May 17, 2022</a:t>
            </a:r>
            <a:endParaRPr lang="nl-NL" sz="1400" i="1" dirty="0" err="1">
              <a:solidFill>
                <a:schemeClr val="tx2"/>
              </a:solidFill>
              <a:highlight>
                <a:srgbClr val="FFFFFF"/>
              </a:highlight>
              <a:ea typeface="+mn-lt"/>
              <a:cs typeface="+mn-lt"/>
            </a:endParaRPr>
          </a:p>
        </p:txBody>
      </p:sp>
      <p:sp>
        <p:nvSpPr>
          <p:cNvPr id="8" name="Slide Number Placeholder 1">
            <a:extLst>
              <a:ext uri="{FF2B5EF4-FFF2-40B4-BE49-F238E27FC236}">
                <a16:creationId xmlns:a16="http://schemas.microsoft.com/office/drawing/2014/main" id="{3A7BB093-DFA2-936F-75C6-38CFD352B1AF}"/>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13</a:t>
            </a:fld>
            <a:endParaRPr lang="en-US"/>
          </a:p>
        </p:txBody>
      </p:sp>
    </p:spTree>
    <p:extLst>
      <p:ext uri="{BB962C8B-B14F-4D97-AF65-F5344CB8AC3E}">
        <p14:creationId xmlns:p14="http://schemas.microsoft.com/office/powerpoint/2010/main" val="38000863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dirty="0"/>
          </a:p>
        </p:txBody>
      </p:sp>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Solenoids achieve linear motion</a:t>
            </a:r>
          </a:p>
        </p:txBody>
      </p:sp>
      <p:pic>
        <p:nvPicPr>
          <p:cNvPr id="5" name="Afbeelding 4" descr="What is Solenoid Valve and How does a Solenoid Valve Work?">
            <a:extLst>
              <a:ext uri="{FF2B5EF4-FFF2-40B4-BE49-F238E27FC236}">
                <a16:creationId xmlns:a16="http://schemas.microsoft.com/office/drawing/2014/main" id="{6F06D2B6-2012-1A60-8775-716ED6BA6DCC}"/>
              </a:ext>
            </a:extLst>
          </p:cNvPr>
          <p:cNvPicPr>
            <a:picLocks noChangeAspect="1"/>
          </p:cNvPicPr>
          <p:nvPr/>
        </p:nvPicPr>
        <p:blipFill>
          <a:blip r:embed="rId2"/>
          <a:stretch>
            <a:fillRect/>
          </a:stretch>
        </p:blipFill>
        <p:spPr>
          <a:xfrm>
            <a:off x="3632200" y="1324458"/>
            <a:ext cx="5778499" cy="3866184"/>
          </a:xfrm>
          <a:prstGeom prst="rect">
            <a:avLst/>
          </a:prstGeom>
        </p:spPr>
      </p:pic>
      <p:sp>
        <p:nvSpPr>
          <p:cNvPr id="12" name="Tekstvak 11">
            <a:extLst>
              <a:ext uri="{FF2B5EF4-FFF2-40B4-BE49-F238E27FC236}">
                <a16:creationId xmlns:a16="http://schemas.microsoft.com/office/drawing/2014/main" id="{EF3F5691-DFD3-6D51-57F2-77995B74B44F}"/>
              </a:ext>
            </a:extLst>
          </p:cNvPr>
          <p:cNvSpPr txBox="1"/>
          <p:nvPr/>
        </p:nvSpPr>
        <p:spPr>
          <a:xfrm>
            <a:off x="4432300" y="5067300"/>
            <a:ext cx="49784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i="1" dirty="0">
                <a:solidFill>
                  <a:schemeClr val="tx2"/>
                </a:solidFill>
                <a:highlight>
                  <a:srgbClr val="FFFFFF"/>
                </a:highlight>
                <a:ea typeface="+mn-lt"/>
                <a:cs typeface="+mn-lt"/>
              </a:rPr>
              <a:t>https://www.smlease.com/entries/automation/what-is-solenoid-valve-and-how-does-solenoid-valves-work/</a:t>
            </a:r>
            <a:endParaRPr lang="nl-NL" i="1" dirty="0">
              <a:solidFill>
                <a:schemeClr val="tx2"/>
              </a:solidFill>
              <a:ea typeface="+mn-lt"/>
              <a:cs typeface="+mn-lt"/>
            </a:endParaRPr>
          </a:p>
        </p:txBody>
      </p:sp>
      <p:sp>
        <p:nvSpPr>
          <p:cNvPr id="2" name="Slide Number Placeholder 1">
            <a:extLst>
              <a:ext uri="{FF2B5EF4-FFF2-40B4-BE49-F238E27FC236}">
                <a16:creationId xmlns:a16="http://schemas.microsoft.com/office/drawing/2014/main" id="{AE654B13-66B7-630E-512D-4E5E92FBEDAD}"/>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130</a:t>
            </a:fld>
            <a:endParaRPr lang="en-US"/>
          </a:p>
        </p:txBody>
      </p:sp>
    </p:spTree>
    <p:extLst>
      <p:ext uri="{BB962C8B-B14F-4D97-AF65-F5344CB8AC3E}">
        <p14:creationId xmlns:p14="http://schemas.microsoft.com/office/powerpoint/2010/main" val="27443447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A59EB0CE-4248-E102-6E45-6A060474D35F}"/>
              </a:ext>
            </a:extLst>
          </p:cNvPr>
          <p:cNvSpPr/>
          <p:nvPr/>
        </p:nvSpPr>
        <p:spPr>
          <a:xfrm>
            <a:off x="1745" y="-2640"/>
            <a:ext cx="12187923" cy="190939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10" name="Rechthoek 9">
            <a:extLst>
              <a:ext uri="{FF2B5EF4-FFF2-40B4-BE49-F238E27FC236}">
                <a16:creationId xmlns:a16="http://schemas.microsoft.com/office/drawing/2014/main" id="{3B00E1F8-A03E-7BC3-CF5B-4492C9FB3779}"/>
              </a:ext>
            </a:extLst>
          </p:cNvPr>
          <p:cNvSpPr/>
          <p:nvPr/>
        </p:nvSpPr>
        <p:spPr>
          <a:xfrm>
            <a:off x="930983" y="235381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a:latin typeface="Lato"/>
                <a:ea typeface="Lato Light"/>
                <a:cs typeface="Lato Light"/>
              </a:rPr>
              <a:t>Power management</a:t>
            </a:r>
            <a:endParaRPr lang="nl-NL" sz="2800" b="1" dirty="0">
              <a:latin typeface="Lato"/>
              <a:ea typeface="Lato"/>
              <a:cs typeface="Lato"/>
            </a:endParaRPr>
          </a:p>
        </p:txBody>
      </p:sp>
      <p:sp>
        <p:nvSpPr>
          <p:cNvPr id="11" name="Rechthoek 10">
            <a:extLst>
              <a:ext uri="{FF2B5EF4-FFF2-40B4-BE49-F238E27FC236}">
                <a16:creationId xmlns:a16="http://schemas.microsoft.com/office/drawing/2014/main" id="{117303D7-EC02-1C5A-930F-12634EF84567}"/>
              </a:ext>
            </a:extLst>
          </p:cNvPr>
          <p:cNvSpPr/>
          <p:nvPr/>
        </p:nvSpPr>
        <p:spPr>
          <a:xfrm>
            <a:off x="4891511" y="235381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a:latin typeface="Lato"/>
                <a:ea typeface="Lato Light"/>
                <a:cs typeface="Lato Light"/>
              </a:rPr>
              <a:t>Sensors</a:t>
            </a:r>
            <a:endParaRPr lang="nl-NL" dirty="0"/>
          </a:p>
        </p:txBody>
      </p:sp>
      <p:sp>
        <p:nvSpPr>
          <p:cNvPr id="12" name="Rechthoek 11">
            <a:extLst>
              <a:ext uri="{FF2B5EF4-FFF2-40B4-BE49-F238E27FC236}">
                <a16:creationId xmlns:a16="http://schemas.microsoft.com/office/drawing/2014/main" id="{EB787F57-78E3-1E9F-E3CB-D0E0FC044E6B}"/>
              </a:ext>
            </a:extLst>
          </p:cNvPr>
          <p:cNvSpPr/>
          <p:nvPr/>
        </p:nvSpPr>
        <p:spPr>
          <a:xfrm>
            <a:off x="9034919" y="235381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err="1">
                <a:latin typeface="Lato"/>
                <a:ea typeface="Lato Light"/>
                <a:cs typeface="Lato Light"/>
              </a:rPr>
              <a:t>Actuators</a:t>
            </a:r>
            <a:endParaRPr lang="nl-NL" dirty="0" err="1"/>
          </a:p>
        </p:txBody>
      </p:sp>
      <p:sp>
        <p:nvSpPr>
          <p:cNvPr id="6" name="Titel 1">
            <a:extLst>
              <a:ext uri="{FF2B5EF4-FFF2-40B4-BE49-F238E27FC236}">
                <a16:creationId xmlns:a16="http://schemas.microsoft.com/office/drawing/2014/main" id="{0782B325-5EBE-8FED-7DE5-15104038C8D0}"/>
              </a:ext>
            </a:extLst>
          </p:cNvPr>
          <p:cNvSpPr txBox="1">
            <a:spLocks/>
          </p:cNvSpPr>
          <p:nvPr/>
        </p:nvSpPr>
        <p:spPr>
          <a:xfrm>
            <a:off x="4254803" y="452317"/>
            <a:ext cx="3681790"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rPr>
              <a:t>THINGS</a:t>
            </a:r>
            <a:endParaRPr lang="nl-NL" sz="7200">
              <a:solidFill>
                <a:schemeClr val="bg1"/>
              </a:solidFill>
            </a:endParaRPr>
          </a:p>
        </p:txBody>
      </p:sp>
      <p:grpSp>
        <p:nvGrpSpPr>
          <p:cNvPr id="14" name="Group 10">
            <a:extLst>
              <a:ext uri="{FF2B5EF4-FFF2-40B4-BE49-F238E27FC236}">
                <a16:creationId xmlns:a16="http://schemas.microsoft.com/office/drawing/2014/main" id="{11D04809-8804-1A7C-749D-02F013507E58}"/>
              </a:ext>
            </a:extLst>
          </p:cNvPr>
          <p:cNvGrpSpPr/>
          <p:nvPr/>
        </p:nvGrpSpPr>
        <p:grpSpPr>
          <a:xfrm>
            <a:off x="4416902" y="3764270"/>
            <a:ext cx="3192672" cy="1732336"/>
            <a:chOff x="782884" y="3665780"/>
            <a:chExt cx="3192672" cy="1732336"/>
          </a:xfrm>
        </p:grpSpPr>
        <p:sp>
          <p:nvSpPr>
            <p:cNvPr id="3" name="Rectangle 1">
              <a:extLst>
                <a:ext uri="{FF2B5EF4-FFF2-40B4-BE49-F238E27FC236}">
                  <a16:creationId xmlns:a16="http://schemas.microsoft.com/office/drawing/2014/main" id="{7CC015E3-92D9-1581-6D8A-558F685DA000}"/>
                </a:ext>
              </a:extLst>
            </p:cNvPr>
            <p:cNvSpPr/>
            <p:nvPr/>
          </p:nvSpPr>
          <p:spPr>
            <a:xfrm>
              <a:off x="782885" y="3665780"/>
              <a:ext cx="3192671" cy="173233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ectangle 3">
              <a:extLst>
                <a:ext uri="{FF2B5EF4-FFF2-40B4-BE49-F238E27FC236}">
                  <a16:creationId xmlns:a16="http://schemas.microsoft.com/office/drawing/2014/main" id="{EB9AD98B-4671-7005-7E66-5EB45B696D5F}"/>
                </a:ext>
              </a:extLst>
            </p:cNvPr>
            <p:cNvSpPr/>
            <p:nvPr/>
          </p:nvSpPr>
          <p:spPr>
            <a:xfrm>
              <a:off x="782888" y="4200892"/>
              <a:ext cx="2920980" cy="11972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4">
              <a:extLst>
                <a:ext uri="{FF2B5EF4-FFF2-40B4-BE49-F238E27FC236}">
                  <a16:creationId xmlns:a16="http://schemas.microsoft.com/office/drawing/2014/main" id="{83F81209-C9D0-5A96-A9F5-44A43B5E0518}"/>
                </a:ext>
              </a:extLst>
            </p:cNvPr>
            <p:cNvSpPr/>
            <p:nvPr/>
          </p:nvSpPr>
          <p:spPr>
            <a:xfrm>
              <a:off x="794981" y="4747908"/>
              <a:ext cx="2657280" cy="65020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5">
              <a:extLst>
                <a:ext uri="{FF2B5EF4-FFF2-40B4-BE49-F238E27FC236}">
                  <a16:creationId xmlns:a16="http://schemas.microsoft.com/office/drawing/2014/main" id="{3E1476A9-B44D-E6F0-9D85-7C72B7B19D19}"/>
                </a:ext>
              </a:extLst>
            </p:cNvPr>
            <p:cNvSpPr txBox="1"/>
            <p:nvPr/>
          </p:nvSpPr>
          <p:spPr>
            <a:xfrm>
              <a:off x="807075" y="4811401"/>
              <a:ext cx="2657280" cy="523220"/>
            </a:xfrm>
            <a:prstGeom prst="rect">
              <a:avLst/>
            </a:prstGeom>
            <a:noFill/>
          </p:spPr>
          <p:txBody>
            <a:bodyPr wrap="square" lIns="91440" tIns="45720" rIns="91440" bIns="45720" rtlCol="0" anchor="t">
              <a:spAutoFit/>
            </a:bodyPr>
            <a:lstStyle/>
            <a:p>
              <a:pPr algn="ctr"/>
              <a:r>
                <a:rPr lang="en-US" sz="2800" b="1" dirty="0"/>
                <a:t>Sensor element</a:t>
              </a:r>
              <a:endParaRPr lang="en-US" b="1" dirty="0"/>
            </a:p>
          </p:txBody>
        </p:sp>
        <p:sp>
          <p:nvSpPr>
            <p:cNvPr id="8" name="TextBox 6">
              <a:extLst>
                <a:ext uri="{FF2B5EF4-FFF2-40B4-BE49-F238E27FC236}">
                  <a16:creationId xmlns:a16="http://schemas.microsoft.com/office/drawing/2014/main" id="{0F20148A-1D5A-87D2-568A-3656BFAB53DB}"/>
                </a:ext>
              </a:extLst>
            </p:cNvPr>
            <p:cNvSpPr txBox="1"/>
            <p:nvPr/>
          </p:nvSpPr>
          <p:spPr>
            <a:xfrm>
              <a:off x="782885" y="4200906"/>
              <a:ext cx="2920980" cy="523220"/>
            </a:xfrm>
            <a:prstGeom prst="rect">
              <a:avLst/>
            </a:prstGeom>
            <a:noFill/>
          </p:spPr>
          <p:txBody>
            <a:bodyPr wrap="square" rtlCol="0">
              <a:spAutoFit/>
            </a:bodyPr>
            <a:lstStyle/>
            <a:p>
              <a:pPr algn="ctr"/>
              <a:r>
                <a:rPr lang="en-US" sz="2800" b="1" dirty="0"/>
                <a:t>Analog sensor</a:t>
              </a:r>
              <a:endParaRPr lang="en-US" b="1" dirty="0"/>
            </a:p>
          </p:txBody>
        </p:sp>
        <p:sp>
          <p:nvSpPr>
            <p:cNvPr id="13" name="TextBox 7">
              <a:extLst>
                <a:ext uri="{FF2B5EF4-FFF2-40B4-BE49-F238E27FC236}">
                  <a16:creationId xmlns:a16="http://schemas.microsoft.com/office/drawing/2014/main" id="{7BDB2D71-33E5-8CDD-CFE7-1ECF6AA48B04}"/>
                </a:ext>
              </a:extLst>
            </p:cNvPr>
            <p:cNvSpPr txBox="1"/>
            <p:nvPr/>
          </p:nvSpPr>
          <p:spPr>
            <a:xfrm>
              <a:off x="782884" y="3665781"/>
              <a:ext cx="3192671" cy="523220"/>
            </a:xfrm>
            <a:prstGeom prst="rect">
              <a:avLst/>
            </a:prstGeom>
            <a:noFill/>
          </p:spPr>
          <p:txBody>
            <a:bodyPr wrap="square" rtlCol="0">
              <a:spAutoFit/>
            </a:bodyPr>
            <a:lstStyle/>
            <a:p>
              <a:pPr algn="ctr"/>
              <a:r>
                <a:rPr lang="en-US" sz="2800" b="1" dirty="0"/>
                <a:t>Digital sensor</a:t>
              </a:r>
              <a:endParaRPr lang="en-US" b="1" dirty="0"/>
            </a:p>
          </p:txBody>
        </p:sp>
      </p:grpSp>
      <p:pic>
        <p:nvPicPr>
          <p:cNvPr id="18" name="Afbeelding 9" descr="Afbeelding met elektronica, Elektronisch onderdeel, Stroomkringonderdeel, Elektronische engineering&#10;&#10;Automatisch gegenereerde beschrijving">
            <a:extLst>
              <a:ext uri="{FF2B5EF4-FFF2-40B4-BE49-F238E27FC236}">
                <a16:creationId xmlns:a16="http://schemas.microsoft.com/office/drawing/2014/main" id="{4DD78250-C599-9057-BDD3-15F7CD6D894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562" t="-877" r="24465"/>
          <a:stretch/>
        </p:blipFill>
        <p:spPr>
          <a:xfrm rot="16200000">
            <a:off x="5339342" y="5160784"/>
            <a:ext cx="1354675" cy="2328735"/>
          </a:xfrm>
          <a:prstGeom prst="rect">
            <a:avLst/>
          </a:prstGeom>
        </p:spPr>
      </p:pic>
      <p:pic>
        <p:nvPicPr>
          <p:cNvPr id="20" name="Picture 15" descr="Afbeelding met tekst, batterij&#10;&#10;Automatisch gegenereerde beschrijving">
            <a:extLst>
              <a:ext uri="{FF2B5EF4-FFF2-40B4-BE49-F238E27FC236}">
                <a16:creationId xmlns:a16="http://schemas.microsoft.com/office/drawing/2014/main" id="{3365C34D-E587-8421-4294-8495C4C80776}"/>
              </a:ext>
            </a:extLst>
          </p:cNvPr>
          <p:cNvPicPr>
            <a:picLocks noChangeAspect="1"/>
          </p:cNvPicPr>
          <p:nvPr/>
        </p:nvPicPr>
        <p:blipFill>
          <a:blip r:embed="rId5"/>
          <a:stretch>
            <a:fillRect/>
          </a:stretch>
        </p:blipFill>
        <p:spPr>
          <a:xfrm rot="5400000">
            <a:off x="116165" y="4488402"/>
            <a:ext cx="2418382" cy="779478"/>
          </a:xfrm>
          <a:prstGeom prst="rect">
            <a:avLst/>
          </a:prstGeom>
        </p:spPr>
      </p:pic>
      <p:pic>
        <p:nvPicPr>
          <p:cNvPr id="22" name="Afbeelding 21" descr="SuperCapacitors (Double Layer Capacitors) | KYOCERA AVX">
            <a:extLst>
              <a:ext uri="{FF2B5EF4-FFF2-40B4-BE49-F238E27FC236}">
                <a16:creationId xmlns:a16="http://schemas.microsoft.com/office/drawing/2014/main" id="{3A291A6B-E7A8-D302-EC82-F6E01AA4B85E}"/>
              </a:ext>
            </a:extLst>
          </p:cNvPr>
          <p:cNvPicPr>
            <a:picLocks noChangeAspect="1"/>
          </p:cNvPicPr>
          <p:nvPr/>
        </p:nvPicPr>
        <p:blipFill>
          <a:blip r:embed="rId6"/>
          <a:srcRect l="43627" t="29342" r="7787" b="358"/>
          <a:stretch/>
        </p:blipFill>
        <p:spPr>
          <a:xfrm>
            <a:off x="1999856" y="4064158"/>
            <a:ext cx="1332829" cy="1928455"/>
          </a:xfrm>
          <a:prstGeom prst="rect">
            <a:avLst/>
          </a:prstGeom>
        </p:spPr>
      </p:pic>
      <p:pic>
        <p:nvPicPr>
          <p:cNvPr id="17" name="Afbeelding 16" descr="RS PRO Hybrid Stepper Motor, 0.44Nm Torque, 2.8V, 0.9°, 42.3 x 42.3mm  Frame, 5mm Shaft | RS">
            <a:extLst>
              <a:ext uri="{FF2B5EF4-FFF2-40B4-BE49-F238E27FC236}">
                <a16:creationId xmlns:a16="http://schemas.microsoft.com/office/drawing/2014/main" id="{0EFD8015-D2C8-2399-7828-BC5431B0C57A}"/>
              </a:ext>
            </a:extLst>
          </p:cNvPr>
          <p:cNvPicPr>
            <a:picLocks noChangeAspect="1"/>
          </p:cNvPicPr>
          <p:nvPr/>
        </p:nvPicPr>
        <p:blipFill>
          <a:blip r:embed="rId7"/>
          <a:stretch>
            <a:fillRect/>
          </a:stretch>
        </p:blipFill>
        <p:spPr>
          <a:xfrm>
            <a:off x="10144626" y="4555845"/>
            <a:ext cx="2011948" cy="1199370"/>
          </a:xfrm>
          <a:prstGeom prst="rect">
            <a:avLst/>
          </a:prstGeom>
        </p:spPr>
      </p:pic>
      <p:pic>
        <p:nvPicPr>
          <p:cNvPr id="15" name="Afbeelding 14" descr="Ti Launchpad Servo Motor Interfacing With Msp Exp430g2 Ti Launchp...">
            <a:extLst>
              <a:ext uri="{FF2B5EF4-FFF2-40B4-BE49-F238E27FC236}">
                <a16:creationId xmlns:a16="http://schemas.microsoft.com/office/drawing/2014/main" id="{8F97490D-BC66-9905-1027-35BA8D4556A1}"/>
              </a:ext>
            </a:extLst>
          </p:cNvPr>
          <p:cNvPicPr>
            <a:picLocks noChangeAspect="1"/>
          </p:cNvPicPr>
          <p:nvPr/>
        </p:nvPicPr>
        <p:blipFill>
          <a:blip r:embed="rId8"/>
          <a:srcRect l="12023" t="13061" r="12883" b="14213"/>
          <a:stretch/>
        </p:blipFill>
        <p:spPr>
          <a:xfrm>
            <a:off x="8764412" y="3678953"/>
            <a:ext cx="1933425" cy="1346452"/>
          </a:xfrm>
          <a:prstGeom prst="rect">
            <a:avLst/>
          </a:prstGeom>
        </p:spPr>
      </p:pic>
      <p:pic>
        <p:nvPicPr>
          <p:cNvPr id="21" name="Afbeelding 20" descr="What's the Best Way to Drive a Solenoid? | Electronic Design">
            <a:extLst>
              <a:ext uri="{FF2B5EF4-FFF2-40B4-BE49-F238E27FC236}">
                <a16:creationId xmlns:a16="http://schemas.microsoft.com/office/drawing/2014/main" id="{041AF4F4-46C6-A1DC-D8E2-562B26B35330}"/>
              </a:ext>
            </a:extLst>
          </p:cNvPr>
          <p:cNvPicPr>
            <a:picLocks noChangeAspect="1"/>
          </p:cNvPicPr>
          <p:nvPr/>
        </p:nvPicPr>
        <p:blipFill>
          <a:blip r:embed="rId9"/>
          <a:stretch>
            <a:fillRect/>
          </a:stretch>
        </p:blipFill>
        <p:spPr>
          <a:xfrm>
            <a:off x="8907053" y="5271951"/>
            <a:ext cx="1325639" cy="1198639"/>
          </a:xfrm>
          <a:prstGeom prst="rect">
            <a:avLst/>
          </a:prstGeom>
        </p:spPr>
      </p:pic>
    </p:spTree>
    <p:extLst>
      <p:ext uri="{BB962C8B-B14F-4D97-AF65-F5344CB8AC3E}">
        <p14:creationId xmlns:p14="http://schemas.microsoft.com/office/powerpoint/2010/main" val="937820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0000"/>
                </a:solidFill>
              </a:rPr>
              <a:t>Reflection in groups, what IoT project do you want to make/do</a:t>
            </a:r>
            <a:endParaRPr lang="en-US" b="1" dirty="0">
              <a:solidFill>
                <a:schemeClr val="accent5"/>
              </a:solidFill>
            </a:endParaRPr>
          </a:p>
        </p:txBody>
      </p:sp>
      <p:sp>
        <p:nvSpPr>
          <p:cNvPr id="2" name="Slide Number Placeholder 1">
            <a:extLst>
              <a:ext uri="{FF2B5EF4-FFF2-40B4-BE49-F238E27FC236}">
                <a16:creationId xmlns:a16="http://schemas.microsoft.com/office/drawing/2014/main" id="{B9C094B1-B8ED-BA3A-5132-B239EF203531}"/>
              </a:ext>
            </a:extLst>
          </p:cNvPr>
          <p:cNvSpPr txBox="1">
            <a:spLocks/>
          </p:cNvSpPr>
          <p:nvPr/>
        </p:nvSpPr>
        <p:spPr>
          <a:xfrm>
            <a:off x="11353801" y="6317439"/>
            <a:ext cx="58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132</a:t>
            </a:fld>
            <a:endParaRPr lang="en-US"/>
          </a:p>
        </p:txBody>
      </p:sp>
    </p:spTree>
    <p:extLst>
      <p:ext uri="{BB962C8B-B14F-4D97-AF65-F5344CB8AC3E}">
        <p14:creationId xmlns:p14="http://schemas.microsoft.com/office/powerpoint/2010/main" val="13674966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EF45-7E3E-EC6E-F7AE-BCDD9B7B96C8}"/>
              </a:ext>
            </a:extLst>
          </p:cNvPr>
          <p:cNvSpPr>
            <a:spLocks noGrp="1"/>
          </p:cNvSpPr>
          <p:nvPr>
            <p:ph type="ctrTitle"/>
          </p:nvPr>
        </p:nvSpPr>
        <p:spPr>
          <a:xfrm>
            <a:off x="571496" y="1203595"/>
            <a:ext cx="5926597" cy="3638550"/>
          </a:xfrm>
        </p:spPr>
        <p:txBody>
          <a:bodyPr/>
          <a:lstStyle/>
          <a:p>
            <a:r>
              <a:rPr lang="en-US"/>
              <a:t>Introduction to IoT</a:t>
            </a:r>
          </a:p>
        </p:txBody>
      </p:sp>
      <p:sp>
        <p:nvSpPr>
          <p:cNvPr id="3" name="Subtitle 2">
            <a:extLst>
              <a:ext uri="{FF2B5EF4-FFF2-40B4-BE49-F238E27FC236}">
                <a16:creationId xmlns:a16="http://schemas.microsoft.com/office/drawing/2014/main" id="{DFE90DAD-1BB7-003E-FC18-B16ED877FB3E}"/>
              </a:ext>
            </a:extLst>
          </p:cNvPr>
          <p:cNvSpPr>
            <a:spLocks noGrp="1"/>
          </p:cNvSpPr>
          <p:nvPr>
            <p:ph type="subTitle" idx="1"/>
          </p:nvPr>
        </p:nvSpPr>
        <p:spPr>
          <a:xfrm>
            <a:off x="235903" y="4249535"/>
            <a:ext cx="6597785" cy="1560512"/>
          </a:xfrm>
        </p:spPr>
        <p:txBody>
          <a:bodyPr vert="horz" lIns="91440" tIns="45720" rIns="91440" bIns="45720" rtlCol="0" anchor="t">
            <a:normAutofit/>
          </a:bodyPr>
          <a:lstStyle/>
          <a:p>
            <a:r>
              <a:rPr lang="en-US" sz="2800" dirty="0" err="1"/>
              <a:t>ir.</a:t>
            </a:r>
            <a:r>
              <a:rPr lang="en-US" sz="2800" dirty="0"/>
              <a:t> Remko </a:t>
            </a:r>
            <a:r>
              <a:rPr lang="en-US" sz="2800" dirty="0" err="1"/>
              <a:t>Proesmans</a:t>
            </a:r>
            <a:endParaRPr lang="en-US" sz="2800" dirty="0"/>
          </a:p>
          <a:p>
            <a:r>
              <a:rPr lang="en-US" sz="2000" dirty="0"/>
              <a:t>AI and Robotics Lab – Ghent University – </a:t>
            </a:r>
            <a:r>
              <a:rPr lang="en-US" sz="2000" dirty="0" err="1"/>
              <a:t>imec</a:t>
            </a:r>
            <a:endParaRPr lang="en-US" sz="2000" dirty="0"/>
          </a:p>
        </p:txBody>
      </p:sp>
    </p:spTree>
    <p:extLst>
      <p:ext uri="{BB962C8B-B14F-4D97-AF65-F5344CB8AC3E}">
        <p14:creationId xmlns:p14="http://schemas.microsoft.com/office/powerpoint/2010/main" val="3409224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920B65-DEF3-3435-099B-8E1BF73C3107}"/>
              </a:ext>
            </a:extLst>
          </p:cNvPr>
          <p:cNvSpPr txBox="1"/>
          <p:nvPr/>
        </p:nvSpPr>
        <p:spPr>
          <a:xfrm>
            <a:off x="984925" y="1613995"/>
            <a:ext cx="9660376" cy="4093428"/>
          </a:xfrm>
          <a:prstGeom prst="rect">
            <a:avLst/>
          </a:prstGeom>
          <a:noFill/>
        </p:spPr>
        <p:txBody>
          <a:bodyPr wrap="square">
            <a:spAutoFit/>
          </a:bodyPr>
          <a:lstStyle/>
          <a:p>
            <a:pPr marL="285750" indent="-285750">
              <a:buFont typeface="Arial" panose="020B0604020202020204" pitchFamily="34" charset="0"/>
              <a:buChar char="•"/>
            </a:pPr>
            <a:r>
              <a:rPr lang="en-US" sz="2000" b="1" i="0" err="1">
                <a:solidFill>
                  <a:schemeClr val="tx2">
                    <a:lumMod val="60000"/>
                    <a:lumOff val="40000"/>
                  </a:schemeClr>
                </a:solidFill>
                <a:effectLst/>
                <a:highlight>
                  <a:srgbClr val="FFFFFF"/>
                </a:highlight>
              </a:rPr>
              <a:t>EPoSS</a:t>
            </a:r>
            <a:r>
              <a:rPr lang="en-US" sz="2000" b="1" i="0">
                <a:solidFill>
                  <a:schemeClr val="tx2">
                    <a:lumMod val="60000"/>
                    <a:lumOff val="40000"/>
                  </a:schemeClr>
                </a:solidFill>
                <a:effectLst/>
                <a:highlight>
                  <a:srgbClr val="FFFFFF"/>
                </a:highlight>
              </a:rPr>
              <a:t> (European Technology Platform on Smart Systems Integration)</a:t>
            </a:r>
            <a:br>
              <a:rPr lang="en-US" sz="2000" b="1">
                <a:solidFill>
                  <a:schemeClr val="tx2">
                    <a:lumMod val="60000"/>
                    <a:lumOff val="40000"/>
                  </a:schemeClr>
                </a:solidFill>
              </a:rPr>
            </a:br>
            <a:r>
              <a:rPr lang="en-US" sz="2000">
                <a:solidFill>
                  <a:schemeClr val="tx2">
                    <a:lumMod val="60000"/>
                    <a:lumOff val="40000"/>
                  </a:schemeClr>
                </a:solidFill>
                <a:highlight>
                  <a:srgbClr val="FFFFFF"/>
                </a:highlight>
              </a:rPr>
              <a:t>The network formed by things/objects having identities, virtual personalities operating in smart spaces using intelligent interfaces to connect and communicate with the users</a:t>
            </a:r>
            <a:r>
              <a:rPr lang="en-US" sz="2000" b="0" i="0">
                <a:solidFill>
                  <a:schemeClr val="tx2">
                    <a:lumMod val="60000"/>
                    <a:lumOff val="40000"/>
                  </a:schemeClr>
                </a:solidFill>
                <a:effectLst/>
                <a:highlight>
                  <a:srgbClr val="FFFFFF"/>
                </a:highlight>
              </a:rPr>
              <a:t>, social and environmental contexts</a:t>
            </a:r>
          </a:p>
          <a:p>
            <a:pPr marL="285750" indent="-285750">
              <a:buFont typeface="Arial" panose="020B0604020202020204" pitchFamily="34" charset="0"/>
              <a:buChar char="•"/>
            </a:pPr>
            <a:r>
              <a:rPr lang="en-US" sz="2000" b="1" i="0">
                <a:solidFill>
                  <a:schemeClr val="tx2">
                    <a:lumMod val="60000"/>
                    <a:lumOff val="40000"/>
                  </a:schemeClr>
                </a:solidFill>
                <a:effectLst/>
                <a:highlight>
                  <a:srgbClr val="FFFFFF"/>
                </a:highlight>
              </a:rPr>
              <a:t>US National Intelligence Council</a:t>
            </a:r>
            <a:br>
              <a:rPr lang="en-US" sz="2000" b="1">
                <a:solidFill>
                  <a:schemeClr val="tx2">
                    <a:lumMod val="60000"/>
                    <a:lumOff val="40000"/>
                  </a:schemeClr>
                </a:solidFill>
              </a:rPr>
            </a:br>
            <a:r>
              <a:rPr lang="en-US" sz="2000" b="0" i="0">
                <a:solidFill>
                  <a:schemeClr val="tx2">
                    <a:lumMod val="60000"/>
                    <a:lumOff val="40000"/>
                  </a:schemeClr>
                </a:solidFill>
                <a:effectLst/>
                <a:highlight>
                  <a:srgbClr val="FFFFFF"/>
                </a:highlight>
              </a:rPr>
              <a:t>The general idea </a:t>
            </a:r>
            <a:r>
              <a:rPr lang="en-US" sz="2000">
                <a:solidFill>
                  <a:schemeClr val="tx2">
                    <a:lumMod val="60000"/>
                    <a:lumOff val="40000"/>
                  </a:schemeClr>
                </a:solidFill>
                <a:highlight>
                  <a:srgbClr val="FFFFFF"/>
                </a:highlight>
              </a:rPr>
              <a:t>of things, especially everyday objects, that are readable, recognizable, locatable, addressable, and controllable via the Internet - whether via RFID, wireless LAN, wide-area network</a:t>
            </a:r>
            <a:r>
              <a:rPr lang="en-US" sz="2000" b="0" i="0">
                <a:solidFill>
                  <a:schemeClr val="tx2">
                    <a:lumMod val="60000"/>
                    <a:lumOff val="40000"/>
                  </a:schemeClr>
                </a:solidFill>
                <a:effectLst/>
                <a:highlight>
                  <a:srgbClr val="FFFFFF"/>
                </a:highlight>
              </a:rPr>
              <a:t>, or other means</a:t>
            </a:r>
            <a:endParaRPr lang="en-US" sz="2000">
              <a:solidFill>
                <a:schemeClr val="tx2">
                  <a:lumMod val="60000"/>
                  <a:lumOff val="40000"/>
                </a:schemeClr>
              </a:solidFill>
            </a:endParaRPr>
          </a:p>
          <a:p>
            <a:pPr marL="285750" indent="-285750">
              <a:buFont typeface="Arial" panose="020B0604020202020204" pitchFamily="34" charset="0"/>
              <a:buChar char="•"/>
            </a:pPr>
            <a:r>
              <a:rPr lang="en-US" sz="2000" b="1" i="0">
                <a:solidFill>
                  <a:schemeClr val="tx2">
                    <a:lumMod val="60000"/>
                    <a:lumOff val="40000"/>
                  </a:schemeClr>
                </a:solidFill>
                <a:effectLst/>
                <a:highlight>
                  <a:srgbClr val="FFFFFF"/>
                </a:highlight>
              </a:rPr>
              <a:t>Morgan Stanley</a:t>
            </a:r>
            <a:br>
              <a:rPr lang="en-US" sz="2000">
                <a:solidFill>
                  <a:schemeClr val="tx2">
                    <a:lumMod val="60000"/>
                    <a:lumOff val="40000"/>
                  </a:schemeClr>
                </a:solidFill>
              </a:rPr>
            </a:br>
            <a:r>
              <a:rPr lang="en-US" sz="2000" b="0" i="0">
                <a:solidFill>
                  <a:schemeClr val="tx2">
                    <a:lumMod val="60000"/>
                    <a:lumOff val="40000"/>
                  </a:schemeClr>
                </a:solidFill>
                <a:effectLst/>
                <a:highlight>
                  <a:srgbClr val="FFFFFF"/>
                </a:highlight>
              </a:rPr>
              <a:t>The Internet of Things is </a:t>
            </a:r>
            <a:r>
              <a:rPr lang="en-US" sz="2000">
                <a:solidFill>
                  <a:schemeClr val="tx2">
                    <a:lumMod val="60000"/>
                    <a:lumOff val="40000"/>
                  </a:schemeClr>
                </a:solidFill>
                <a:highlight>
                  <a:srgbClr val="FFFFFF"/>
                </a:highlight>
              </a:rPr>
              <a:t>the combination of sensors, actuators, distributed computing power, wireless communication on the </a:t>
            </a:r>
            <a:r>
              <a:rPr lang="en-US" sz="2000" b="0" i="0">
                <a:solidFill>
                  <a:schemeClr val="tx2">
                    <a:lumMod val="60000"/>
                    <a:lumOff val="40000"/>
                  </a:schemeClr>
                </a:solidFill>
                <a:effectLst/>
                <a:highlight>
                  <a:srgbClr val="FFFFFF"/>
                </a:highlight>
              </a:rPr>
              <a:t>hardware side and applications and big data/analytics on the software side</a:t>
            </a:r>
          </a:p>
          <a:p>
            <a:pPr marL="285750" indent="-285750">
              <a:buFont typeface="Arial" panose="020B0604020202020204" pitchFamily="34" charset="0"/>
              <a:buChar char="•"/>
            </a:pPr>
            <a:r>
              <a:rPr lang="en-US" sz="2000" b="1">
                <a:solidFill>
                  <a:schemeClr val="tx2">
                    <a:lumMod val="60000"/>
                    <a:lumOff val="40000"/>
                  </a:schemeClr>
                </a:solidFill>
                <a:highlight>
                  <a:srgbClr val="FFFFFF"/>
                </a:highlight>
              </a:rPr>
              <a:t>…</a:t>
            </a:r>
            <a:endParaRPr lang="en-US" sz="2000" b="1">
              <a:solidFill>
                <a:schemeClr val="tx2">
                  <a:lumMod val="60000"/>
                  <a:lumOff val="40000"/>
                </a:schemeClr>
              </a:solidFill>
            </a:endParaRPr>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There is no single definition of IOT…</a:t>
            </a:r>
          </a:p>
        </p:txBody>
      </p:sp>
      <p:sp>
        <p:nvSpPr>
          <p:cNvPr id="2" name="TextBox 1">
            <a:extLst>
              <a:ext uri="{FF2B5EF4-FFF2-40B4-BE49-F238E27FC236}">
                <a16:creationId xmlns:a16="http://schemas.microsoft.com/office/drawing/2014/main" id="{9EA2FFFB-87C7-5516-4661-058557E8AFC5}"/>
              </a:ext>
            </a:extLst>
          </p:cNvPr>
          <p:cNvSpPr txBox="1"/>
          <p:nvPr/>
        </p:nvSpPr>
        <p:spPr>
          <a:xfrm>
            <a:off x="3943756" y="6374787"/>
            <a:ext cx="7410044" cy="307777"/>
          </a:xfrm>
          <a:prstGeom prst="rect">
            <a:avLst/>
          </a:prstGeom>
          <a:noFill/>
        </p:spPr>
        <p:txBody>
          <a:bodyPr wrap="square">
            <a:spAutoFit/>
          </a:bodyPr>
          <a:lstStyle/>
          <a:p>
            <a:pPr algn="r"/>
            <a:r>
              <a:rPr lang="nl-NL" sz="1400" b="0" i="1" err="1">
                <a:solidFill>
                  <a:schemeClr val="tx2"/>
                </a:solidFill>
                <a:effectLst/>
                <a:highlight>
                  <a:srgbClr val="FFFFFF"/>
                </a:highlight>
                <a:latin typeface="Arial" panose="020B0604020202020204" pitchFamily="34" charset="0"/>
              </a:rPr>
              <a:t>UGent</a:t>
            </a:r>
            <a:r>
              <a:rPr lang="nl-NL" sz="1400" b="0" i="1">
                <a:solidFill>
                  <a:schemeClr val="tx2"/>
                </a:solidFill>
                <a:effectLst/>
                <a:highlight>
                  <a:srgbClr val="FFFFFF"/>
                </a:highlight>
                <a:latin typeface="Arial" panose="020B0604020202020204" pitchFamily="34" charset="0"/>
              </a:rPr>
              <a:t> IOT course - Jeroen </a:t>
            </a:r>
            <a:r>
              <a:rPr lang="nl-NL" sz="1400" b="0" i="1" err="1">
                <a:solidFill>
                  <a:schemeClr val="tx2"/>
                </a:solidFill>
                <a:effectLst/>
                <a:highlight>
                  <a:srgbClr val="FFFFFF"/>
                </a:highlight>
                <a:latin typeface="Arial" panose="020B0604020202020204" pitchFamily="34" charset="0"/>
              </a:rPr>
              <a:t>Hoebeke</a:t>
            </a:r>
            <a:r>
              <a:rPr lang="nl-NL" sz="1400" b="0" i="1">
                <a:solidFill>
                  <a:schemeClr val="tx2"/>
                </a:solidFill>
                <a:effectLst/>
                <a:highlight>
                  <a:srgbClr val="FFFFFF"/>
                </a:highlight>
                <a:latin typeface="Arial" panose="020B0604020202020204" pitchFamily="34" charset="0"/>
              </a:rPr>
              <a:t> &amp; Eli De Poorter</a:t>
            </a:r>
            <a:endParaRPr lang="en-US" sz="1400" i="1">
              <a:solidFill>
                <a:schemeClr val="tx2"/>
              </a:solidFill>
            </a:endParaRPr>
          </a:p>
        </p:txBody>
      </p:sp>
      <p:sp>
        <p:nvSpPr>
          <p:cNvPr id="5" name="Slide Number Placeholder 1">
            <a:extLst>
              <a:ext uri="{FF2B5EF4-FFF2-40B4-BE49-F238E27FC236}">
                <a16:creationId xmlns:a16="http://schemas.microsoft.com/office/drawing/2014/main" id="{1BDF6226-093C-3F6D-05FB-A8449DBA79C3}"/>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14</a:t>
            </a:fld>
            <a:endParaRPr lang="en-US"/>
          </a:p>
        </p:txBody>
      </p:sp>
    </p:spTree>
    <p:extLst>
      <p:ext uri="{BB962C8B-B14F-4D97-AF65-F5344CB8AC3E}">
        <p14:creationId xmlns:p14="http://schemas.microsoft.com/office/powerpoint/2010/main" val="2117947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920B65-DEF3-3435-099B-8E1BF73C3107}"/>
              </a:ext>
            </a:extLst>
          </p:cNvPr>
          <p:cNvSpPr txBox="1"/>
          <p:nvPr/>
        </p:nvSpPr>
        <p:spPr>
          <a:xfrm>
            <a:off x="984925" y="1613995"/>
            <a:ext cx="9660376" cy="4093428"/>
          </a:xfrm>
          <a:prstGeom prst="rect">
            <a:avLst/>
          </a:prstGeom>
          <a:noFill/>
        </p:spPr>
        <p:txBody>
          <a:bodyPr wrap="square">
            <a:spAutoFit/>
          </a:bodyPr>
          <a:lstStyle/>
          <a:p>
            <a:pPr marL="285750" indent="-285750">
              <a:buFont typeface="Arial" panose="020B0604020202020204" pitchFamily="34" charset="0"/>
              <a:buChar char="•"/>
            </a:pPr>
            <a:r>
              <a:rPr lang="en-US" sz="2000" b="1" i="0" err="1">
                <a:solidFill>
                  <a:schemeClr val="tx2">
                    <a:lumMod val="60000"/>
                    <a:lumOff val="40000"/>
                  </a:schemeClr>
                </a:solidFill>
                <a:effectLst/>
                <a:highlight>
                  <a:srgbClr val="FFFFFF"/>
                </a:highlight>
              </a:rPr>
              <a:t>EPoSS</a:t>
            </a:r>
            <a:r>
              <a:rPr lang="en-US" sz="2000" b="1" i="0">
                <a:solidFill>
                  <a:schemeClr val="tx2">
                    <a:lumMod val="60000"/>
                    <a:lumOff val="40000"/>
                  </a:schemeClr>
                </a:solidFill>
                <a:effectLst/>
                <a:highlight>
                  <a:srgbClr val="FFFFFF"/>
                </a:highlight>
              </a:rPr>
              <a:t> (European Technology Platform on Smart Systems Integration)</a:t>
            </a:r>
            <a:br>
              <a:rPr lang="en-US" sz="2000" b="1">
                <a:solidFill>
                  <a:schemeClr val="tx2">
                    <a:lumMod val="60000"/>
                    <a:lumOff val="40000"/>
                  </a:schemeClr>
                </a:solidFill>
              </a:rPr>
            </a:br>
            <a:r>
              <a:rPr lang="en-US" sz="2000" b="0" i="0">
                <a:solidFill>
                  <a:schemeClr val="tx2">
                    <a:lumMod val="60000"/>
                    <a:lumOff val="40000"/>
                  </a:schemeClr>
                </a:solidFill>
                <a:effectLst/>
                <a:highlight>
                  <a:srgbClr val="FFFFFF"/>
                </a:highlight>
              </a:rPr>
              <a:t>The </a:t>
            </a:r>
            <a:r>
              <a:rPr lang="en-US" sz="2000" b="1">
                <a:solidFill>
                  <a:schemeClr val="accent6"/>
                </a:solidFill>
                <a:highlight>
                  <a:srgbClr val="FFFFFF"/>
                </a:highlight>
                <a:latin typeface="Lato" panose="020F0502020204030204" pitchFamily="34" charset="0"/>
                <a:ea typeface="Lato" panose="020F0502020204030204" pitchFamily="34" charset="0"/>
                <a:cs typeface="Lato" panose="020F0502020204030204" pitchFamily="34" charset="0"/>
              </a:rPr>
              <a:t>network</a:t>
            </a:r>
            <a:r>
              <a:rPr lang="en-US" sz="2000" b="0" i="0">
                <a:solidFill>
                  <a:schemeClr val="tx2">
                    <a:lumMod val="60000"/>
                    <a:lumOff val="40000"/>
                  </a:schemeClr>
                </a:solidFill>
                <a:effectLst/>
                <a:highlight>
                  <a:srgbClr val="FFFFFF"/>
                </a:highlight>
              </a:rPr>
              <a:t> formed by </a:t>
            </a:r>
            <a:r>
              <a:rPr lang="en-US" sz="2000" b="1">
                <a:solidFill>
                  <a:schemeClr val="accent5"/>
                </a:solidFill>
                <a:highlight>
                  <a:srgbClr val="FFFFFF"/>
                </a:highlight>
                <a:latin typeface="Lato" panose="020F0502020204030204" pitchFamily="34" charset="0"/>
                <a:ea typeface="Lato" panose="020F0502020204030204" pitchFamily="34" charset="0"/>
                <a:cs typeface="Lato" panose="020F0502020204030204" pitchFamily="34" charset="0"/>
              </a:rPr>
              <a:t>things/objects </a:t>
            </a:r>
            <a:r>
              <a:rPr lang="en-US" sz="2000" b="0" i="0">
                <a:solidFill>
                  <a:schemeClr val="tx2">
                    <a:lumMod val="60000"/>
                    <a:lumOff val="40000"/>
                  </a:schemeClr>
                </a:solidFill>
                <a:effectLst/>
                <a:highlight>
                  <a:srgbClr val="FFFFFF"/>
                </a:highlight>
              </a:rPr>
              <a:t>having identities, </a:t>
            </a:r>
            <a:r>
              <a:rPr lang="en-US" sz="2000" b="1">
                <a:solidFill>
                  <a:schemeClr val="accent6"/>
                </a:solidFill>
                <a:highlight>
                  <a:srgbClr val="FFFFFF"/>
                </a:highlight>
                <a:latin typeface="Lato" panose="020F0502020204030204" pitchFamily="34" charset="0"/>
                <a:ea typeface="Lato" panose="020F0502020204030204" pitchFamily="34" charset="0"/>
                <a:cs typeface="Lato" panose="020F0502020204030204" pitchFamily="34" charset="0"/>
              </a:rPr>
              <a:t>virtual</a:t>
            </a:r>
            <a:r>
              <a:rPr lang="en-US" sz="2000" b="0" i="0">
                <a:solidFill>
                  <a:schemeClr val="tx2">
                    <a:lumMod val="60000"/>
                    <a:lumOff val="40000"/>
                  </a:schemeClr>
                </a:solidFill>
                <a:effectLst/>
                <a:highlight>
                  <a:srgbClr val="FFFFFF"/>
                </a:highlight>
              </a:rPr>
              <a:t> personalities operating in smart spaces using intelligent interfaces to </a:t>
            </a:r>
            <a:r>
              <a:rPr lang="en-US" sz="2000" b="1">
                <a:solidFill>
                  <a:schemeClr val="accent6"/>
                </a:solidFill>
                <a:highlight>
                  <a:srgbClr val="FFFFFF"/>
                </a:highlight>
                <a:latin typeface="Lato" panose="020F0502020204030204" pitchFamily="34" charset="0"/>
                <a:ea typeface="Lato" panose="020F0502020204030204" pitchFamily="34" charset="0"/>
                <a:cs typeface="Lato" panose="020F0502020204030204" pitchFamily="34" charset="0"/>
              </a:rPr>
              <a:t>connect</a:t>
            </a:r>
            <a:r>
              <a:rPr lang="en-US" sz="2000" b="0" i="0">
                <a:solidFill>
                  <a:schemeClr val="tx2">
                    <a:lumMod val="60000"/>
                    <a:lumOff val="40000"/>
                  </a:schemeClr>
                </a:solidFill>
                <a:effectLst/>
                <a:highlight>
                  <a:srgbClr val="FFFFFF"/>
                </a:highlight>
              </a:rPr>
              <a:t> and communicate with the users, social and environmental contexts</a:t>
            </a:r>
          </a:p>
          <a:p>
            <a:pPr marL="285750" indent="-285750">
              <a:buFont typeface="Arial" panose="020B0604020202020204" pitchFamily="34" charset="0"/>
              <a:buChar char="•"/>
            </a:pPr>
            <a:r>
              <a:rPr lang="en-US" sz="2000" b="1" i="0">
                <a:solidFill>
                  <a:schemeClr val="tx2">
                    <a:lumMod val="60000"/>
                    <a:lumOff val="40000"/>
                  </a:schemeClr>
                </a:solidFill>
                <a:effectLst/>
                <a:highlight>
                  <a:srgbClr val="FFFFFF"/>
                </a:highlight>
              </a:rPr>
              <a:t>US National Intelligence Council</a:t>
            </a:r>
            <a:br>
              <a:rPr lang="en-US" sz="2000" b="1">
                <a:solidFill>
                  <a:schemeClr val="tx2">
                    <a:lumMod val="60000"/>
                    <a:lumOff val="40000"/>
                  </a:schemeClr>
                </a:solidFill>
              </a:rPr>
            </a:br>
            <a:r>
              <a:rPr lang="en-US" sz="2000" b="0" i="0">
                <a:solidFill>
                  <a:schemeClr val="tx2">
                    <a:lumMod val="60000"/>
                    <a:lumOff val="40000"/>
                  </a:schemeClr>
                </a:solidFill>
                <a:effectLst/>
                <a:highlight>
                  <a:srgbClr val="FFFFFF"/>
                </a:highlight>
              </a:rPr>
              <a:t>The general idea of </a:t>
            </a:r>
            <a:r>
              <a:rPr lang="en-US" sz="2000" b="1">
                <a:solidFill>
                  <a:schemeClr val="accent5"/>
                </a:solidFill>
                <a:highlight>
                  <a:srgbClr val="FFFFFF"/>
                </a:highlight>
                <a:latin typeface="Lato" panose="020F0502020204030204" pitchFamily="34" charset="0"/>
                <a:ea typeface="Lato" panose="020F0502020204030204" pitchFamily="34" charset="0"/>
                <a:cs typeface="Lato" panose="020F0502020204030204" pitchFamily="34" charset="0"/>
              </a:rPr>
              <a:t>things</a:t>
            </a:r>
            <a:r>
              <a:rPr lang="en-US" sz="2000" b="0" i="0">
                <a:solidFill>
                  <a:schemeClr val="tx2">
                    <a:lumMod val="60000"/>
                    <a:lumOff val="40000"/>
                  </a:schemeClr>
                </a:solidFill>
                <a:effectLst/>
                <a:highlight>
                  <a:srgbClr val="FFFFFF"/>
                </a:highlight>
              </a:rPr>
              <a:t>, especially everyday objects, that are readable, recognizable, locatable, addressable, and controllable via the </a:t>
            </a:r>
            <a:r>
              <a:rPr lang="en-US" sz="2000" b="1">
                <a:solidFill>
                  <a:schemeClr val="accent6"/>
                </a:solidFill>
                <a:highlight>
                  <a:srgbClr val="FFFFFF"/>
                </a:highlight>
                <a:latin typeface="Lato" panose="020F0502020204030204" pitchFamily="34" charset="0"/>
                <a:ea typeface="Lato" panose="020F0502020204030204" pitchFamily="34" charset="0"/>
                <a:cs typeface="Lato" panose="020F0502020204030204" pitchFamily="34" charset="0"/>
              </a:rPr>
              <a:t>internet</a:t>
            </a:r>
            <a:r>
              <a:rPr lang="en-US" sz="2000" b="0" i="0">
                <a:solidFill>
                  <a:schemeClr val="tx2">
                    <a:lumMod val="60000"/>
                    <a:lumOff val="40000"/>
                  </a:schemeClr>
                </a:solidFill>
                <a:effectLst/>
                <a:highlight>
                  <a:srgbClr val="FFFFFF"/>
                </a:highlight>
              </a:rPr>
              <a:t> - whether via RFID, wireless LAN, wide-area </a:t>
            </a:r>
            <a:r>
              <a:rPr lang="en-US" sz="2000" b="1">
                <a:solidFill>
                  <a:schemeClr val="accent6"/>
                </a:solidFill>
                <a:highlight>
                  <a:srgbClr val="FFFFFF"/>
                </a:highlight>
                <a:latin typeface="Lato" panose="020F0502020204030204" pitchFamily="34" charset="0"/>
                <a:ea typeface="Lato" panose="020F0502020204030204" pitchFamily="34" charset="0"/>
                <a:cs typeface="Lato" panose="020F0502020204030204" pitchFamily="34" charset="0"/>
              </a:rPr>
              <a:t>network</a:t>
            </a:r>
            <a:r>
              <a:rPr lang="en-US" sz="2000" b="0" i="0">
                <a:solidFill>
                  <a:schemeClr val="tx2">
                    <a:lumMod val="60000"/>
                    <a:lumOff val="40000"/>
                  </a:schemeClr>
                </a:solidFill>
                <a:effectLst/>
                <a:highlight>
                  <a:srgbClr val="FFFFFF"/>
                </a:highlight>
              </a:rPr>
              <a:t>, or other means</a:t>
            </a:r>
            <a:endParaRPr lang="en-US" sz="2000">
              <a:solidFill>
                <a:schemeClr val="tx2">
                  <a:lumMod val="60000"/>
                  <a:lumOff val="40000"/>
                </a:schemeClr>
              </a:solidFill>
            </a:endParaRPr>
          </a:p>
          <a:p>
            <a:pPr marL="285750" indent="-285750">
              <a:buFont typeface="Arial" panose="020B0604020202020204" pitchFamily="34" charset="0"/>
              <a:buChar char="•"/>
            </a:pPr>
            <a:r>
              <a:rPr lang="en-US" sz="2000" b="1" i="0">
                <a:solidFill>
                  <a:schemeClr val="tx2">
                    <a:lumMod val="60000"/>
                    <a:lumOff val="40000"/>
                  </a:schemeClr>
                </a:solidFill>
                <a:effectLst/>
                <a:highlight>
                  <a:srgbClr val="FFFFFF"/>
                </a:highlight>
              </a:rPr>
              <a:t>Morgan Stanley</a:t>
            </a:r>
            <a:br>
              <a:rPr lang="en-US" sz="2000">
                <a:solidFill>
                  <a:schemeClr val="tx2">
                    <a:lumMod val="60000"/>
                    <a:lumOff val="40000"/>
                  </a:schemeClr>
                </a:solidFill>
              </a:rPr>
            </a:br>
            <a:r>
              <a:rPr lang="en-US" sz="2000" b="0" i="0">
                <a:solidFill>
                  <a:schemeClr val="tx2">
                    <a:lumMod val="60000"/>
                    <a:lumOff val="40000"/>
                  </a:schemeClr>
                </a:solidFill>
                <a:effectLst/>
                <a:highlight>
                  <a:srgbClr val="FFFFFF"/>
                </a:highlight>
              </a:rPr>
              <a:t>The Internet of Things is the combination of </a:t>
            </a:r>
            <a:r>
              <a:rPr lang="en-US" sz="2000" b="1">
                <a:solidFill>
                  <a:schemeClr val="accent5"/>
                </a:solidFill>
                <a:highlight>
                  <a:srgbClr val="FFFFFF"/>
                </a:highlight>
                <a:latin typeface="Lato" panose="020F0502020204030204" pitchFamily="34" charset="0"/>
                <a:ea typeface="Lato" panose="020F0502020204030204" pitchFamily="34" charset="0"/>
                <a:cs typeface="Lato" panose="020F0502020204030204" pitchFamily="34" charset="0"/>
              </a:rPr>
              <a:t>sensors, actuators</a:t>
            </a:r>
            <a:r>
              <a:rPr lang="en-US" sz="2000" b="0" i="0">
                <a:solidFill>
                  <a:schemeClr val="accent5"/>
                </a:solidFill>
                <a:effectLst/>
                <a:highlight>
                  <a:srgbClr val="FFFFFF"/>
                </a:highlight>
              </a:rPr>
              <a:t>, </a:t>
            </a:r>
            <a:r>
              <a:rPr lang="en-US" sz="2000">
                <a:solidFill>
                  <a:schemeClr val="tx2">
                    <a:lumMod val="60000"/>
                    <a:lumOff val="40000"/>
                  </a:schemeClr>
                </a:solidFill>
                <a:highlight>
                  <a:srgbClr val="FFFFFF"/>
                </a:highlight>
              </a:rPr>
              <a:t>distributed</a:t>
            </a:r>
            <a:r>
              <a:rPr lang="en-US" sz="2000" b="0" i="0">
                <a:solidFill>
                  <a:schemeClr val="tx2">
                    <a:lumMod val="60000"/>
                    <a:lumOff val="40000"/>
                  </a:schemeClr>
                </a:solidFill>
                <a:effectLst/>
                <a:highlight>
                  <a:srgbClr val="FFFFFF"/>
                </a:highlight>
              </a:rPr>
              <a:t> computing power, wireless </a:t>
            </a:r>
            <a:r>
              <a:rPr lang="en-US" sz="2000" b="1">
                <a:solidFill>
                  <a:schemeClr val="accent6"/>
                </a:solidFill>
                <a:highlight>
                  <a:srgbClr val="FFFFFF"/>
                </a:highlight>
                <a:latin typeface="Lato" panose="020F0502020204030204" pitchFamily="34" charset="0"/>
                <a:ea typeface="Lato" panose="020F0502020204030204" pitchFamily="34" charset="0"/>
                <a:cs typeface="Lato" panose="020F0502020204030204" pitchFamily="34" charset="0"/>
              </a:rPr>
              <a:t>communication</a:t>
            </a:r>
            <a:r>
              <a:rPr lang="en-US" sz="2000" b="0" i="0">
                <a:solidFill>
                  <a:schemeClr val="tx2">
                    <a:lumMod val="60000"/>
                    <a:lumOff val="40000"/>
                  </a:schemeClr>
                </a:solidFill>
                <a:effectLst/>
                <a:highlight>
                  <a:srgbClr val="FFFFFF"/>
                </a:highlight>
              </a:rPr>
              <a:t> on the hardware side and applications and big data/analytics on the software side</a:t>
            </a:r>
          </a:p>
          <a:p>
            <a:pPr marL="285750" indent="-285750">
              <a:buFont typeface="Arial" panose="020B0604020202020204" pitchFamily="34" charset="0"/>
              <a:buChar char="•"/>
            </a:pPr>
            <a:r>
              <a:rPr lang="en-US" sz="2000" b="1">
                <a:solidFill>
                  <a:schemeClr val="tx2">
                    <a:lumMod val="60000"/>
                    <a:lumOff val="40000"/>
                  </a:schemeClr>
                </a:solidFill>
                <a:highlight>
                  <a:srgbClr val="FFFFFF"/>
                </a:highlight>
              </a:rPr>
              <a:t>…</a:t>
            </a:r>
            <a:endParaRPr lang="en-US" sz="2000" b="1">
              <a:solidFill>
                <a:schemeClr val="tx2">
                  <a:lumMod val="60000"/>
                  <a:lumOff val="40000"/>
                </a:schemeClr>
              </a:solidFill>
            </a:endParaRPr>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 but several keywords are prominent</a:t>
            </a:r>
          </a:p>
        </p:txBody>
      </p:sp>
      <p:sp>
        <p:nvSpPr>
          <p:cNvPr id="11" name="TextBox 10">
            <a:extLst>
              <a:ext uri="{FF2B5EF4-FFF2-40B4-BE49-F238E27FC236}">
                <a16:creationId xmlns:a16="http://schemas.microsoft.com/office/drawing/2014/main" id="{F47EAB11-B57B-5910-F48C-4F45BFDF5E0C}"/>
              </a:ext>
            </a:extLst>
          </p:cNvPr>
          <p:cNvSpPr txBox="1"/>
          <p:nvPr/>
        </p:nvSpPr>
        <p:spPr>
          <a:xfrm>
            <a:off x="3943756" y="6374787"/>
            <a:ext cx="7410044" cy="307777"/>
          </a:xfrm>
          <a:prstGeom prst="rect">
            <a:avLst/>
          </a:prstGeom>
          <a:noFill/>
        </p:spPr>
        <p:txBody>
          <a:bodyPr wrap="square">
            <a:spAutoFit/>
          </a:bodyPr>
          <a:lstStyle/>
          <a:p>
            <a:pPr algn="r"/>
            <a:r>
              <a:rPr lang="nl-NL" sz="1400" b="0" i="1" err="1">
                <a:solidFill>
                  <a:schemeClr val="tx2"/>
                </a:solidFill>
                <a:effectLst/>
                <a:highlight>
                  <a:srgbClr val="FFFFFF"/>
                </a:highlight>
                <a:latin typeface="Arial" panose="020B0604020202020204" pitchFamily="34" charset="0"/>
              </a:rPr>
              <a:t>UGent</a:t>
            </a:r>
            <a:r>
              <a:rPr lang="nl-NL" sz="1400" b="0" i="1">
                <a:solidFill>
                  <a:schemeClr val="tx2"/>
                </a:solidFill>
                <a:effectLst/>
                <a:highlight>
                  <a:srgbClr val="FFFFFF"/>
                </a:highlight>
                <a:latin typeface="Arial" panose="020B0604020202020204" pitchFamily="34" charset="0"/>
              </a:rPr>
              <a:t> IOT course - Jeroen </a:t>
            </a:r>
            <a:r>
              <a:rPr lang="nl-NL" sz="1400" b="0" i="1" err="1">
                <a:solidFill>
                  <a:schemeClr val="tx2"/>
                </a:solidFill>
                <a:effectLst/>
                <a:highlight>
                  <a:srgbClr val="FFFFFF"/>
                </a:highlight>
                <a:latin typeface="Arial" panose="020B0604020202020204" pitchFamily="34" charset="0"/>
              </a:rPr>
              <a:t>Hoebeke</a:t>
            </a:r>
            <a:r>
              <a:rPr lang="nl-NL" sz="1400" b="0" i="1">
                <a:solidFill>
                  <a:schemeClr val="tx2"/>
                </a:solidFill>
                <a:effectLst/>
                <a:highlight>
                  <a:srgbClr val="FFFFFF"/>
                </a:highlight>
                <a:latin typeface="Arial" panose="020B0604020202020204" pitchFamily="34" charset="0"/>
              </a:rPr>
              <a:t> &amp; Eli De Poorter</a:t>
            </a:r>
            <a:endParaRPr lang="en-US" sz="1400" i="1">
              <a:solidFill>
                <a:schemeClr val="tx2"/>
              </a:solidFill>
            </a:endParaRPr>
          </a:p>
        </p:txBody>
      </p:sp>
      <p:sp>
        <p:nvSpPr>
          <p:cNvPr id="4" name="Slide Number Placeholder 1">
            <a:extLst>
              <a:ext uri="{FF2B5EF4-FFF2-40B4-BE49-F238E27FC236}">
                <a16:creationId xmlns:a16="http://schemas.microsoft.com/office/drawing/2014/main" id="{31C21F9F-599D-5CCB-7117-A3FC6C63F81D}"/>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15</a:t>
            </a:fld>
            <a:endParaRPr lang="en-US"/>
          </a:p>
        </p:txBody>
      </p:sp>
    </p:spTree>
    <p:extLst>
      <p:ext uri="{BB962C8B-B14F-4D97-AF65-F5344CB8AC3E}">
        <p14:creationId xmlns:p14="http://schemas.microsoft.com/office/powerpoint/2010/main" val="821348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56AD04-DEB0-CEA0-6AB4-A9A380C8BB6B}"/>
              </a:ext>
            </a:extLst>
          </p:cNvPr>
          <p:cNvSpPr txBox="1"/>
          <p:nvPr/>
        </p:nvSpPr>
        <p:spPr>
          <a:xfrm>
            <a:off x="3943756" y="6374787"/>
            <a:ext cx="7410044" cy="307777"/>
          </a:xfrm>
          <a:prstGeom prst="rect">
            <a:avLst/>
          </a:prstGeom>
          <a:noFill/>
        </p:spPr>
        <p:txBody>
          <a:bodyPr wrap="square">
            <a:spAutoFit/>
          </a:bodyPr>
          <a:lstStyle/>
          <a:p>
            <a:pPr algn="r"/>
            <a:r>
              <a:rPr lang="nl-NL" sz="1400" b="0" i="1" err="1">
                <a:solidFill>
                  <a:schemeClr val="tx2"/>
                </a:solidFill>
                <a:effectLst/>
                <a:highlight>
                  <a:srgbClr val="FFFFFF"/>
                </a:highlight>
                <a:latin typeface="Arial" panose="020B0604020202020204" pitchFamily="34" charset="0"/>
              </a:rPr>
              <a:t>UGent</a:t>
            </a:r>
            <a:r>
              <a:rPr lang="nl-NL" sz="1400" b="0" i="1">
                <a:solidFill>
                  <a:schemeClr val="tx2"/>
                </a:solidFill>
                <a:effectLst/>
                <a:highlight>
                  <a:srgbClr val="FFFFFF"/>
                </a:highlight>
                <a:latin typeface="Arial" panose="020B0604020202020204" pitchFamily="34" charset="0"/>
              </a:rPr>
              <a:t> IOT course - Jeroen </a:t>
            </a:r>
            <a:r>
              <a:rPr lang="nl-NL" sz="1400" b="0" i="1" err="1">
                <a:solidFill>
                  <a:schemeClr val="tx2"/>
                </a:solidFill>
                <a:effectLst/>
                <a:highlight>
                  <a:srgbClr val="FFFFFF"/>
                </a:highlight>
                <a:latin typeface="Arial" panose="020B0604020202020204" pitchFamily="34" charset="0"/>
              </a:rPr>
              <a:t>Hoebeke</a:t>
            </a:r>
            <a:r>
              <a:rPr lang="nl-NL" sz="1400" b="0" i="1">
                <a:solidFill>
                  <a:schemeClr val="tx2"/>
                </a:solidFill>
                <a:effectLst/>
                <a:highlight>
                  <a:srgbClr val="FFFFFF"/>
                </a:highlight>
                <a:latin typeface="Arial" panose="020B0604020202020204" pitchFamily="34" charset="0"/>
              </a:rPr>
              <a:t> &amp; Eli De Poorter</a:t>
            </a:r>
            <a:endParaRPr lang="en-US" sz="1400" i="1">
              <a:solidFill>
                <a:schemeClr val="tx2"/>
              </a:solidFill>
            </a:endParaRPr>
          </a:p>
        </p:txBody>
      </p:sp>
      <p:grpSp>
        <p:nvGrpSpPr>
          <p:cNvPr id="9" name="Group 8">
            <a:extLst>
              <a:ext uri="{FF2B5EF4-FFF2-40B4-BE49-F238E27FC236}">
                <a16:creationId xmlns:a16="http://schemas.microsoft.com/office/drawing/2014/main" id="{62846A33-63D5-8D58-5350-E7D49490F34F}"/>
              </a:ext>
            </a:extLst>
          </p:cNvPr>
          <p:cNvGrpSpPr/>
          <p:nvPr/>
        </p:nvGrpSpPr>
        <p:grpSpPr>
          <a:xfrm>
            <a:off x="1585609" y="753855"/>
            <a:ext cx="8568397" cy="5199791"/>
            <a:chOff x="1663430" y="321013"/>
            <a:chExt cx="8568397" cy="5199791"/>
          </a:xfrm>
        </p:grpSpPr>
        <p:pic>
          <p:nvPicPr>
            <p:cNvPr id="7" name="Picture 6">
              <a:extLst>
                <a:ext uri="{FF2B5EF4-FFF2-40B4-BE49-F238E27FC236}">
                  <a16:creationId xmlns:a16="http://schemas.microsoft.com/office/drawing/2014/main" id="{F0A29A35-5601-1B78-B761-26D996BDD271}"/>
                </a:ext>
              </a:extLst>
            </p:cNvPr>
            <p:cNvPicPr>
              <a:picLocks noChangeAspect="1"/>
            </p:cNvPicPr>
            <p:nvPr/>
          </p:nvPicPr>
          <p:blipFill>
            <a:blip r:embed="rId2"/>
            <a:stretch>
              <a:fillRect/>
            </a:stretch>
          </p:blipFill>
          <p:spPr>
            <a:xfrm>
              <a:off x="1960173" y="953311"/>
              <a:ext cx="8271654" cy="4567493"/>
            </a:xfrm>
            <a:prstGeom prst="rect">
              <a:avLst/>
            </a:prstGeom>
          </p:spPr>
        </p:pic>
        <p:sp>
          <p:nvSpPr>
            <p:cNvPr id="8" name="Rectangle 7">
              <a:extLst>
                <a:ext uri="{FF2B5EF4-FFF2-40B4-BE49-F238E27FC236}">
                  <a16:creationId xmlns:a16="http://schemas.microsoft.com/office/drawing/2014/main" id="{90A290A7-B8A3-1D59-F722-02F0F5C8CBE3}"/>
                </a:ext>
              </a:extLst>
            </p:cNvPr>
            <p:cNvSpPr/>
            <p:nvPr/>
          </p:nvSpPr>
          <p:spPr>
            <a:xfrm>
              <a:off x="1663430" y="321013"/>
              <a:ext cx="1955259" cy="1016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62C58EB3-4AC5-C09A-9596-4B8FFBD626D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 but many keywords are recurrent</a:t>
            </a:r>
          </a:p>
        </p:txBody>
      </p:sp>
      <p:sp>
        <p:nvSpPr>
          <p:cNvPr id="4" name="Slide Number Placeholder 1">
            <a:extLst>
              <a:ext uri="{FF2B5EF4-FFF2-40B4-BE49-F238E27FC236}">
                <a16:creationId xmlns:a16="http://schemas.microsoft.com/office/drawing/2014/main" id="{EEC13094-7D07-3043-8DD2-BFF6683F4264}"/>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16</a:t>
            </a:fld>
            <a:endParaRPr lang="en-US"/>
          </a:p>
        </p:txBody>
      </p:sp>
    </p:spTree>
    <p:extLst>
      <p:ext uri="{BB962C8B-B14F-4D97-AF65-F5344CB8AC3E}">
        <p14:creationId xmlns:p14="http://schemas.microsoft.com/office/powerpoint/2010/main" val="414845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29B00E-221E-D40F-37B7-7F43BC788461}"/>
              </a:ext>
            </a:extLst>
          </p:cNvPr>
          <p:cNvSpPr/>
          <p:nvPr/>
        </p:nvSpPr>
        <p:spPr>
          <a:xfrm>
            <a:off x="1566250" y="5676316"/>
            <a:ext cx="8953877" cy="36933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3"/>
              </a:solidFill>
            </a:endParaRPr>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5528084" y="387613"/>
            <a:ext cx="1185153" cy="6296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6"/>
                </a:solidFill>
              </a:rPr>
              <a:t>I</a:t>
            </a:r>
            <a:r>
              <a:rPr lang="en-US"/>
              <a:t>o</a:t>
            </a:r>
            <a:r>
              <a:rPr lang="en-US" b="1">
                <a:solidFill>
                  <a:schemeClr val="accent5"/>
                </a:solidFill>
              </a:rPr>
              <a:t>T</a:t>
            </a:r>
            <a:endParaRPr lang="en-US"/>
          </a:p>
        </p:txBody>
      </p:sp>
      <p:sp>
        <p:nvSpPr>
          <p:cNvPr id="7" name="TextBox 6">
            <a:extLst>
              <a:ext uri="{FF2B5EF4-FFF2-40B4-BE49-F238E27FC236}">
                <a16:creationId xmlns:a16="http://schemas.microsoft.com/office/drawing/2014/main" id="{AADD0BA5-9FEE-651E-C747-DABA11FA22CA}"/>
              </a:ext>
            </a:extLst>
          </p:cNvPr>
          <p:cNvSpPr txBox="1"/>
          <p:nvPr/>
        </p:nvSpPr>
        <p:spPr>
          <a:xfrm>
            <a:off x="3254435" y="3021593"/>
            <a:ext cx="1117057" cy="369332"/>
          </a:xfrm>
          <a:prstGeom prst="rect">
            <a:avLst/>
          </a:prstGeom>
          <a:noFill/>
        </p:spPr>
        <p:txBody>
          <a:bodyPr wrap="square" rtlCol="0">
            <a:spAutoFit/>
          </a:bodyPr>
          <a:lstStyle/>
          <a:p>
            <a:pPr algn="ctr"/>
            <a:r>
              <a:rPr lang="en-US" b="1">
                <a:solidFill>
                  <a:schemeClr val="accent5"/>
                </a:solidFill>
              </a:rPr>
              <a:t>Sensors</a:t>
            </a:r>
          </a:p>
        </p:txBody>
      </p:sp>
      <p:sp>
        <p:nvSpPr>
          <p:cNvPr id="11" name="TextBox 10">
            <a:extLst>
              <a:ext uri="{FF2B5EF4-FFF2-40B4-BE49-F238E27FC236}">
                <a16:creationId xmlns:a16="http://schemas.microsoft.com/office/drawing/2014/main" id="{8B6B880F-E1F5-F5DA-A82A-A923A11F8DA8}"/>
              </a:ext>
            </a:extLst>
          </p:cNvPr>
          <p:cNvSpPr txBox="1"/>
          <p:nvPr/>
        </p:nvSpPr>
        <p:spPr>
          <a:xfrm>
            <a:off x="5604447" y="2295740"/>
            <a:ext cx="1974715" cy="369332"/>
          </a:xfrm>
          <a:prstGeom prst="rect">
            <a:avLst/>
          </a:prstGeom>
          <a:noFill/>
        </p:spPr>
        <p:txBody>
          <a:bodyPr wrap="square" rtlCol="0">
            <a:spAutoFit/>
          </a:bodyPr>
          <a:lstStyle/>
          <a:p>
            <a:pPr algn="ctr"/>
            <a:r>
              <a:rPr lang="en-US" b="1">
                <a:solidFill>
                  <a:schemeClr val="accent6"/>
                </a:solidFill>
              </a:rPr>
              <a:t>Network</a:t>
            </a:r>
          </a:p>
        </p:txBody>
      </p:sp>
      <p:sp>
        <p:nvSpPr>
          <p:cNvPr id="12" name="TextBox 11">
            <a:extLst>
              <a:ext uri="{FF2B5EF4-FFF2-40B4-BE49-F238E27FC236}">
                <a16:creationId xmlns:a16="http://schemas.microsoft.com/office/drawing/2014/main" id="{0944D10F-0EC0-E25C-F316-330BDFBE8683}"/>
              </a:ext>
            </a:extLst>
          </p:cNvPr>
          <p:cNvSpPr txBox="1"/>
          <p:nvPr/>
        </p:nvSpPr>
        <p:spPr>
          <a:xfrm>
            <a:off x="3211647" y="4057271"/>
            <a:ext cx="1214333" cy="369332"/>
          </a:xfrm>
          <a:prstGeom prst="rect">
            <a:avLst/>
          </a:prstGeom>
          <a:noFill/>
        </p:spPr>
        <p:txBody>
          <a:bodyPr wrap="square" rtlCol="0">
            <a:spAutoFit/>
          </a:bodyPr>
          <a:lstStyle/>
          <a:p>
            <a:pPr algn="ctr"/>
            <a:r>
              <a:rPr lang="en-US" b="1">
                <a:solidFill>
                  <a:schemeClr val="accent5"/>
                </a:solidFill>
              </a:rPr>
              <a:t>Actuators</a:t>
            </a:r>
          </a:p>
        </p:txBody>
      </p:sp>
      <p:pic>
        <p:nvPicPr>
          <p:cNvPr id="14" name="Graphic 13" descr="Network outline">
            <a:extLst>
              <a:ext uri="{FF2B5EF4-FFF2-40B4-BE49-F238E27FC236}">
                <a16:creationId xmlns:a16="http://schemas.microsoft.com/office/drawing/2014/main" id="{7CE34B0F-BA0A-2553-DFEB-157AE19CD9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92215">
            <a:off x="5664511" y="2717449"/>
            <a:ext cx="2048130" cy="2048130"/>
          </a:xfrm>
          <a:prstGeom prst="rect">
            <a:avLst/>
          </a:prstGeom>
        </p:spPr>
      </p:pic>
      <p:sp>
        <p:nvSpPr>
          <p:cNvPr id="15" name="TextBox 14">
            <a:extLst>
              <a:ext uri="{FF2B5EF4-FFF2-40B4-BE49-F238E27FC236}">
                <a16:creationId xmlns:a16="http://schemas.microsoft.com/office/drawing/2014/main" id="{D8107732-FD55-CA93-4606-37EF987263D1}"/>
              </a:ext>
            </a:extLst>
          </p:cNvPr>
          <p:cNvSpPr txBox="1"/>
          <p:nvPr/>
        </p:nvSpPr>
        <p:spPr>
          <a:xfrm>
            <a:off x="9100885" y="3278307"/>
            <a:ext cx="2318767" cy="369332"/>
          </a:xfrm>
          <a:prstGeom prst="rect">
            <a:avLst/>
          </a:prstGeom>
          <a:noFill/>
        </p:spPr>
        <p:txBody>
          <a:bodyPr wrap="square" rtlCol="0">
            <a:spAutoFit/>
          </a:bodyPr>
          <a:lstStyle/>
          <a:p>
            <a:pPr algn="ctr"/>
            <a:r>
              <a:rPr lang="en-US" b="1">
                <a:solidFill>
                  <a:schemeClr val="accent6"/>
                </a:solidFill>
              </a:rPr>
              <a:t>Services/applications</a:t>
            </a:r>
          </a:p>
        </p:txBody>
      </p:sp>
      <p:pic>
        <p:nvPicPr>
          <p:cNvPr id="1026" name="Picture 2" descr="Mobile App Icon Vector Art, Icons, and Graphics for Free Download">
            <a:extLst>
              <a:ext uri="{FF2B5EF4-FFF2-40B4-BE49-F238E27FC236}">
                <a16:creationId xmlns:a16="http://schemas.microsoft.com/office/drawing/2014/main" id="{6E6B8B98-DC72-F3A3-F3B5-DDE95CA4A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3752" y="3692772"/>
            <a:ext cx="1686817" cy="168681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C6984F2A-1A43-BCA0-FAB3-131DF644263C}"/>
              </a:ext>
            </a:extLst>
          </p:cNvPr>
          <p:cNvCxnSpPr>
            <a:cxnSpLocks/>
          </p:cNvCxnSpPr>
          <p:nvPr/>
        </p:nvCxnSpPr>
        <p:spPr>
          <a:xfrm>
            <a:off x="4466160" y="3258868"/>
            <a:ext cx="1061924" cy="221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38B148-55C8-FEF2-6E7C-B7671DE7900B}"/>
              </a:ext>
            </a:extLst>
          </p:cNvPr>
          <p:cNvCxnSpPr>
            <a:cxnSpLocks/>
            <a:endCxn id="12" idx="3"/>
          </p:cNvCxnSpPr>
          <p:nvPr/>
        </p:nvCxnSpPr>
        <p:spPr>
          <a:xfrm flipH="1">
            <a:off x="4425980" y="4086946"/>
            <a:ext cx="1102104" cy="154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0C62B1-3937-DF4A-3D68-250D20DFEDFE}"/>
              </a:ext>
            </a:extLst>
          </p:cNvPr>
          <p:cNvCxnSpPr>
            <a:cxnSpLocks/>
          </p:cNvCxnSpPr>
          <p:nvPr/>
        </p:nvCxnSpPr>
        <p:spPr>
          <a:xfrm>
            <a:off x="7843491" y="3858815"/>
            <a:ext cx="1327669" cy="30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4B39887-D53D-FB67-5D92-A1CB679499FE}"/>
              </a:ext>
            </a:extLst>
          </p:cNvPr>
          <p:cNvCxnSpPr>
            <a:cxnSpLocks/>
          </p:cNvCxnSpPr>
          <p:nvPr/>
        </p:nvCxnSpPr>
        <p:spPr>
          <a:xfrm flipH="1" flipV="1">
            <a:off x="7764641" y="4179590"/>
            <a:ext cx="1336244" cy="319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4" name="Graphic 1023" descr="Earth globe: Africa and Europe with solid fill">
            <a:extLst>
              <a:ext uri="{FF2B5EF4-FFF2-40B4-BE49-F238E27FC236}">
                <a16:creationId xmlns:a16="http://schemas.microsoft.com/office/drawing/2014/main" id="{65B6864C-96F6-8F8D-7FD4-307DD8F2E2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580" y="2616440"/>
            <a:ext cx="2130938" cy="2130938"/>
          </a:xfrm>
          <a:prstGeom prst="rect">
            <a:avLst/>
          </a:prstGeom>
        </p:spPr>
      </p:pic>
      <p:sp>
        <p:nvSpPr>
          <p:cNvPr id="1025" name="TextBox 1024">
            <a:extLst>
              <a:ext uri="{FF2B5EF4-FFF2-40B4-BE49-F238E27FC236}">
                <a16:creationId xmlns:a16="http://schemas.microsoft.com/office/drawing/2014/main" id="{574C933B-7EEA-DC26-5B5E-4FE4E382E5B0}"/>
              </a:ext>
            </a:extLst>
          </p:cNvPr>
          <p:cNvSpPr txBox="1"/>
          <p:nvPr/>
        </p:nvSpPr>
        <p:spPr>
          <a:xfrm>
            <a:off x="992630" y="2354950"/>
            <a:ext cx="1974360" cy="369332"/>
          </a:xfrm>
          <a:prstGeom prst="rect">
            <a:avLst/>
          </a:prstGeom>
          <a:noFill/>
        </p:spPr>
        <p:txBody>
          <a:bodyPr wrap="square" rtlCol="0">
            <a:spAutoFit/>
          </a:bodyPr>
          <a:lstStyle/>
          <a:p>
            <a:pPr algn="ctr"/>
            <a:r>
              <a:rPr lang="en-US" b="1">
                <a:solidFill>
                  <a:schemeClr val="accent5"/>
                </a:solidFill>
              </a:rPr>
              <a:t>Physical world</a:t>
            </a:r>
          </a:p>
        </p:txBody>
      </p:sp>
      <p:cxnSp>
        <p:nvCxnSpPr>
          <p:cNvPr id="1035" name="Straight Connector 1034">
            <a:extLst>
              <a:ext uri="{FF2B5EF4-FFF2-40B4-BE49-F238E27FC236}">
                <a16:creationId xmlns:a16="http://schemas.microsoft.com/office/drawing/2014/main" id="{89839499-C8AE-C1D3-5B4D-657D21F2EC75}"/>
              </a:ext>
            </a:extLst>
          </p:cNvPr>
          <p:cNvCxnSpPr>
            <a:cxnSpLocks/>
            <a:stCxn id="7" idx="1"/>
          </p:cNvCxnSpPr>
          <p:nvPr/>
        </p:nvCxnSpPr>
        <p:spPr>
          <a:xfrm flipH="1">
            <a:off x="1838083" y="3206259"/>
            <a:ext cx="1416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E063EFA-BCD2-D257-8559-24904B0C126D}"/>
              </a:ext>
            </a:extLst>
          </p:cNvPr>
          <p:cNvCxnSpPr>
            <a:cxnSpLocks/>
            <a:stCxn id="12" idx="1"/>
          </p:cNvCxnSpPr>
          <p:nvPr/>
        </p:nvCxnSpPr>
        <p:spPr>
          <a:xfrm flipH="1">
            <a:off x="2661795" y="4241937"/>
            <a:ext cx="54985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65861AC-DC50-59FE-FCE8-8899D8D71421}"/>
              </a:ext>
            </a:extLst>
          </p:cNvPr>
          <p:cNvSpPr txBox="1"/>
          <p:nvPr/>
        </p:nvSpPr>
        <p:spPr>
          <a:xfrm>
            <a:off x="1249680" y="5676316"/>
            <a:ext cx="9605425" cy="369332"/>
          </a:xfrm>
          <a:prstGeom prst="rect">
            <a:avLst/>
          </a:prstGeom>
          <a:noFill/>
        </p:spPr>
        <p:txBody>
          <a:bodyPr wrap="square" rtlCol="0">
            <a:spAutoFit/>
          </a:bodyPr>
          <a:lstStyle/>
          <a:p>
            <a:pPr algn="ctr"/>
            <a:r>
              <a:rPr lang="fr-BE" b="1" dirty="0">
                <a:solidFill>
                  <a:schemeClr val="bg1"/>
                </a:solidFill>
                <a:latin typeface="Lato" panose="020F0502020204030203" pitchFamily="34" charset="0"/>
                <a:ea typeface="Lato" panose="020F0502020204030203" pitchFamily="34" charset="0"/>
                <a:cs typeface="Lato" panose="020F0502020204030203" pitchFamily="34" charset="0"/>
              </a:rPr>
              <a:t>MANY DISTRIBUTED, INTERCONNECTED, AUTONOMOUS, LOW-POWER DEVICES</a:t>
            </a:r>
            <a:endParaRPr lang="en-BE"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6" name="Graphic 5" descr="Syncing cloud outline">
            <a:extLst>
              <a:ext uri="{FF2B5EF4-FFF2-40B4-BE49-F238E27FC236}">
                <a16:creationId xmlns:a16="http://schemas.microsoft.com/office/drawing/2014/main" id="{B18EAE72-F080-2DA9-C51D-7F413E1EA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78462" y="1167827"/>
            <a:ext cx="1701225" cy="1701225"/>
          </a:xfrm>
          <a:prstGeom prst="rect">
            <a:avLst/>
          </a:prstGeom>
        </p:spPr>
      </p:pic>
      <p:sp>
        <p:nvSpPr>
          <p:cNvPr id="8" name="TextBox 7">
            <a:extLst>
              <a:ext uri="{FF2B5EF4-FFF2-40B4-BE49-F238E27FC236}">
                <a16:creationId xmlns:a16="http://schemas.microsoft.com/office/drawing/2014/main" id="{6445EFB5-DF30-17C0-3D79-47FA658C9588}"/>
              </a:ext>
            </a:extLst>
          </p:cNvPr>
          <p:cNvSpPr txBox="1"/>
          <p:nvPr/>
        </p:nvSpPr>
        <p:spPr>
          <a:xfrm>
            <a:off x="9057235" y="1064964"/>
            <a:ext cx="2318767" cy="369332"/>
          </a:xfrm>
          <a:prstGeom prst="rect">
            <a:avLst/>
          </a:prstGeom>
          <a:noFill/>
        </p:spPr>
        <p:txBody>
          <a:bodyPr wrap="square" rtlCol="0">
            <a:spAutoFit/>
          </a:bodyPr>
          <a:lstStyle/>
          <a:p>
            <a:pPr algn="ctr"/>
            <a:r>
              <a:rPr lang="en-US" b="1">
                <a:solidFill>
                  <a:schemeClr val="accent6"/>
                </a:solidFill>
              </a:rPr>
              <a:t>Cloud server</a:t>
            </a:r>
          </a:p>
        </p:txBody>
      </p:sp>
      <p:cxnSp>
        <p:nvCxnSpPr>
          <p:cNvPr id="19" name="Straight Arrow Connector 18">
            <a:extLst>
              <a:ext uri="{FF2B5EF4-FFF2-40B4-BE49-F238E27FC236}">
                <a16:creationId xmlns:a16="http://schemas.microsoft.com/office/drawing/2014/main" id="{D27FFB5D-8F71-C20F-A20E-C3754D5E9B8C}"/>
              </a:ext>
            </a:extLst>
          </p:cNvPr>
          <p:cNvCxnSpPr>
            <a:cxnSpLocks/>
          </p:cNvCxnSpPr>
          <p:nvPr/>
        </p:nvCxnSpPr>
        <p:spPr>
          <a:xfrm flipV="1">
            <a:off x="7819230" y="2312278"/>
            <a:ext cx="1186430" cy="617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F376283-8E28-C3F7-3CD2-754E7484BAB7}"/>
              </a:ext>
            </a:extLst>
          </p:cNvPr>
          <p:cNvCxnSpPr>
            <a:cxnSpLocks/>
          </p:cNvCxnSpPr>
          <p:nvPr/>
        </p:nvCxnSpPr>
        <p:spPr>
          <a:xfrm flipH="1">
            <a:off x="7819230" y="2757928"/>
            <a:ext cx="1186430" cy="528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1">
            <a:extLst>
              <a:ext uri="{FF2B5EF4-FFF2-40B4-BE49-F238E27FC236}">
                <a16:creationId xmlns:a16="http://schemas.microsoft.com/office/drawing/2014/main" id="{D59D26C5-5744-C7A9-FAF6-AFC9EA2C4F52}"/>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17</a:t>
            </a:fld>
            <a:endParaRPr lang="en-US"/>
          </a:p>
        </p:txBody>
      </p:sp>
    </p:spTree>
    <p:extLst>
      <p:ext uri="{BB962C8B-B14F-4D97-AF65-F5344CB8AC3E}">
        <p14:creationId xmlns:p14="http://schemas.microsoft.com/office/powerpoint/2010/main" val="233374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DD0BA5-9FEE-651E-C747-DABA11FA22CA}"/>
              </a:ext>
            </a:extLst>
          </p:cNvPr>
          <p:cNvSpPr txBox="1"/>
          <p:nvPr/>
        </p:nvSpPr>
        <p:spPr>
          <a:xfrm>
            <a:off x="3254435" y="3035300"/>
            <a:ext cx="1117057" cy="646331"/>
          </a:xfrm>
          <a:prstGeom prst="rect">
            <a:avLst/>
          </a:prstGeom>
          <a:noFill/>
        </p:spPr>
        <p:txBody>
          <a:bodyPr wrap="square" rtlCol="0">
            <a:spAutoFit/>
          </a:bodyPr>
          <a:lstStyle/>
          <a:p>
            <a:pPr algn="ctr"/>
            <a:r>
              <a:rPr lang="en-US" b="1" err="1">
                <a:solidFill>
                  <a:schemeClr val="accent5"/>
                </a:solidFill>
              </a:rPr>
              <a:t>Moisturesensor</a:t>
            </a:r>
            <a:endParaRPr lang="en-US" b="1">
              <a:solidFill>
                <a:schemeClr val="accent5"/>
              </a:solidFill>
            </a:endParaRPr>
          </a:p>
        </p:txBody>
      </p:sp>
      <p:sp>
        <p:nvSpPr>
          <p:cNvPr id="11" name="TextBox 10">
            <a:extLst>
              <a:ext uri="{FF2B5EF4-FFF2-40B4-BE49-F238E27FC236}">
                <a16:creationId xmlns:a16="http://schemas.microsoft.com/office/drawing/2014/main" id="{8B6B880F-E1F5-F5DA-A82A-A923A11F8DA8}"/>
              </a:ext>
            </a:extLst>
          </p:cNvPr>
          <p:cNvSpPr txBox="1"/>
          <p:nvPr/>
        </p:nvSpPr>
        <p:spPr>
          <a:xfrm>
            <a:off x="5604447" y="2309447"/>
            <a:ext cx="1974715" cy="369332"/>
          </a:xfrm>
          <a:prstGeom prst="rect">
            <a:avLst/>
          </a:prstGeom>
          <a:noFill/>
        </p:spPr>
        <p:txBody>
          <a:bodyPr wrap="square" rtlCol="0">
            <a:spAutoFit/>
          </a:bodyPr>
          <a:lstStyle/>
          <a:p>
            <a:pPr algn="ctr"/>
            <a:r>
              <a:rPr lang="en-US" b="1">
                <a:solidFill>
                  <a:schemeClr val="accent6"/>
                </a:solidFill>
              </a:rPr>
              <a:t>Network</a:t>
            </a:r>
          </a:p>
        </p:txBody>
      </p:sp>
      <p:sp>
        <p:nvSpPr>
          <p:cNvPr id="12" name="TextBox 11">
            <a:extLst>
              <a:ext uri="{FF2B5EF4-FFF2-40B4-BE49-F238E27FC236}">
                <a16:creationId xmlns:a16="http://schemas.microsoft.com/office/drawing/2014/main" id="{0944D10F-0EC0-E25C-F316-330BDFBE8683}"/>
              </a:ext>
            </a:extLst>
          </p:cNvPr>
          <p:cNvSpPr txBox="1"/>
          <p:nvPr/>
        </p:nvSpPr>
        <p:spPr>
          <a:xfrm>
            <a:off x="3211647" y="4070978"/>
            <a:ext cx="1214333" cy="646331"/>
          </a:xfrm>
          <a:prstGeom prst="rect">
            <a:avLst/>
          </a:prstGeom>
          <a:noFill/>
        </p:spPr>
        <p:txBody>
          <a:bodyPr wrap="square" rtlCol="0">
            <a:spAutoFit/>
          </a:bodyPr>
          <a:lstStyle/>
          <a:p>
            <a:pPr algn="ctr"/>
            <a:r>
              <a:rPr lang="en-US" b="1">
                <a:solidFill>
                  <a:schemeClr val="accent5"/>
                </a:solidFill>
              </a:rPr>
              <a:t>Irrigation</a:t>
            </a:r>
          </a:p>
          <a:p>
            <a:pPr algn="ctr"/>
            <a:r>
              <a:rPr lang="en-US" b="1">
                <a:solidFill>
                  <a:schemeClr val="accent5"/>
                </a:solidFill>
              </a:rPr>
              <a:t>system</a:t>
            </a:r>
          </a:p>
        </p:txBody>
      </p:sp>
      <p:pic>
        <p:nvPicPr>
          <p:cNvPr id="14" name="Graphic 13" descr="Network outline">
            <a:extLst>
              <a:ext uri="{FF2B5EF4-FFF2-40B4-BE49-F238E27FC236}">
                <a16:creationId xmlns:a16="http://schemas.microsoft.com/office/drawing/2014/main" id="{7CE34B0F-BA0A-2553-DFEB-157AE19CD9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92215">
            <a:off x="5664511" y="2718456"/>
            <a:ext cx="2048130" cy="2048130"/>
          </a:xfrm>
          <a:prstGeom prst="rect">
            <a:avLst/>
          </a:prstGeom>
        </p:spPr>
      </p:pic>
      <p:cxnSp>
        <p:nvCxnSpPr>
          <p:cNvPr id="17" name="Straight Arrow Connector 16">
            <a:extLst>
              <a:ext uri="{FF2B5EF4-FFF2-40B4-BE49-F238E27FC236}">
                <a16:creationId xmlns:a16="http://schemas.microsoft.com/office/drawing/2014/main" id="{C6984F2A-1A43-BCA0-FAB3-131DF644263C}"/>
              </a:ext>
            </a:extLst>
          </p:cNvPr>
          <p:cNvCxnSpPr>
            <a:cxnSpLocks/>
          </p:cNvCxnSpPr>
          <p:nvPr/>
        </p:nvCxnSpPr>
        <p:spPr>
          <a:xfrm>
            <a:off x="4466160" y="3272575"/>
            <a:ext cx="1061924" cy="221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38B148-55C8-FEF2-6E7C-B7671DE7900B}"/>
              </a:ext>
            </a:extLst>
          </p:cNvPr>
          <p:cNvCxnSpPr>
            <a:cxnSpLocks/>
            <a:endCxn id="12" idx="3"/>
          </p:cNvCxnSpPr>
          <p:nvPr/>
        </p:nvCxnSpPr>
        <p:spPr>
          <a:xfrm flipH="1">
            <a:off x="4425980" y="4100653"/>
            <a:ext cx="1102104" cy="293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89839499-C8AE-C1D3-5B4D-657D21F2EC75}"/>
              </a:ext>
            </a:extLst>
          </p:cNvPr>
          <p:cNvCxnSpPr>
            <a:cxnSpLocks/>
            <a:stCxn id="7" idx="1"/>
          </p:cNvCxnSpPr>
          <p:nvPr/>
        </p:nvCxnSpPr>
        <p:spPr>
          <a:xfrm flipH="1">
            <a:off x="2834568" y="3358466"/>
            <a:ext cx="419867" cy="1027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E063EFA-BCD2-D257-8559-24904B0C126D}"/>
              </a:ext>
            </a:extLst>
          </p:cNvPr>
          <p:cNvCxnSpPr>
            <a:cxnSpLocks/>
          </p:cNvCxnSpPr>
          <p:nvPr/>
        </p:nvCxnSpPr>
        <p:spPr>
          <a:xfrm flipH="1">
            <a:off x="2827521" y="4297554"/>
            <a:ext cx="38412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32C3C6-FF21-6D2E-1932-C21585202869}"/>
              </a:ext>
            </a:extLst>
          </p:cNvPr>
          <p:cNvSpPr txBox="1">
            <a:spLocks/>
          </p:cNvSpPr>
          <p:nvPr/>
        </p:nvSpPr>
        <p:spPr>
          <a:xfrm>
            <a:off x="3504731" y="464426"/>
            <a:ext cx="5701675" cy="6296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6"/>
                </a:solidFill>
              </a:rPr>
              <a:t>I</a:t>
            </a:r>
            <a:r>
              <a:rPr lang="en-US"/>
              <a:t>o</a:t>
            </a:r>
            <a:r>
              <a:rPr lang="en-US" b="1">
                <a:solidFill>
                  <a:schemeClr val="accent5"/>
                </a:solidFill>
              </a:rPr>
              <a:t>T </a:t>
            </a:r>
            <a:r>
              <a:rPr lang="en-US"/>
              <a:t>for agriculture</a:t>
            </a:r>
          </a:p>
        </p:txBody>
      </p:sp>
      <p:pic>
        <p:nvPicPr>
          <p:cNvPr id="5" name="Graphic 4" descr="Crops with solid fill">
            <a:extLst>
              <a:ext uri="{FF2B5EF4-FFF2-40B4-BE49-F238E27FC236}">
                <a16:creationId xmlns:a16="http://schemas.microsoft.com/office/drawing/2014/main" id="{A51917DA-D9C6-D645-E024-55D2F94BF9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204" y="2647898"/>
            <a:ext cx="2074219" cy="2074219"/>
          </a:xfrm>
          <a:prstGeom prst="rect">
            <a:avLst/>
          </a:prstGeom>
        </p:spPr>
      </p:pic>
      <p:sp>
        <p:nvSpPr>
          <p:cNvPr id="10" name="TextBox 9">
            <a:extLst>
              <a:ext uri="{FF2B5EF4-FFF2-40B4-BE49-F238E27FC236}">
                <a16:creationId xmlns:a16="http://schemas.microsoft.com/office/drawing/2014/main" id="{AF0781A6-4B38-1FEF-3324-855E24488C84}"/>
              </a:ext>
            </a:extLst>
          </p:cNvPr>
          <p:cNvSpPr txBox="1"/>
          <p:nvPr/>
        </p:nvSpPr>
        <p:spPr>
          <a:xfrm>
            <a:off x="992630" y="2368657"/>
            <a:ext cx="1974360" cy="369332"/>
          </a:xfrm>
          <a:prstGeom prst="rect">
            <a:avLst/>
          </a:prstGeom>
          <a:noFill/>
        </p:spPr>
        <p:txBody>
          <a:bodyPr wrap="square" rtlCol="0">
            <a:spAutoFit/>
          </a:bodyPr>
          <a:lstStyle/>
          <a:p>
            <a:pPr algn="ctr"/>
            <a:r>
              <a:rPr lang="en-US" b="1">
                <a:solidFill>
                  <a:schemeClr val="accent5"/>
                </a:solidFill>
              </a:rPr>
              <a:t>Farmland</a:t>
            </a:r>
          </a:p>
        </p:txBody>
      </p:sp>
      <p:sp>
        <p:nvSpPr>
          <p:cNvPr id="4" name="Rectangle 3">
            <a:extLst>
              <a:ext uri="{FF2B5EF4-FFF2-40B4-BE49-F238E27FC236}">
                <a16:creationId xmlns:a16="http://schemas.microsoft.com/office/drawing/2014/main" id="{80AEEEE2-82D8-8F2B-4F21-92F533BBA611}"/>
              </a:ext>
            </a:extLst>
          </p:cNvPr>
          <p:cNvSpPr/>
          <p:nvPr/>
        </p:nvSpPr>
        <p:spPr>
          <a:xfrm>
            <a:off x="1566250" y="5676316"/>
            <a:ext cx="8953877" cy="36933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3"/>
              </a:solidFill>
            </a:endParaRPr>
          </a:p>
        </p:txBody>
      </p:sp>
      <p:sp>
        <p:nvSpPr>
          <p:cNvPr id="6" name="TextBox 5">
            <a:extLst>
              <a:ext uri="{FF2B5EF4-FFF2-40B4-BE49-F238E27FC236}">
                <a16:creationId xmlns:a16="http://schemas.microsoft.com/office/drawing/2014/main" id="{3A248595-0DD6-BC5E-57A7-494213EC2F84}"/>
              </a:ext>
            </a:extLst>
          </p:cNvPr>
          <p:cNvSpPr txBox="1"/>
          <p:nvPr/>
        </p:nvSpPr>
        <p:spPr>
          <a:xfrm>
            <a:off x="1249680" y="5676316"/>
            <a:ext cx="9605425" cy="369332"/>
          </a:xfrm>
          <a:prstGeom prst="rect">
            <a:avLst/>
          </a:prstGeom>
          <a:noFill/>
        </p:spPr>
        <p:txBody>
          <a:bodyPr wrap="square" rtlCol="0">
            <a:spAutoFit/>
          </a:bodyPr>
          <a:lstStyle/>
          <a:p>
            <a:pPr algn="ctr"/>
            <a:r>
              <a:rPr lang="fr-BE" b="1">
                <a:solidFill>
                  <a:schemeClr val="bg1"/>
                </a:solidFill>
                <a:latin typeface="Lato" panose="020F0502020204030203" pitchFamily="34" charset="0"/>
                <a:ea typeface="Lato" panose="020F0502020204030203" pitchFamily="34" charset="0"/>
                <a:cs typeface="Lato" panose="020F0502020204030203" pitchFamily="34" charset="0"/>
              </a:rPr>
              <a:t>MANY INTERCONNECTED, AUTONOMOUS, DISTRIBUTED, LOW-POWER DEVICES</a:t>
            </a:r>
            <a:endParaRPr lang="en-BE" b="1">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B05E591F-832E-6FC5-D611-614E84C2D337}"/>
              </a:ext>
            </a:extLst>
          </p:cNvPr>
          <p:cNvSpPr txBox="1"/>
          <p:nvPr/>
        </p:nvSpPr>
        <p:spPr>
          <a:xfrm>
            <a:off x="9100885" y="3278307"/>
            <a:ext cx="2318767" cy="369332"/>
          </a:xfrm>
          <a:prstGeom prst="rect">
            <a:avLst/>
          </a:prstGeom>
          <a:noFill/>
        </p:spPr>
        <p:txBody>
          <a:bodyPr wrap="square" rtlCol="0">
            <a:spAutoFit/>
          </a:bodyPr>
          <a:lstStyle/>
          <a:p>
            <a:pPr algn="ctr"/>
            <a:r>
              <a:rPr lang="en-US" b="1">
                <a:solidFill>
                  <a:schemeClr val="accent6"/>
                </a:solidFill>
              </a:rPr>
              <a:t>Services/applications</a:t>
            </a:r>
          </a:p>
        </p:txBody>
      </p:sp>
      <p:pic>
        <p:nvPicPr>
          <p:cNvPr id="9" name="Picture 2" descr="Mobile App Icon Vector Art, Icons, and Graphics for Free Download">
            <a:extLst>
              <a:ext uri="{FF2B5EF4-FFF2-40B4-BE49-F238E27FC236}">
                <a16:creationId xmlns:a16="http://schemas.microsoft.com/office/drawing/2014/main" id="{88D707B2-3723-D9C1-F6DF-CE8B9BCADB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3752" y="3692772"/>
            <a:ext cx="1686817" cy="168681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6CC767C-9522-B63B-A581-BA3044B2367E}"/>
              </a:ext>
            </a:extLst>
          </p:cNvPr>
          <p:cNvCxnSpPr>
            <a:cxnSpLocks/>
          </p:cNvCxnSpPr>
          <p:nvPr/>
        </p:nvCxnSpPr>
        <p:spPr>
          <a:xfrm>
            <a:off x="7843491" y="3858815"/>
            <a:ext cx="1327669" cy="30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6E2638-C48A-6BF7-40EC-2B74CA728B99}"/>
              </a:ext>
            </a:extLst>
          </p:cNvPr>
          <p:cNvCxnSpPr>
            <a:cxnSpLocks/>
          </p:cNvCxnSpPr>
          <p:nvPr/>
        </p:nvCxnSpPr>
        <p:spPr>
          <a:xfrm flipH="1" flipV="1">
            <a:off x="7764641" y="4179590"/>
            <a:ext cx="1336244" cy="319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Syncing cloud outline">
            <a:extLst>
              <a:ext uri="{FF2B5EF4-FFF2-40B4-BE49-F238E27FC236}">
                <a16:creationId xmlns:a16="http://schemas.microsoft.com/office/drawing/2014/main" id="{13F4D74D-FAC0-8A58-CC84-9220ABA99E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78462" y="1167827"/>
            <a:ext cx="1701225" cy="1701225"/>
          </a:xfrm>
          <a:prstGeom prst="rect">
            <a:avLst/>
          </a:prstGeom>
        </p:spPr>
      </p:pic>
      <p:sp>
        <p:nvSpPr>
          <p:cNvPr id="19" name="TextBox 18">
            <a:extLst>
              <a:ext uri="{FF2B5EF4-FFF2-40B4-BE49-F238E27FC236}">
                <a16:creationId xmlns:a16="http://schemas.microsoft.com/office/drawing/2014/main" id="{781952D8-1D03-D720-7DE7-8C3547986694}"/>
              </a:ext>
            </a:extLst>
          </p:cNvPr>
          <p:cNvSpPr txBox="1"/>
          <p:nvPr/>
        </p:nvSpPr>
        <p:spPr>
          <a:xfrm>
            <a:off x="9057235" y="1064964"/>
            <a:ext cx="2318767" cy="369332"/>
          </a:xfrm>
          <a:prstGeom prst="rect">
            <a:avLst/>
          </a:prstGeom>
          <a:noFill/>
        </p:spPr>
        <p:txBody>
          <a:bodyPr wrap="square" rtlCol="0">
            <a:spAutoFit/>
          </a:bodyPr>
          <a:lstStyle/>
          <a:p>
            <a:pPr algn="ctr"/>
            <a:r>
              <a:rPr lang="en-US" b="1">
                <a:solidFill>
                  <a:schemeClr val="accent6"/>
                </a:solidFill>
              </a:rPr>
              <a:t>Cloud server</a:t>
            </a:r>
          </a:p>
        </p:txBody>
      </p:sp>
      <p:cxnSp>
        <p:nvCxnSpPr>
          <p:cNvPr id="21" name="Straight Arrow Connector 20">
            <a:extLst>
              <a:ext uri="{FF2B5EF4-FFF2-40B4-BE49-F238E27FC236}">
                <a16:creationId xmlns:a16="http://schemas.microsoft.com/office/drawing/2014/main" id="{5A4E9277-E526-D7DA-CFBA-66CF8D032D2D}"/>
              </a:ext>
            </a:extLst>
          </p:cNvPr>
          <p:cNvCxnSpPr>
            <a:cxnSpLocks/>
          </p:cNvCxnSpPr>
          <p:nvPr/>
        </p:nvCxnSpPr>
        <p:spPr>
          <a:xfrm flipV="1">
            <a:off x="7819230" y="2312278"/>
            <a:ext cx="1186430" cy="617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D3B40C-8EEA-1AC1-F0E3-B867442361DC}"/>
              </a:ext>
            </a:extLst>
          </p:cNvPr>
          <p:cNvCxnSpPr>
            <a:cxnSpLocks/>
          </p:cNvCxnSpPr>
          <p:nvPr/>
        </p:nvCxnSpPr>
        <p:spPr>
          <a:xfrm flipH="1">
            <a:off x="7819230" y="2757928"/>
            <a:ext cx="1186430" cy="528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Slide Number Placeholder 1">
            <a:extLst>
              <a:ext uri="{FF2B5EF4-FFF2-40B4-BE49-F238E27FC236}">
                <a16:creationId xmlns:a16="http://schemas.microsoft.com/office/drawing/2014/main" id="{B1606AE3-EE6C-6F61-7AFC-7FA516503FC6}"/>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18</a:t>
            </a:fld>
            <a:endParaRPr lang="en-US"/>
          </a:p>
        </p:txBody>
      </p:sp>
    </p:spTree>
    <p:extLst>
      <p:ext uri="{BB962C8B-B14F-4D97-AF65-F5344CB8AC3E}">
        <p14:creationId xmlns:p14="http://schemas.microsoft.com/office/powerpoint/2010/main" val="168462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FB855EEA-A187-24F8-1DB9-3183873FD223}"/>
              </a:ext>
            </a:extLst>
          </p:cNvPr>
          <p:cNvSpPr/>
          <p:nvPr/>
        </p:nvSpPr>
        <p:spPr>
          <a:xfrm>
            <a:off x="1745" y="1253189"/>
            <a:ext cx="12187923" cy="158855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6" name="Titel 1">
            <a:extLst>
              <a:ext uri="{FF2B5EF4-FFF2-40B4-BE49-F238E27FC236}">
                <a16:creationId xmlns:a16="http://schemas.microsoft.com/office/drawing/2014/main" id="{4EB4AC3E-0855-0292-CEC2-13355944EA24}"/>
              </a:ext>
            </a:extLst>
          </p:cNvPr>
          <p:cNvSpPr txBox="1">
            <a:spLocks/>
          </p:cNvSpPr>
          <p:nvPr/>
        </p:nvSpPr>
        <p:spPr>
          <a:xfrm>
            <a:off x="3201173" y="1547725"/>
            <a:ext cx="5789048"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ea typeface="+mj-lt"/>
                <a:cs typeface="+mj-lt"/>
              </a:rPr>
              <a:t>INTERNET</a:t>
            </a:r>
            <a:endParaRPr lang="nl-NL" dirty="0">
              <a:solidFill>
                <a:schemeClr val="bg1"/>
              </a:solidFill>
              <a:ea typeface="+mj-lt"/>
              <a:cs typeface="+mj-lt"/>
            </a:endParaRPr>
          </a:p>
        </p:txBody>
      </p:sp>
      <p:sp>
        <p:nvSpPr>
          <p:cNvPr id="8" name="Rechthoek 7">
            <a:extLst>
              <a:ext uri="{FF2B5EF4-FFF2-40B4-BE49-F238E27FC236}">
                <a16:creationId xmlns:a16="http://schemas.microsoft.com/office/drawing/2014/main" id="{19E58DE1-0505-849F-3BBE-65B225B8E74B}"/>
              </a:ext>
            </a:extLst>
          </p:cNvPr>
          <p:cNvSpPr/>
          <p:nvPr/>
        </p:nvSpPr>
        <p:spPr>
          <a:xfrm>
            <a:off x="1745" y="3839979"/>
            <a:ext cx="12187923" cy="158855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10" name="Titel 1">
            <a:extLst>
              <a:ext uri="{FF2B5EF4-FFF2-40B4-BE49-F238E27FC236}">
                <a16:creationId xmlns:a16="http://schemas.microsoft.com/office/drawing/2014/main" id="{0F6B950C-767C-6C52-0649-26FEC0897CF2}"/>
              </a:ext>
            </a:extLst>
          </p:cNvPr>
          <p:cNvSpPr txBox="1">
            <a:spLocks/>
          </p:cNvSpPr>
          <p:nvPr/>
        </p:nvSpPr>
        <p:spPr>
          <a:xfrm>
            <a:off x="4254803" y="4153631"/>
            <a:ext cx="3681790"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rPr>
              <a:t>THINGS</a:t>
            </a:r>
            <a:endParaRPr lang="nl-NL" sz="7200">
              <a:solidFill>
                <a:schemeClr val="bg1"/>
              </a:solidFill>
            </a:endParaRPr>
          </a:p>
        </p:txBody>
      </p:sp>
      <p:sp>
        <p:nvSpPr>
          <p:cNvPr id="12" name="Title 1">
            <a:extLst>
              <a:ext uri="{FF2B5EF4-FFF2-40B4-BE49-F238E27FC236}">
                <a16:creationId xmlns:a16="http://schemas.microsoft.com/office/drawing/2014/main" id="{8842EF54-912E-2994-5B78-3895589ABD83}"/>
              </a:ext>
            </a:extLst>
          </p:cNvPr>
          <p:cNvSpPr txBox="1">
            <a:spLocks/>
          </p:cNvSpPr>
          <p:nvPr/>
        </p:nvSpPr>
        <p:spPr>
          <a:xfrm>
            <a:off x="5731042" y="2992019"/>
            <a:ext cx="719890" cy="72398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of</a:t>
            </a:r>
            <a:endParaRPr lang="nl-NL" dirty="0"/>
          </a:p>
        </p:txBody>
      </p:sp>
    </p:spTree>
    <p:extLst>
      <p:ext uri="{BB962C8B-B14F-4D97-AF65-F5344CB8AC3E}">
        <p14:creationId xmlns:p14="http://schemas.microsoft.com/office/powerpoint/2010/main" val="1289398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EF45-7E3E-EC6E-F7AE-BCDD9B7B96C8}"/>
              </a:ext>
            </a:extLst>
          </p:cNvPr>
          <p:cNvSpPr>
            <a:spLocks noGrp="1"/>
          </p:cNvSpPr>
          <p:nvPr>
            <p:ph type="ctrTitle"/>
          </p:nvPr>
        </p:nvSpPr>
        <p:spPr>
          <a:xfrm>
            <a:off x="571496" y="1203595"/>
            <a:ext cx="5926597" cy="3638550"/>
          </a:xfrm>
        </p:spPr>
        <p:txBody>
          <a:bodyPr/>
          <a:lstStyle/>
          <a:p>
            <a:r>
              <a:rPr lang="en-US"/>
              <a:t>Introduction to IoT</a:t>
            </a:r>
          </a:p>
        </p:txBody>
      </p:sp>
      <p:sp>
        <p:nvSpPr>
          <p:cNvPr id="3" name="Subtitle 2">
            <a:extLst>
              <a:ext uri="{FF2B5EF4-FFF2-40B4-BE49-F238E27FC236}">
                <a16:creationId xmlns:a16="http://schemas.microsoft.com/office/drawing/2014/main" id="{DFE90DAD-1BB7-003E-FC18-B16ED877FB3E}"/>
              </a:ext>
            </a:extLst>
          </p:cNvPr>
          <p:cNvSpPr>
            <a:spLocks noGrp="1"/>
          </p:cNvSpPr>
          <p:nvPr>
            <p:ph type="subTitle" idx="1"/>
          </p:nvPr>
        </p:nvSpPr>
        <p:spPr>
          <a:xfrm>
            <a:off x="235903" y="4249535"/>
            <a:ext cx="6597785" cy="1560512"/>
          </a:xfrm>
        </p:spPr>
        <p:txBody>
          <a:bodyPr vert="horz" lIns="91440" tIns="45720" rIns="91440" bIns="45720" rtlCol="0" anchor="t">
            <a:normAutofit/>
          </a:bodyPr>
          <a:lstStyle/>
          <a:p>
            <a:r>
              <a:rPr lang="en-US" sz="2800" dirty="0" err="1"/>
              <a:t>ir.</a:t>
            </a:r>
            <a:r>
              <a:rPr lang="en-US" sz="2800" dirty="0"/>
              <a:t> Remko </a:t>
            </a:r>
            <a:r>
              <a:rPr lang="en-US" sz="2800" dirty="0" err="1"/>
              <a:t>Proesmans</a:t>
            </a:r>
            <a:endParaRPr lang="en-US" sz="2800" dirty="0"/>
          </a:p>
          <a:p>
            <a:r>
              <a:rPr lang="en-US" sz="2000" dirty="0"/>
              <a:t>AI and Robotics Lab – Ghent University – </a:t>
            </a:r>
            <a:r>
              <a:rPr lang="en-US" sz="2000" dirty="0" err="1"/>
              <a:t>imec</a:t>
            </a:r>
            <a:endParaRPr lang="en-US" sz="2000" dirty="0"/>
          </a:p>
        </p:txBody>
      </p:sp>
    </p:spTree>
    <p:extLst>
      <p:ext uri="{BB962C8B-B14F-4D97-AF65-F5344CB8AC3E}">
        <p14:creationId xmlns:p14="http://schemas.microsoft.com/office/powerpoint/2010/main" val="2849505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88FEF99A-9FFE-3C7A-CC06-33A41CD32C98}"/>
              </a:ext>
            </a:extLst>
          </p:cNvPr>
          <p:cNvSpPr txBox="1">
            <a:spLocks/>
          </p:cNvSpPr>
          <p:nvPr/>
        </p:nvSpPr>
        <p:spPr>
          <a:xfrm>
            <a:off x="3201173" y="2931357"/>
            <a:ext cx="5789048"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rPr>
              <a:t>INTERNET</a:t>
            </a:r>
            <a:endParaRPr lang="nl-NL" dirty="0">
              <a:solidFill>
                <a:schemeClr val="bg1"/>
              </a:solidFill>
            </a:endParaRPr>
          </a:p>
        </p:txBody>
      </p:sp>
    </p:spTree>
    <p:extLst>
      <p:ext uri="{BB962C8B-B14F-4D97-AF65-F5344CB8AC3E}">
        <p14:creationId xmlns:p14="http://schemas.microsoft.com/office/powerpoint/2010/main" val="9367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A59EB0CE-4248-E102-6E45-6A060474D35F}"/>
              </a:ext>
            </a:extLst>
          </p:cNvPr>
          <p:cNvSpPr/>
          <p:nvPr/>
        </p:nvSpPr>
        <p:spPr>
          <a:xfrm>
            <a:off x="1745" y="2476400"/>
            <a:ext cx="12187923" cy="1909399"/>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10" name="Rechthoek 9">
            <a:extLst>
              <a:ext uri="{FF2B5EF4-FFF2-40B4-BE49-F238E27FC236}">
                <a16:creationId xmlns:a16="http://schemas.microsoft.com/office/drawing/2014/main" id="{3B00E1F8-A03E-7BC3-CF5B-4492C9FB3779}"/>
              </a:ext>
            </a:extLst>
          </p:cNvPr>
          <p:cNvSpPr/>
          <p:nvPr/>
        </p:nvSpPr>
        <p:spPr>
          <a:xfrm>
            <a:off x="1835223" y="5056371"/>
            <a:ext cx="2402240" cy="10772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err="1">
                <a:latin typeface="Lato"/>
                <a:ea typeface="Lato Light"/>
                <a:cs typeface="Lato Light"/>
              </a:rPr>
              <a:t>Signals</a:t>
            </a:r>
            <a:endParaRPr lang="nl-NL" dirty="0" err="1"/>
          </a:p>
        </p:txBody>
      </p:sp>
      <p:sp>
        <p:nvSpPr>
          <p:cNvPr id="11" name="Rechthoek 10">
            <a:extLst>
              <a:ext uri="{FF2B5EF4-FFF2-40B4-BE49-F238E27FC236}">
                <a16:creationId xmlns:a16="http://schemas.microsoft.com/office/drawing/2014/main" id="{117303D7-EC02-1C5A-930F-12634EF84567}"/>
              </a:ext>
            </a:extLst>
          </p:cNvPr>
          <p:cNvSpPr/>
          <p:nvPr/>
        </p:nvSpPr>
        <p:spPr>
          <a:xfrm>
            <a:off x="5023591" y="5056371"/>
            <a:ext cx="2402240" cy="10772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err="1">
                <a:latin typeface="Lato"/>
                <a:ea typeface="Lato Light"/>
                <a:cs typeface="Lato Light"/>
              </a:rPr>
              <a:t>Protocols</a:t>
            </a:r>
            <a:endParaRPr lang="nl-NL" dirty="0" err="1"/>
          </a:p>
        </p:txBody>
      </p:sp>
      <p:sp>
        <p:nvSpPr>
          <p:cNvPr id="12" name="Rechthoek 11">
            <a:extLst>
              <a:ext uri="{FF2B5EF4-FFF2-40B4-BE49-F238E27FC236}">
                <a16:creationId xmlns:a16="http://schemas.microsoft.com/office/drawing/2014/main" id="{EB787F57-78E3-1E9F-E3CB-D0E0FC044E6B}"/>
              </a:ext>
            </a:extLst>
          </p:cNvPr>
          <p:cNvSpPr/>
          <p:nvPr/>
        </p:nvSpPr>
        <p:spPr>
          <a:xfrm>
            <a:off x="8211959" y="5056371"/>
            <a:ext cx="2402240" cy="10772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err="1">
                <a:latin typeface="Lato"/>
                <a:ea typeface="Lato"/>
                <a:cs typeface="Lato"/>
              </a:rPr>
              <a:t>Protocols</a:t>
            </a:r>
            <a:endParaRPr lang="nl-NL" dirty="0" err="1"/>
          </a:p>
        </p:txBody>
      </p:sp>
      <p:sp>
        <p:nvSpPr>
          <p:cNvPr id="3" name="Titel 1">
            <a:extLst>
              <a:ext uri="{FF2B5EF4-FFF2-40B4-BE49-F238E27FC236}">
                <a16:creationId xmlns:a16="http://schemas.microsoft.com/office/drawing/2014/main" id="{7E591344-B181-1636-FD82-E1023E4D7EB4}"/>
              </a:ext>
            </a:extLst>
          </p:cNvPr>
          <p:cNvSpPr txBox="1">
            <a:spLocks/>
          </p:cNvSpPr>
          <p:nvPr/>
        </p:nvSpPr>
        <p:spPr>
          <a:xfrm>
            <a:off x="3201173" y="2931357"/>
            <a:ext cx="5789048"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ea typeface="+mj-lt"/>
                <a:cs typeface="+mj-lt"/>
              </a:rPr>
              <a:t>INTERNET</a:t>
            </a:r>
            <a:endParaRPr lang="nl-NL" dirty="0">
              <a:solidFill>
                <a:schemeClr val="bg1"/>
              </a:solidFill>
              <a:ea typeface="+mj-lt"/>
              <a:cs typeface="+mj-lt"/>
            </a:endParaRPr>
          </a:p>
        </p:txBody>
      </p:sp>
    </p:spTree>
    <p:extLst>
      <p:ext uri="{BB962C8B-B14F-4D97-AF65-F5344CB8AC3E}">
        <p14:creationId xmlns:p14="http://schemas.microsoft.com/office/powerpoint/2010/main" val="137792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A59EB0CE-4248-E102-6E45-6A060474D35F}"/>
              </a:ext>
            </a:extLst>
          </p:cNvPr>
          <p:cNvSpPr/>
          <p:nvPr/>
        </p:nvSpPr>
        <p:spPr>
          <a:xfrm>
            <a:off x="1745" y="2476400"/>
            <a:ext cx="12187923" cy="1909399"/>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10" name="Rechthoek 9">
            <a:extLst>
              <a:ext uri="{FF2B5EF4-FFF2-40B4-BE49-F238E27FC236}">
                <a16:creationId xmlns:a16="http://schemas.microsoft.com/office/drawing/2014/main" id="{3B00E1F8-A03E-7BC3-CF5B-4492C9FB3779}"/>
              </a:ext>
            </a:extLst>
          </p:cNvPr>
          <p:cNvSpPr/>
          <p:nvPr/>
        </p:nvSpPr>
        <p:spPr>
          <a:xfrm>
            <a:off x="1835223" y="5056371"/>
            <a:ext cx="2402240" cy="10772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err="1">
                <a:latin typeface="Lato"/>
                <a:ea typeface="Lato Light"/>
                <a:cs typeface="Lato Light"/>
              </a:rPr>
              <a:t>Signals</a:t>
            </a:r>
            <a:endParaRPr lang="nl-NL" dirty="0" err="1"/>
          </a:p>
        </p:txBody>
      </p:sp>
      <p:sp>
        <p:nvSpPr>
          <p:cNvPr id="11" name="Rechthoek 10">
            <a:extLst>
              <a:ext uri="{FF2B5EF4-FFF2-40B4-BE49-F238E27FC236}">
                <a16:creationId xmlns:a16="http://schemas.microsoft.com/office/drawing/2014/main" id="{117303D7-EC02-1C5A-930F-12634EF84567}"/>
              </a:ext>
            </a:extLst>
          </p:cNvPr>
          <p:cNvSpPr/>
          <p:nvPr/>
        </p:nvSpPr>
        <p:spPr>
          <a:xfrm>
            <a:off x="5023591" y="5056371"/>
            <a:ext cx="2402240" cy="10772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sz="2800" b="1" dirty="0">
              <a:latin typeface="Lato"/>
              <a:ea typeface="Lato Light"/>
              <a:cs typeface="Lato Light"/>
            </a:endParaRPr>
          </a:p>
        </p:txBody>
      </p:sp>
      <p:sp>
        <p:nvSpPr>
          <p:cNvPr id="12" name="Rechthoek 11">
            <a:extLst>
              <a:ext uri="{FF2B5EF4-FFF2-40B4-BE49-F238E27FC236}">
                <a16:creationId xmlns:a16="http://schemas.microsoft.com/office/drawing/2014/main" id="{EB787F57-78E3-1E9F-E3CB-D0E0FC044E6B}"/>
              </a:ext>
            </a:extLst>
          </p:cNvPr>
          <p:cNvSpPr/>
          <p:nvPr/>
        </p:nvSpPr>
        <p:spPr>
          <a:xfrm>
            <a:off x="8211959" y="5056371"/>
            <a:ext cx="2402240" cy="10772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sz="2800" b="1" dirty="0">
              <a:latin typeface="Lato"/>
              <a:ea typeface="Lato"/>
              <a:cs typeface="Lato"/>
            </a:endParaRPr>
          </a:p>
        </p:txBody>
      </p:sp>
      <p:sp>
        <p:nvSpPr>
          <p:cNvPr id="3" name="Titel 1">
            <a:extLst>
              <a:ext uri="{FF2B5EF4-FFF2-40B4-BE49-F238E27FC236}">
                <a16:creationId xmlns:a16="http://schemas.microsoft.com/office/drawing/2014/main" id="{7E591344-B181-1636-FD82-E1023E4D7EB4}"/>
              </a:ext>
            </a:extLst>
          </p:cNvPr>
          <p:cNvSpPr txBox="1">
            <a:spLocks/>
          </p:cNvSpPr>
          <p:nvPr/>
        </p:nvSpPr>
        <p:spPr>
          <a:xfrm>
            <a:off x="3201173" y="2931357"/>
            <a:ext cx="5789048"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ea typeface="+mj-lt"/>
                <a:cs typeface="+mj-lt"/>
              </a:rPr>
              <a:t>INTERNET</a:t>
            </a:r>
            <a:endParaRPr lang="nl-NL" dirty="0">
              <a:solidFill>
                <a:schemeClr val="bg1"/>
              </a:solidFill>
              <a:ea typeface="+mj-lt"/>
              <a:cs typeface="+mj-lt"/>
            </a:endParaRPr>
          </a:p>
        </p:txBody>
      </p:sp>
    </p:spTree>
    <p:extLst>
      <p:ext uri="{BB962C8B-B14F-4D97-AF65-F5344CB8AC3E}">
        <p14:creationId xmlns:p14="http://schemas.microsoft.com/office/powerpoint/2010/main" val="3227381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23</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1107152" cy="133558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a typeface="+mj-lt"/>
                <a:cs typeface="+mj-lt"/>
              </a:rPr>
              <a:t>The Open Systems Interconnection (OSI) model describes digital communication</a:t>
            </a:r>
            <a:endParaRPr lang="nl-NL" dirty="0"/>
          </a:p>
        </p:txBody>
      </p:sp>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3"/>
          <a:srcRect l="22975" t="8495" r="15719" b="4934"/>
          <a:stretch/>
        </p:blipFill>
        <p:spPr>
          <a:xfrm>
            <a:off x="4904873" y="1780554"/>
            <a:ext cx="6671202" cy="4627351"/>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5055267" y="6318583"/>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12" name="Rechthoek 11">
            <a:extLst>
              <a:ext uri="{FF2B5EF4-FFF2-40B4-BE49-F238E27FC236}">
                <a16:creationId xmlns:a16="http://schemas.microsoft.com/office/drawing/2014/main" id="{08DEB975-A0EE-F62F-E169-C90B17CC5BBD}"/>
              </a:ext>
            </a:extLst>
          </p:cNvPr>
          <p:cNvSpPr/>
          <p:nvPr/>
        </p:nvSpPr>
        <p:spPr>
          <a:xfrm>
            <a:off x="7235593" y="1930227"/>
            <a:ext cx="4312678" cy="4290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 name="Rechte verbindingslijn met pijl 1">
            <a:extLst>
              <a:ext uri="{FF2B5EF4-FFF2-40B4-BE49-F238E27FC236}">
                <a16:creationId xmlns:a16="http://schemas.microsoft.com/office/drawing/2014/main" id="{90DAED99-4480-B229-133C-7B59F310939E}"/>
              </a:ext>
            </a:extLst>
          </p:cNvPr>
          <p:cNvCxnSpPr/>
          <p:nvPr/>
        </p:nvCxnSpPr>
        <p:spPr>
          <a:xfrm flipH="1">
            <a:off x="4608095" y="2320090"/>
            <a:ext cx="8021" cy="377189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 name="Rechte verbindingslijn met pijl 3">
            <a:extLst>
              <a:ext uri="{FF2B5EF4-FFF2-40B4-BE49-F238E27FC236}">
                <a16:creationId xmlns:a16="http://schemas.microsoft.com/office/drawing/2014/main" id="{F1EB1397-9B1E-23D1-ED7D-A99EA005C5F0}"/>
              </a:ext>
            </a:extLst>
          </p:cNvPr>
          <p:cNvCxnSpPr>
            <a:cxnSpLocks/>
          </p:cNvCxnSpPr>
          <p:nvPr/>
        </p:nvCxnSpPr>
        <p:spPr>
          <a:xfrm flipH="1" flipV="1">
            <a:off x="7646069" y="2372225"/>
            <a:ext cx="8021" cy="373781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14">
            <a:extLst>
              <a:ext uri="{FF2B5EF4-FFF2-40B4-BE49-F238E27FC236}">
                <a16:creationId xmlns:a16="http://schemas.microsoft.com/office/drawing/2014/main" id="{4E22EADB-E6C4-1736-C0C0-8578359F1B97}"/>
              </a:ext>
            </a:extLst>
          </p:cNvPr>
          <p:cNvSpPr txBox="1"/>
          <p:nvPr/>
        </p:nvSpPr>
        <p:spPr>
          <a:xfrm>
            <a:off x="1150169" y="3810001"/>
            <a:ext cx="456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Send data</a:t>
            </a:r>
            <a:endParaRPr lang="nl-NL" dirty="0">
              <a:ea typeface="Lato Light"/>
              <a:cs typeface="Lato Light"/>
            </a:endParaRPr>
          </a:p>
        </p:txBody>
      </p:sp>
      <p:sp>
        <p:nvSpPr>
          <p:cNvPr id="9" name="TextBox 14">
            <a:extLst>
              <a:ext uri="{FF2B5EF4-FFF2-40B4-BE49-F238E27FC236}">
                <a16:creationId xmlns:a16="http://schemas.microsoft.com/office/drawing/2014/main" id="{36BB95AA-2484-5B17-9EA8-EA0D24B69234}"/>
              </a:ext>
            </a:extLst>
          </p:cNvPr>
          <p:cNvSpPr txBox="1"/>
          <p:nvPr/>
        </p:nvSpPr>
        <p:spPr>
          <a:xfrm>
            <a:off x="7907905" y="3830054"/>
            <a:ext cx="4562114" cy="523220"/>
          </a:xfrm>
          <a:prstGeom prst="rect">
            <a:avLst/>
          </a:prstGeom>
          <a:noFill/>
        </p:spPr>
        <p:txBody>
          <a:bodyPr wrap="square" lIns="91440" tIns="45720" rIns="91440" bIns="45720" rtlCol="0" anchor="t">
            <a:spAutoFit/>
          </a:bodyPr>
          <a:lstStyle/>
          <a:p>
            <a:r>
              <a:rPr lang="en-US" sz="2800" dirty="0">
                <a:ea typeface="Lato Light"/>
                <a:cs typeface="Lato Light"/>
              </a:rPr>
              <a:t>Receive data</a:t>
            </a:r>
            <a:endParaRPr lang="nl-NL" dirty="0">
              <a:ea typeface="Lato Light"/>
              <a:cs typeface="Lato Light"/>
            </a:endParaRPr>
          </a:p>
        </p:txBody>
      </p:sp>
    </p:spTree>
    <p:extLst>
      <p:ext uri="{BB962C8B-B14F-4D97-AF65-F5344CB8AC3E}">
        <p14:creationId xmlns:p14="http://schemas.microsoft.com/office/powerpoint/2010/main" val="2822204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3"/>
          <a:srcRect l="23223" t="8544" r="55492" b="4854"/>
          <a:stretch/>
        </p:blipFill>
        <p:spPr>
          <a:xfrm>
            <a:off x="8569198" y="1516593"/>
            <a:ext cx="2421869" cy="4859630"/>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9349610" y="6284965"/>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4" name="Title 1">
            <a:extLst>
              <a:ext uri="{FF2B5EF4-FFF2-40B4-BE49-F238E27FC236}">
                <a16:creationId xmlns:a16="http://schemas.microsoft.com/office/drawing/2014/main" id="{1E1B7112-88D2-755F-BF1A-00AF21CE0388}"/>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Well-known protocols cover multiple layers of the OSI stack</a:t>
            </a:r>
            <a:endParaRPr lang="nl-NL" dirty="0"/>
          </a:p>
        </p:txBody>
      </p:sp>
      <p:pic>
        <p:nvPicPr>
          <p:cNvPr id="12" name="Afbeelding 11" descr="BLE Connectivity Solutions | IOTech Systems">
            <a:extLst>
              <a:ext uri="{FF2B5EF4-FFF2-40B4-BE49-F238E27FC236}">
                <a16:creationId xmlns:a16="http://schemas.microsoft.com/office/drawing/2014/main" id="{51C5CA8D-D816-3697-5371-72514F967D07}"/>
              </a:ext>
            </a:extLst>
          </p:cNvPr>
          <p:cNvPicPr>
            <a:picLocks noChangeAspect="1"/>
          </p:cNvPicPr>
          <p:nvPr/>
        </p:nvPicPr>
        <p:blipFill>
          <a:blip r:embed="rId4"/>
          <a:stretch>
            <a:fillRect/>
          </a:stretch>
        </p:blipFill>
        <p:spPr>
          <a:xfrm>
            <a:off x="1978959" y="2193151"/>
            <a:ext cx="3964639" cy="1911403"/>
          </a:xfrm>
          <a:prstGeom prst="rect">
            <a:avLst/>
          </a:prstGeom>
        </p:spPr>
      </p:pic>
      <p:cxnSp>
        <p:nvCxnSpPr>
          <p:cNvPr id="26" name="Rechte verbindingslijn met pijl 25">
            <a:extLst>
              <a:ext uri="{FF2B5EF4-FFF2-40B4-BE49-F238E27FC236}">
                <a16:creationId xmlns:a16="http://schemas.microsoft.com/office/drawing/2014/main" id="{5F869391-768E-B20B-D569-814C3BEB93C8}"/>
              </a:ext>
            </a:extLst>
          </p:cNvPr>
          <p:cNvCxnSpPr/>
          <p:nvPr/>
        </p:nvCxnSpPr>
        <p:spPr>
          <a:xfrm flipV="1">
            <a:off x="5638800" y="2059642"/>
            <a:ext cx="2920252" cy="91215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0" name="Rechte verbindingslijn met pijl 39">
            <a:extLst>
              <a:ext uri="{FF2B5EF4-FFF2-40B4-BE49-F238E27FC236}">
                <a16:creationId xmlns:a16="http://schemas.microsoft.com/office/drawing/2014/main" id="{369F9409-1EBC-D5A9-E33B-40544019A4F0}"/>
              </a:ext>
            </a:extLst>
          </p:cNvPr>
          <p:cNvCxnSpPr>
            <a:cxnSpLocks/>
          </p:cNvCxnSpPr>
          <p:nvPr/>
        </p:nvCxnSpPr>
        <p:spPr>
          <a:xfrm>
            <a:off x="5638799" y="3083858"/>
            <a:ext cx="2920253" cy="81354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1" name="Rechte verbindingslijn met pijl 40">
            <a:extLst>
              <a:ext uri="{FF2B5EF4-FFF2-40B4-BE49-F238E27FC236}">
                <a16:creationId xmlns:a16="http://schemas.microsoft.com/office/drawing/2014/main" id="{61CE1614-296A-43CF-F4C2-1FCEE745B5C3}"/>
              </a:ext>
            </a:extLst>
          </p:cNvPr>
          <p:cNvCxnSpPr>
            <a:cxnSpLocks/>
          </p:cNvCxnSpPr>
          <p:nvPr/>
        </p:nvCxnSpPr>
        <p:spPr>
          <a:xfrm>
            <a:off x="5672416" y="3319182"/>
            <a:ext cx="2875430" cy="269613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2" name="Rechte verbindingslijn met pijl 41">
            <a:extLst>
              <a:ext uri="{FF2B5EF4-FFF2-40B4-BE49-F238E27FC236}">
                <a16:creationId xmlns:a16="http://schemas.microsoft.com/office/drawing/2014/main" id="{3AC2619A-2686-660A-054D-8068B5AA8A04}"/>
              </a:ext>
            </a:extLst>
          </p:cNvPr>
          <p:cNvCxnSpPr>
            <a:cxnSpLocks/>
          </p:cNvCxnSpPr>
          <p:nvPr/>
        </p:nvCxnSpPr>
        <p:spPr>
          <a:xfrm>
            <a:off x="5661210" y="3240740"/>
            <a:ext cx="2886637" cy="215825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B3C237EA-D701-0134-5620-49BFD6CFD0E9}"/>
              </a:ext>
            </a:extLst>
          </p:cNvPr>
          <p:cNvCxnSpPr>
            <a:cxnSpLocks/>
          </p:cNvCxnSpPr>
          <p:nvPr/>
        </p:nvCxnSpPr>
        <p:spPr>
          <a:xfrm>
            <a:off x="5661211" y="3151094"/>
            <a:ext cx="2897842" cy="147469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B8C57319-505F-E1C4-C9BD-C3CB5A38E807}"/>
              </a:ext>
            </a:extLst>
          </p:cNvPr>
          <p:cNvCxnSpPr>
            <a:cxnSpLocks/>
          </p:cNvCxnSpPr>
          <p:nvPr/>
        </p:nvCxnSpPr>
        <p:spPr>
          <a:xfrm>
            <a:off x="5347445" y="5033680"/>
            <a:ext cx="3211607" cy="97043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2" name="Rechte verbindingslijn met pijl 51">
            <a:extLst>
              <a:ext uri="{FF2B5EF4-FFF2-40B4-BE49-F238E27FC236}">
                <a16:creationId xmlns:a16="http://schemas.microsoft.com/office/drawing/2014/main" id="{7CB400D3-300C-1224-57B6-9360168D44C7}"/>
              </a:ext>
            </a:extLst>
          </p:cNvPr>
          <p:cNvCxnSpPr>
            <a:cxnSpLocks/>
          </p:cNvCxnSpPr>
          <p:nvPr/>
        </p:nvCxnSpPr>
        <p:spPr>
          <a:xfrm>
            <a:off x="5336241" y="4966446"/>
            <a:ext cx="3222811" cy="4549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E38E8267-3283-6942-A7C3-CA188B994067}"/>
              </a:ext>
            </a:extLst>
          </p:cNvPr>
          <p:cNvCxnSpPr>
            <a:cxnSpLocks/>
          </p:cNvCxnSpPr>
          <p:nvPr/>
        </p:nvCxnSpPr>
        <p:spPr>
          <a:xfrm flipV="1">
            <a:off x="5336242" y="4603377"/>
            <a:ext cx="3222810" cy="3070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4" name="Rechte verbindingslijn met pijl 53">
            <a:extLst>
              <a:ext uri="{FF2B5EF4-FFF2-40B4-BE49-F238E27FC236}">
                <a16:creationId xmlns:a16="http://schemas.microsoft.com/office/drawing/2014/main" id="{F0E941AD-44EF-E78D-478F-5B33FB1DAD0B}"/>
              </a:ext>
            </a:extLst>
          </p:cNvPr>
          <p:cNvCxnSpPr>
            <a:cxnSpLocks/>
          </p:cNvCxnSpPr>
          <p:nvPr/>
        </p:nvCxnSpPr>
        <p:spPr>
          <a:xfrm flipV="1">
            <a:off x="5325036" y="2115670"/>
            <a:ext cx="3222810" cy="276113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6" name="TextBox 14">
            <a:extLst>
              <a:ext uri="{FF2B5EF4-FFF2-40B4-BE49-F238E27FC236}">
                <a16:creationId xmlns:a16="http://schemas.microsoft.com/office/drawing/2014/main" id="{0F77E1B7-D18A-2598-4387-10A6B083EC78}"/>
              </a:ext>
            </a:extLst>
          </p:cNvPr>
          <p:cNvSpPr txBox="1"/>
          <p:nvPr/>
        </p:nvSpPr>
        <p:spPr>
          <a:xfrm>
            <a:off x="3142478" y="5472464"/>
            <a:ext cx="3790808" cy="830997"/>
          </a:xfrm>
          <a:prstGeom prst="rect">
            <a:avLst/>
          </a:prstGeom>
          <a:noFill/>
        </p:spPr>
        <p:txBody>
          <a:bodyPr wrap="square" lIns="91440" tIns="45720" rIns="91440" bIns="45720" rtlCol="0" anchor="t">
            <a:spAutoFit/>
          </a:bodyPr>
          <a:lstStyle/>
          <a:p>
            <a:r>
              <a:rPr lang="en-US" sz="2400" dirty="0">
                <a:ea typeface="Lato Light"/>
                <a:cs typeface="Lato Light"/>
              </a:rPr>
              <a:t>Larger networks, lower data rate than BLE</a:t>
            </a:r>
            <a:endParaRPr lang="nl-NL" sz="2400" dirty="0">
              <a:ea typeface="Lato Light"/>
              <a:cs typeface="Lato Light"/>
            </a:endParaRPr>
          </a:p>
        </p:txBody>
      </p:sp>
      <p:cxnSp>
        <p:nvCxnSpPr>
          <p:cNvPr id="57" name="Verbindingslijn: gebogen 56">
            <a:extLst>
              <a:ext uri="{FF2B5EF4-FFF2-40B4-BE49-F238E27FC236}">
                <a16:creationId xmlns:a16="http://schemas.microsoft.com/office/drawing/2014/main" id="{0CC00A6D-4FDE-A0C4-3117-793C574B1505}"/>
              </a:ext>
            </a:extLst>
          </p:cNvPr>
          <p:cNvCxnSpPr/>
          <p:nvPr/>
        </p:nvCxnSpPr>
        <p:spPr>
          <a:xfrm>
            <a:off x="2568389" y="4876799"/>
            <a:ext cx="567018" cy="8359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Afbeelding 12" descr="S26R2ZB, SONOFF new released ZigBee devices - SONOFF Official">
            <a:extLst>
              <a:ext uri="{FF2B5EF4-FFF2-40B4-BE49-F238E27FC236}">
                <a16:creationId xmlns:a16="http://schemas.microsoft.com/office/drawing/2014/main" id="{95E053AB-EA77-2C15-C3C6-238BF0E9502F}"/>
              </a:ext>
            </a:extLst>
          </p:cNvPr>
          <p:cNvPicPr>
            <a:picLocks noChangeAspect="1"/>
          </p:cNvPicPr>
          <p:nvPr/>
        </p:nvPicPr>
        <p:blipFill>
          <a:blip r:embed="rId5"/>
          <a:srcRect l="7967" t="28082" r="10625" b="20548"/>
          <a:stretch/>
        </p:blipFill>
        <p:spPr>
          <a:xfrm>
            <a:off x="2399120" y="4551202"/>
            <a:ext cx="2917372" cy="844543"/>
          </a:xfrm>
          <a:prstGeom prst="rect">
            <a:avLst/>
          </a:prstGeom>
        </p:spPr>
      </p:pic>
    </p:spTree>
    <p:extLst>
      <p:ext uri="{BB962C8B-B14F-4D97-AF65-F5344CB8AC3E}">
        <p14:creationId xmlns:p14="http://schemas.microsoft.com/office/powerpoint/2010/main" val="1760749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3"/>
          <a:srcRect l="22975" t="8495" r="15719" b="4934"/>
          <a:stretch/>
        </p:blipFill>
        <p:spPr>
          <a:xfrm>
            <a:off x="3816302" y="1018554"/>
            <a:ext cx="7759773" cy="5389351"/>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4631934" y="6318583"/>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4" name="Rechthoek 3">
            <a:extLst>
              <a:ext uri="{FF2B5EF4-FFF2-40B4-BE49-F238E27FC236}">
                <a16:creationId xmlns:a16="http://schemas.microsoft.com/office/drawing/2014/main" id="{8FAC501B-D770-AAC7-D155-EC859CA5C393}"/>
              </a:ext>
            </a:extLst>
          </p:cNvPr>
          <p:cNvSpPr/>
          <p:nvPr/>
        </p:nvSpPr>
        <p:spPr>
          <a:xfrm>
            <a:off x="6582451" y="1930227"/>
            <a:ext cx="4983803" cy="4264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Graphic 1" descr="Processor met effen opvulling">
            <a:extLst>
              <a:ext uri="{FF2B5EF4-FFF2-40B4-BE49-F238E27FC236}">
                <a16:creationId xmlns:a16="http://schemas.microsoft.com/office/drawing/2014/main" id="{B433655F-E787-0F3B-60D5-15A2D7B1F6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09371" y="1191639"/>
            <a:ext cx="837958" cy="827798"/>
          </a:xfrm>
          <a:prstGeom prst="rect">
            <a:avLst/>
          </a:prstGeom>
        </p:spPr>
      </p:pic>
      <p:cxnSp>
        <p:nvCxnSpPr>
          <p:cNvPr id="3" name="Rechte verbindingslijn met pijl 49">
            <a:extLst>
              <a:ext uri="{FF2B5EF4-FFF2-40B4-BE49-F238E27FC236}">
                <a16:creationId xmlns:a16="http://schemas.microsoft.com/office/drawing/2014/main" id="{873C0F5B-B3B8-4EA5-7B1D-1660C2EC00E0}"/>
              </a:ext>
            </a:extLst>
          </p:cNvPr>
          <p:cNvCxnSpPr/>
          <p:nvPr/>
        </p:nvCxnSpPr>
        <p:spPr>
          <a:xfrm>
            <a:off x="3287982" y="1492888"/>
            <a:ext cx="5283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 name="Rechte verbindingslijn met pijl 50">
            <a:extLst>
              <a:ext uri="{FF2B5EF4-FFF2-40B4-BE49-F238E27FC236}">
                <a16:creationId xmlns:a16="http://schemas.microsoft.com/office/drawing/2014/main" id="{DD6657D0-D56C-E18C-CFFE-82A900759B0F}"/>
              </a:ext>
            </a:extLst>
          </p:cNvPr>
          <p:cNvCxnSpPr>
            <a:cxnSpLocks/>
          </p:cNvCxnSpPr>
          <p:nvPr/>
        </p:nvCxnSpPr>
        <p:spPr>
          <a:xfrm flipH="1" flipV="1">
            <a:off x="3273757" y="1659511"/>
            <a:ext cx="534416" cy="20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643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26</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a typeface="+mj-lt"/>
                <a:cs typeface="+mj-lt"/>
              </a:rPr>
              <a:t>Client-server: HTTP</a:t>
            </a:r>
            <a:endParaRPr lang="nl-NL" dirty="0"/>
          </a:p>
        </p:txBody>
      </p:sp>
      <p:sp>
        <p:nvSpPr>
          <p:cNvPr id="15" name="TextBox 14">
            <a:extLst>
              <a:ext uri="{FF2B5EF4-FFF2-40B4-BE49-F238E27FC236}">
                <a16:creationId xmlns:a16="http://schemas.microsoft.com/office/drawing/2014/main" id="{565FB600-B8AC-B5AA-F17C-2CC0EF3DA78E}"/>
              </a:ext>
            </a:extLst>
          </p:cNvPr>
          <p:cNvSpPr txBox="1"/>
          <p:nvPr/>
        </p:nvSpPr>
        <p:spPr>
          <a:xfrm>
            <a:off x="1637001" y="2086428"/>
            <a:ext cx="1776708" cy="584775"/>
          </a:xfrm>
          <a:prstGeom prst="rect">
            <a:avLst/>
          </a:prstGeom>
          <a:noFill/>
        </p:spPr>
        <p:txBody>
          <a:bodyPr wrap="square" lIns="91440" tIns="45720" rIns="91440" bIns="45720" rtlCol="0" anchor="t">
            <a:spAutoFit/>
          </a:bodyPr>
          <a:lstStyle/>
          <a:p>
            <a:pPr algn="ctr"/>
            <a:r>
              <a:rPr lang="en-US" sz="3200" dirty="0"/>
              <a:t>Client</a:t>
            </a:r>
            <a:endParaRPr lang="en-US" sz="3200" dirty="0">
              <a:ea typeface="Lato Light"/>
              <a:cs typeface="Lato Light"/>
            </a:endParaRPr>
          </a:p>
        </p:txBody>
      </p:sp>
      <p:pic>
        <p:nvPicPr>
          <p:cNvPr id="2" name="Graphic 1" descr="Smartphone met effen opvulling">
            <a:extLst>
              <a:ext uri="{FF2B5EF4-FFF2-40B4-BE49-F238E27FC236}">
                <a16:creationId xmlns:a16="http://schemas.microsoft.com/office/drawing/2014/main" id="{786C92CC-EF2F-BDF3-EF7B-8D2B3936D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6514" y="3080657"/>
            <a:ext cx="914400" cy="914400"/>
          </a:xfrm>
          <a:prstGeom prst="rect">
            <a:avLst/>
          </a:prstGeom>
        </p:spPr>
      </p:pic>
      <p:pic>
        <p:nvPicPr>
          <p:cNvPr id="4" name="Graphic 3" descr="Database met effen opvulling">
            <a:extLst>
              <a:ext uri="{FF2B5EF4-FFF2-40B4-BE49-F238E27FC236}">
                <a16:creationId xmlns:a16="http://schemas.microsoft.com/office/drawing/2014/main" id="{53854BCE-8469-1DFC-E2C8-63DC61E1E0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7658" y="3141133"/>
            <a:ext cx="914400" cy="914400"/>
          </a:xfrm>
          <a:prstGeom prst="rect">
            <a:avLst/>
          </a:prstGeom>
        </p:spPr>
      </p:pic>
      <p:sp>
        <p:nvSpPr>
          <p:cNvPr id="5" name="TextBox 14">
            <a:extLst>
              <a:ext uri="{FF2B5EF4-FFF2-40B4-BE49-F238E27FC236}">
                <a16:creationId xmlns:a16="http://schemas.microsoft.com/office/drawing/2014/main" id="{211B312F-0B76-3541-9C75-894865F41291}"/>
              </a:ext>
            </a:extLst>
          </p:cNvPr>
          <p:cNvSpPr txBox="1"/>
          <p:nvPr/>
        </p:nvSpPr>
        <p:spPr>
          <a:xfrm>
            <a:off x="7745095" y="2086427"/>
            <a:ext cx="1776708" cy="584775"/>
          </a:xfrm>
          <a:prstGeom prst="rect">
            <a:avLst/>
          </a:prstGeom>
          <a:noFill/>
        </p:spPr>
        <p:txBody>
          <a:bodyPr wrap="square" lIns="91440" tIns="45720" rIns="91440" bIns="45720" rtlCol="0" anchor="t">
            <a:spAutoFit/>
          </a:bodyPr>
          <a:lstStyle/>
          <a:p>
            <a:pPr algn="ctr"/>
            <a:r>
              <a:rPr lang="en-US" sz="3200" dirty="0"/>
              <a:t>Server</a:t>
            </a:r>
            <a:endParaRPr lang="en-US" sz="3200" dirty="0">
              <a:ea typeface="Lato Light"/>
              <a:cs typeface="Lato Light"/>
            </a:endParaRPr>
          </a:p>
        </p:txBody>
      </p:sp>
      <p:cxnSp>
        <p:nvCxnSpPr>
          <p:cNvPr id="6" name="Rechte verbindingslijn met pijl 5">
            <a:extLst>
              <a:ext uri="{FF2B5EF4-FFF2-40B4-BE49-F238E27FC236}">
                <a16:creationId xmlns:a16="http://schemas.microsoft.com/office/drawing/2014/main" id="{310BFE08-857F-F99A-A999-16A6139E6A1E}"/>
              </a:ext>
            </a:extLst>
          </p:cNvPr>
          <p:cNvCxnSpPr/>
          <p:nvPr/>
        </p:nvCxnSpPr>
        <p:spPr>
          <a:xfrm flipV="1">
            <a:off x="3993848" y="3196771"/>
            <a:ext cx="3297161" cy="48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a:extLst>
              <a:ext uri="{FF2B5EF4-FFF2-40B4-BE49-F238E27FC236}">
                <a16:creationId xmlns:a16="http://schemas.microsoft.com/office/drawing/2014/main" id="{79EF7AE5-6E82-066A-C5CA-0508472C959D}"/>
              </a:ext>
            </a:extLst>
          </p:cNvPr>
          <p:cNvCxnSpPr>
            <a:cxnSpLocks/>
          </p:cNvCxnSpPr>
          <p:nvPr/>
        </p:nvCxnSpPr>
        <p:spPr>
          <a:xfrm flipH="1" flipV="1">
            <a:off x="3989008" y="3898295"/>
            <a:ext cx="3185885" cy="483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Pijl: gekromd links 7">
            <a:extLst>
              <a:ext uri="{FF2B5EF4-FFF2-40B4-BE49-F238E27FC236}">
                <a16:creationId xmlns:a16="http://schemas.microsoft.com/office/drawing/2014/main" id="{42601CD9-B0F7-0466-3B1E-CD87259D929F}"/>
              </a:ext>
            </a:extLst>
          </p:cNvPr>
          <p:cNvSpPr/>
          <p:nvPr/>
        </p:nvSpPr>
        <p:spPr>
          <a:xfrm>
            <a:off x="9522018" y="3145323"/>
            <a:ext cx="505380" cy="864466"/>
          </a:xfrm>
          <a:prstGeom prst="curvedLef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0" name="TextBox 14">
            <a:extLst>
              <a:ext uri="{FF2B5EF4-FFF2-40B4-BE49-F238E27FC236}">
                <a16:creationId xmlns:a16="http://schemas.microsoft.com/office/drawing/2014/main" id="{865D9948-5833-932C-3978-565D48F040D5}"/>
              </a:ext>
            </a:extLst>
          </p:cNvPr>
          <p:cNvSpPr txBox="1"/>
          <p:nvPr/>
        </p:nvSpPr>
        <p:spPr>
          <a:xfrm>
            <a:off x="4346332" y="2412998"/>
            <a:ext cx="2599184" cy="523220"/>
          </a:xfrm>
          <a:prstGeom prst="rect">
            <a:avLst/>
          </a:prstGeom>
          <a:noFill/>
        </p:spPr>
        <p:txBody>
          <a:bodyPr wrap="square" lIns="91440" tIns="45720" rIns="91440" bIns="45720" rtlCol="0" anchor="t">
            <a:spAutoFit/>
          </a:bodyPr>
          <a:lstStyle/>
          <a:p>
            <a:pPr algn="ctr"/>
            <a:r>
              <a:rPr lang="en-US" sz="2800" dirty="0"/>
              <a:t>HTTP request</a:t>
            </a:r>
            <a:endParaRPr lang="nl-NL" sz="2800">
              <a:ea typeface="Lato Light"/>
              <a:cs typeface="Lato Light"/>
            </a:endParaRPr>
          </a:p>
        </p:txBody>
      </p:sp>
      <p:sp>
        <p:nvSpPr>
          <p:cNvPr id="11" name="TextBox 14">
            <a:extLst>
              <a:ext uri="{FF2B5EF4-FFF2-40B4-BE49-F238E27FC236}">
                <a16:creationId xmlns:a16="http://schemas.microsoft.com/office/drawing/2014/main" id="{887B786D-1D6D-F0E1-FC88-9480BBDBF194}"/>
              </a:ext>
            </a:extLst>
          </p:cNvPr>
          <p:cNvSpPr txBox="1"/>
          <p:nvPr/>
        </p:nvSpPr>
        <p:spPr>
          <a:xfrm>
            <a:off x="4285855" y="4154711"/>
            <a:ext cx="2720136" cy="523220"/>
          </a:xfrm>
          <a:prstGeom prst="rect">
            <a:avLst/>
          </a:prstGeom>
          <a:noFill/>
        </p:spPr>
        <p:txBody>
          <a:bodyPr wrap="square" lIns="91440" tIns="45720" rIns="91440" bIns="45720" rtlCol="0" anchor="t">
            <a:spAutoFit/>
          </a:bodyPr>
          <a:lstStyle/>
          <a:p>
            <a:pPr algn="ctr"/>
            <a:r>
              <a:rPr lang="en-US" sz="2800" dirty="0"/>
              <a:t>HTTP response</a:t>
            </a:r>
            <a:endParaRPr lang="nl-NL" dirty="0"/>
          </a:p>
        </p:txBody>
      </p:sp>
      <p:sp>
        <p:nvSpPr>
          <p:cNvPr id="12" name="TextBox 14">
            <a:extLst>
              <a:ext uri="{FF2B5EF4-FFF2-40B4-BE49-F238E27FC236}">
                <a16:creationId xmlns:a16="http://schemas.microsoft.com/office/drawing/2014/main" id="{562EE137-4906-8496-8B35-04553E77FAD9}"/>
              </a:ext>
            </a:extLst>
          </p:cNvPr>
          <p:cNvSpPr txBox="1"/>
          <p:nvPr/>
        </p:nvSpPr>
        <p:spPr>
          <a:xfrm>
            <a:off x="9825474" y="3114520"/>
            <a:ext cx="2103279" cy="954107"/>
          </a:xfrm>
          <a:prstGeom prst="rect">
            <a:avLst/>
          </a:prstGeom>
          <a:noFill/>
        </p:spPr>
        <p:txBody>
          <a:bodyPr wrap="square" lIns="91440" tIns="45720" rIns="91440" bIns="45720" rtlCol="0" anchor="t">
            <a:spAutoFit/>
          </a:bodyPr>
          <a:lstStyle/>
          <a:p>
            <a:pPr algn="ctr"/>
            <a:r>
              <a:rPr lang="en-US" sz="2800" dirty="0"/>
              <a:t>Handle request</a:t>
            </a:r>
            <a:endParaRPr lang="en-US" sz="2800" dirty="0">
              <a:ea typeface="Lato Light"/>
              <a:cs typeface="Lato Light"/>
            </a:endParaRPr>
          </a:p>
        </p:txBody>
      </p:sp>
      <p:sp>
        <p:nvSpPr>
          <p:cNvPr id="16" name="TextBox 14">
            <a:extLst>
              <a:ext uri="{FF2B5EF4-FFF2-40B4-BE49-F238E27FC236}">
                <a16:creationId xmlns:a16="http://schemas.microsoft.com/office/drawing/2014/main" id="{33CEC6C8-BF1A-2816-2ECD-E118A30ACA0B}"/>
              </a:ext>
            </a:extLst>
          </p:cNvPr>
          <p:cNvSpPr txBox="1"/>
          <p:nvPr/>
        </p:nvSpPr>
        <p:spPr>
          <a:xfrm>
            <a:off x="6100143" y="441474"/>
            <a:ext cx="5792327" cy="523220"/>
          </a:xfrm>
          <a:prstGeom prst="rect">
            <a:avLst/>
          </a:prstGeom>
          <a:noFill/>
        </p:spPr>
        <p:txBody>
          <a:bodyPr wrap="square" lIns="91440" tIns="45720" rIns="91440" bIns="45720" rtlCol="0" anchor="t">
            <a:spAutoFit/>
          </a:bodyPr>
          <a:lstStyle/>
          <a:p>
            <a:r>
              <a:rPr lang="en-US" sz="2800" dirty="0"/>
              <a:t>(Hypertext Transfer Protocol)</a:t>
            </a:r>
            <a:endParaRPr lang="nl-NL" sz="2800">
              <a:ea typeface="Lato Light"/>
              <a:cs typeface="Lato Light"/>
            </a:endParaRPr>
          </a:p>
        </p:txBody>
      </p:sp>
    </p:spTree>
    <p:extLst>
      <p:ext uri="{BB962C8B-B14F-4D97-AF65-F5344CB8AC3E}">
        <p14:creationId xmlns:p14="http://schemas.microsoft.com/office/powerpoint/2010/main" val="3649975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hoek 13">
            <a:extLst>
              <a:ext uri="{FF2B5EF4-FFF2-40B4-BE49-F238E27FC236}">
                <a16:creationId xmlns:a16="http://schemas.microsoft.com/office/drawing/2014/main" id="{BDDB997B-2C37-6EB7-7FE2-7A41B079DFE3}"/>
              </a:ext>
            </a:extLst>
          </p:cNvPr>
          <p:cNvSpPr/>
          <p:nvPr/>
        </p:nvSpPr>
        <p:spPr>
          <a:xfrm>
            <a:off x="3855772" y="4401312"/>
            <a:ext cx="3068964" cy="162935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a:extLst>
              <a:ext uri="{FF2B5EF4-FFF2-40B4-BE49-F238E27FC236}">
                <a16:creationId xmlns:a16="http://schemas.microsoft.com/office/drawing/2014/main" id="{00984A8B-9719-9F95-C56F-848B85835A5E}"/>
              </a:ext>
            </a:extLst>
          </p:cNvPr>
          <p:cNvSpPr/>
          <p:nvPr/>
        </p:nvSpPr>
        <p:spPr>
          <a:xfrm>
            <a:off x="3737101" y="1698826"/>
            <a:ext cx="3644058" cy="118365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27</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a typeface="+mj-lt"/>
                <a:cs typeface="+mj-lt"/>
              </a:rPr>
              <a:t>Client-server: HTTP</a:t>
            </a:r>
          </a:p>
          <a:p>
            <a:endParaRPr lang="en-US" dirty="0">
              <a:ea typeface="+mj-lt"/>
              <a:cs typeface="+mj-lt"/>
            </a:endParaRPr>
          </a:p>
          <a:p>
            <a:endParaRPr lang="en-US" dirty="0"/>
          </a:p>
        </p:txBody>
      </p:sp>
      <p:sp>
        <p:nvSpPr>
          <p:cNvPr id="15" name="TextBox 14">
            <a:extLst>
              <a:ext uri="{FF2B5EF4-FFF2-40B4-BE49-F238E27FC236}">
                <a16:creationId xmlns:a16="http://schemas.microsoft.com/office/drawing/2014/main" id="{565FB600-B8AC-B5AA-F17C-2CC0EF3DA78E}"/>
              </a:ext>
            </a:extLst>
          </p:cNvPr>
          <p:cNvSpPr txBox="1"/>
          <p:nvPr/>
        </p:nvSpPr>
        <p:spPr>
          <a:xfrm>
            <a:off x="1637001" y="2086428"/>
            <a:ext cx="1776708" cy="584775"/>
          </a:xfrm>
          <a:prstGeom prst="rect">
            <a:avLst/>
          </a:prstGeom>
          <a:noFill/>
        </p:spPr>
        <p:txBody>
          <a:bodyPr wrap="square" lIns="91440" tIns="45720" rIns="91440" bIns="45720" rtlCol="0" anchor="t">
            <a:spAutoFit/>
          </a:bodyPr>
          <a:lstStyle/>
          <a:p>
            <a:pPr algn="ctr"/>
            <a:r>
              <a:rPr lang="en-US" sz="3200" dirty="0"/>
              <a:t>Client</a:t>
            </a:r>
            <a:endParaRPr lang="en-US" sz="3200" dirty="0">
              <a:ea typeface="Lato Light"/>
              <a:cs typeface="Lato Light"/>
            </a:endParaRPr>
          </a:p>
        </p:txBody>
      </p:sp>
      <p:pic>
        <p:nvPicPr>
          <p:cNvPr id="2" name="Graphic 1" descr="Smartphone met effen opvulling">
            <a:extLst>
              <a:ext uri="{FF2B5EF4-FFF2-40B4-BE49-F238E27FC236}">
                <a16:creationId xmlns:a16="http://schemas.microsoft.com/office/drawing/2014/main" id="{786C92CC-EF2F-BDF3-EF7B-8D2B3936D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6514" y="3080657"/>
            <a:ext cx="914400" cy="914400"/>
          </a:xfrm>
          <a:prstGeom prst="rect">
            <a:avLst/>
          </a:prstGeom>
        </p:spPr>
      </p:pic>
      <p:pic>
        <p:nvPicPr>
          <p:cNvPr id="4" name="Graphic 3" descr="Database met effen opvulling">
            <a:extLst>
              <a:ext uri="{FF2B5EF4-FFF2-40B4-BE49-F238E27FC236}">
                <a16:creationId xmlns:a16="http://schemas.microsoft.com/office/drawing/2014/main" id="{53854BCE-8469-1DFC-E2C8-63DC61E1E0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7658" y="3141133"/>
            <a:ext cx="914400" cy="914400"/>
          </a:xfrm>
          <a:prstGeom prst="rect">
            <a:avLst/>
          </a:prstGeom>
        </p:spPr>
      </p:pic>
      <p:sp>
        <p:nvSpPr>
          <p:cNvPr id="5" name="TextBox 14">
            <a:extLst>
              <a:ext uri="{FF2B5EF4-FFF2-40B4-BE49-F238E27FC236}">
                <a16:creationId xmlns:a16="http://schemas.microsoft.com/office/drawing/2014/main" id="{211B312F-0B76-3541-9C75-894865F41291}"/>
              </a:ext>
            </a:extLst>
          </p:cNvPr>
          <p:cNvSpPr txBox="1"/>
          <p:nvPr/>
        </p:nvSpPr>
        <p:spPr>
          <a:xfrm>
            <a:off x="7491095" y="2579593"/>
            <a:ext cx="2284708" cy="400110"/>
          </a:xfrm>
          <a:prstGeom prst="rect">
            <a:avLst/>
          </a:prstGeom>
          <a:noFill/>
        </p:spPr>
        <p:txBody>
          <a:bodyPr wrap="square" lIns="91440" tIns="45720" rIns="91440" bIns="45720" rtlCol="0" anchor="t">
            <a:spAutoFit/>
          </a:bodyPr>
          <a:lstStyle/>
          <a:p>
            <a:pPr algn="ctr"/>
            <a:r>
              <a:rPr lang="en-US" sz="2000" dirty="0"/>
              <a:t>www.example.com</a:t>
            </a:r>
            <a:endParaRPr lang="nl-NL" dirty="0"/>
          </a:p>
        </p:txBody>
      </p:sp>
      <p:cxnSp>
        <p:nvCxnSpPr>
          <p:cNvPr id="6" name="Rechte verbindingslijn met pijl 5">
            <a:extLst>
              <a:ext uri="{FF2B5EF4-FFF2-40B4-BE49-F238E27FC236}">
                <a16:creationId xmlns:a16="http://schemas.microsoft.com/office/drawing/2014/main" id="{310BFE08-857F-F99A-A999-16A6139E6A1E}"/>
              </a:ext>
            </a:extLst>
          </p:cNvPr>
          <p:cNvCxnSpPr/>
          <p:nvPr/>
        </p:nvCxnSpPr>
        <p:spPr>
          <a:xfrm flipV="1">
            <a:off x="3993848" y="3196771"/>
            <a:ext cx="3297161" cy="48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a:extLst>
              <a:ext uri="{FF2B5EF4-FFF2-40B4-BE49-F238E27FC236}">
                <a16:creationId xmlns:a16="http://schemas.microsoft.com/office/drawing/2014/main" id="{79EF7AE5-6E82-066A-C5CA-0508472C959D}"/>
              </a:ext>
            </a:extLst>
          </p:cNvPr>
          <p:cNvCxnSpPr>
            <a:cxnSpLocks/>
          </p:cNvCxnSpPr>
          <p:nvPr/>
        </p:nvCxnSpPr>
        <p:spPr>
          <a:xfrm flipH="1" flipV="1">
            <a:off x="3989008" y="3898295"/>
            <a:ext cx="3185885" cy="483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Pijl: gekromd links 7">
            <a:extLst>
              <a:ext uri="{FF2B5EF4-FFF2-40B4-BE49-F238E27FC236}">
                <a16:creationId xmlns:a16="http://schemas.microsoft.com/office/drawing/2014/main" id="{42601CD9-B0F7-0466-3B1E-CD87259D929F}"/>
              </a:ext>
            </a:extLst>
          </p:cNvPr>
          <p:cNvSpPr/>
          <p:nvPr/>
        </p:nvSpPr>
        <p:spPr>
          <a:xfrm>
            <a:off x="9522018" y="3145323"/>
            <a:ext cx="505380" cy="864466"/>
          </a:xfrm>
          <a:prstGeom prst="curvedLef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0" name="TextBox 14">
            <a:extLst>
              <a:ext uri="{FF2B5EF4-FFF2-40B4-BE49-F238E27FC236}">
                <a16:creationId xmlns:a16="http://schemas.microsoft.com/office/drawing/2014/main" id="{865D9948-5833-932C-3978-565D48F040D5}"/>
              </a:ext>
            </a:extLst>
          </p:cNvPr>
          <p:cNvSpPr txBox="1"/>
          <p:nvPr/>
        </p:nvSpPr>
        <p:spPr>
          <a:xfrm>
            <a:off x="3730387" y="1745479"/>
            <a:ext cx="3881278" cy="1039853"/>
          </a:xfrm>
          <a:prstGeom prst="rect">
            <a:avLst/>
          </a:prstGeom>
          <a:noFill/>
        </p:spPr>
        <p:txBody>
          <a:bodyPr wrap="square" lIns="91440" tIns="45720" rIns="91440" bIns="45720" rtlCol="0" anchor="t">
            <a:spAutoFit/>
          </a:bodyPr>
          <a:lstStyle/>
          <a:p>
            <a:r>
              <a:rPr lang="en-US" sz="2000" dirty="0">
                <a:ea typeface="+mn-lt"/>
                <a:cs typeface="+mn-lt"/>
              </a:rPr>
              <a:t>GET /images/dog.jpg HTTP/1.1 </a:t>
            </a:r>
            <a:endParaRPr lang="nl-NL" sz="2000">
              <a:ea typeface="+mn-lt"/>
              <a:cs typeface="+mn-lt"/>
            </a:endParaRPr>
          </a:p>
          <a:p>
            <a:r>
              <a:rPr lang="en-US" sz="2000" dirty="0">
                <a:ea typeface="+mn-lt"/>
                <a:cs typeface="+mn-lt"/>
              </a:rPr>
              <a:t>Host: www.example.com </a:t>
            </a:r>
            <a:endParaRPr lang="nl-NL" sz="2000">
              <a:ea typeface="+mn-lt"/>
              <a:cs typeface="+mn-lt"/>
            </a:endParaRPr>
          </a:p>
          <a:p>
            <a:r>
              <a:rPr lang="en-US" sz="2000" dirty="0">
                <a:ea typeface="+mn-lt"/>
                <a:cs typeface="+mn-lt"/>
              </a:rPr>
              <a:t>...</a:t>
            </a:r>
            <a:endParaRPr lang="nl-NL" sz="2000">
              <a:ea typeface="Lato Light"/>
              <a:cs typeface="Lato Light"/>
            </a:endParaRPr>
          </a:p>
        </p:txBody>
      </p:sp>
      <p:sp>
        <p:nvSpPr>
          <p:cNvPr id="12" name="TextBox 14">
            <a:extLst>
              <a:ext uri="{FF2B5EF4-FFF2-40B4-BE49-F238E27FC236}">
                <a16:creationId xmlns:a16="http://schemas.microsoft.com/office/drawing/2014/main" id="{562EE137-4906-8496-8B35-04553E77FAD9}"/>
              </a:ext>
            </a:extLst>
          </p:cNvPr>
          <p:cNvSpPr txBox="1"/>
          <p:nvPr/>
        </p:nvSpPr>
        <p:spPr>
          <a:xfrm>
            <a:off x="10031093" y="3102425"/>
            <a:ext cx="2103279" cy="954107"/>
          </a:xfrm>
          <a:prstGeom prst="rect">
            <a:avLst/>
          </a:prstGeom>
          <a:noFill/>
        </p:spPr>
        <p:txBody>
          <a:bodyPr wrap="square" lIns="91440" tIns="45720" rIns="91440" bIns="45720" rtlCol="0" anchor="t">
            <a:spAutoFit/>
          </a:bodyPr>
          <a:lstStyle/>
          <a:p>
            <a:pPr algn="ctr"/>
            <a:r>
              <a:rPr lang="en-US" sz="2800" dirty="0"/>
              <a:t>Retrieve </a:t>
            </a:r>
            <a:r>
              <a:rPr lang="en-US" sz="2800" dirty="0" err="1"/>
              <a:t>img</a:t>
            </a:r>
            <a:r>
              <a:rPr lang="en-US" sz="2800" dirty="0"/>
              <a:t>/dog.jpg</a:t>
            </a:r>
            <a:endParaRPr lang="nl-NL" dirty="0"/>
          </a:p>
        </p:txBody>
      </p:sp>
      <p:sp>
        <p:nvSpPr>
          <p:cNvPr id="13" name="TextBox 14">
            <a:extLst>
              <a:ext uri="{FF2B5EF4-FFF2-40B4-BE49-F238E27FC236}">
                <a16:creationId xmlns:a16="http://schemas.microsoft.com/office/drawing/2014/main" id="{E3DAADB7-9AE1-A713-356A-D53014DC4288}"/>
              </a:ext>
            </a:extLst>
          </p:cNvPr>
          <p:cNvSpPr txBox="1"/>
          <p:nvPr/>
        </p:nvSpPr>
        <p:spPr>
          <a:xfrm>
            <a:off x="3862521" y="4396618"/>
            <a:ext cx="3881278" cy="1631216"/>
          </a:xfrm>
          <a:prstGeom prst="rect">
            <a:avLst/>
          </a:prstGeom>
          <a:noFill/>
        </p:spPr>
        <p:txBody>
          <a:bodyPr wrap="square" lIns="91440" tIns="45720" rIns="91440" bIns="45720" rtlCol="0" anchor="t">
            <a:spAutoFit/>
          </a:bodyPr>
          <a:lstStyle/>
          <a:p>
            <a:r>
              <a:rPr lang="en-US" sz="2000" dirty="0">
                <a:ea typeface="+mn-lt"/>
                <a:cs typeface="+mn-lt"/>
              </a:rPr>
              <a:t>HTTP/1.1 200 OK </a:t>
            </a:r>
            <a:endParaRPr lang="nl-NL" dirty="0">
              <a:ea typeface="+mn-lt"/>
              <a:cs typeface="+mn-lt"/>
            </a:endParaRPr>
          </a:p>
          <a:p>
            <a:r>
              <a:rPr lang="en-US" sz="2000">
                <a:ea typeface="+mn-lt"/>
                <a:cs typeface="+mn-lt"/>
              </a:rPr>
              <a:t>…</a:t>
            </a:r>
            <a:endParaRPr lang="nl-NL" dirty="0">
              <a:ea typeface="+mn-lt"/>
              <a:cs typeface="+mn-lt"/>
            </a:endParaRPr>
          </a:p>
          <a:p>
            <a:r>
              <a:rPr lang="en-US" sz="2000" dirty="0">
                <a:ea typeface="+mn-lt"/>
                <a:cs typeface="+mn-lt"/>
              </a:rPr>
              <a:t>Content-Type: image/jpg Content-Length: 45321 </a:t>
            </a:r>
            <a:endParaRPr lang="nl-NL">
              <a:ea typeface="+mn-lt"/>
              <a:cs typeface="+mn-lt"/>
            </a:endParaRPr>
          </a:p>
          <a:p>
            <a:r>
              <a:rPr lang="en-US" sz="2000" dirty="0">
                <a:ea typeface="+mn-lt"/>
                <a:cs typeface="+mn-lt"/>
              </a:rPr>
              <a:t>&lt;binary data of dog.jpg&gt;</a:t>
            </a:r>
            <a:endParaRPr lang="nl-NL">
              <a:ea typeface="Lato Light"/>
              <a:cs typeface="Lato Light"/>
            </a:endParaRPr>
          </a:p>
        </p:txBody>
      </p:sp>
      <p:sp>
        <p:nvSpPr>
          <p:cNvPr id="17" name="TextBox 14">
            <a:extLst>
              <a:ext uri="{FF2B5EF4-FFF2-40B4-BE49-F238E27FC236}">
                <a16:creationId xmlns:a16="http://schemas.microsoft.com/office/drawing/2014/main" id="{AE552064-AB00-C1C8-9745-0B2EFC0AD518}"/>
              </a:ext>
            </a:extLst>
          </p:cNvPr>
          <p:cNvSpPr txBox="1"/>
          <p:nvPr/>
        </p:nvSpPr>
        <p:spPr>
          <a:xfrm>
            <a:off x="6100143" y="441474"/>
            <a:ext cx="5792327" cy="523220"/>
          </a:xfrm>
          <a:prstGeom prst="rect">
            <a:avLst/>
          </a:prstGeom>
          <a:noFill/>
        </p:spPr>
        <p:txBody>
          <a:bodyPr wrap="square" lIns="91440" tIns="45720" rIns="91440" bIns="45720" rtlCol="0" anchor="t">
            <a:spAutoFit/>
          </a:bodyPr>
          <a:lstStyle/>
          <a:p>
            <a:r>
              <a:rPr lang="en-US" sz="2800" dirty="0"/>
              <a:t>(Hypertext Transfer Protocol)</a:t>
            </a:r>
            <a:endParaRPr lang="nl-NL" sz="2800">
              <a:ea typeface="Lato Light"/>
              <a:cs typeface="Lato Light"/>
            </a:endParaRPr>
          </a:p>
        </p:txBody>
      </p:sp>
    </p:spTree>
    <p:extLst>
      <p:ext uri="{BB962C8B-B14F-4D97-AF65-F5344CB8AC3E}">
        <p14:creationId xmlns:p14="http://schemas.microsoft.com/office/powerpoint/2010/main" val="3747027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28</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a typeface="+mj-lt"/>
                <a:cs typeface="+mj-lt"/>
              </a:rPr>
              <a:t>Client-server: CoAP</a:t>
            </a:r>
            <a:endParaRPr lang="en-US" dirty="0"/>
          </a:p>
          <a:p>
            <a:endParaRPr lang="en-US" dirty="0"/>
          </a:p>
        </p:txBody>
      </p:sp>
      <p:sp>
        <p:nvSpPr>
          <p:cNvPr id="15" name="TextBox 14">
            <a:extLst>
              <a:ext uri="{FF2B5EF4-FFF2-40B4-BE49-F238E27FC236}">
                <a16:creationId xmlns:a16="http://schemas.microsoft.com/office/drawing/2014/main" id="{565FB600-B8AC-B5AA-F17C-2CC0EF3DA78E}"/>
              </a:ext>
            </a:extLst>
          </p:cNvPr>
          <p:cNvSpPr txBox="1"/>
          <p:nvPr/>
        </p:nvSpPr>
        <p:spPr>
          <a:xfrm>
            <a:off x="1637001" y="2086428"/>
            <a:ext cx="1776708" cy="584775"/>
          </a:xfrm>
          <a:prstGeom prst="rect">
            <a:avLst/>
          </a:prstGeom>
          <a:noFill/>
        </p:spPr>
        <p:txBody>
          <a:bodyPr wrap="square" lIns="91440" tIns="45720" rIns="91440" bIns="45720" rtlCol="0" anchor="t">
            <a:spAutoFit/>
          </a:bodyPr>
          <a:lstStyle/>
          <a:p>
            <a:pPr algn="ctr"/>
            <a:r>
              <a:rPr lang="en-US" sz="3200" dirty="0"/>
              <a:t>Client</a:t>
            </a:r>
            <a:endParaRPr lang="en-US" sz="3200" dirty="0">
              <a:ea typeface="Lato Light"/>
              <a:cs typeface="Lato Light"/>
            </a:endParaRPr>
          </a:p>
        </p:txBody>
      </p:sp>
      <p:pic>
        <p:nvPicPr>
          <p:cNvPr id="2" name="Graphic 1" descr="Smartphone met effen opvulling">
            <a:extLst>
              <a:ext uri="{FF2B5EF4-FFF2-40B4-BE49-F238E27FC236}">
                <a16:creationId xmlns:a16="http://schemas.microsoft.com/office/drawing/2014/main" id="{786C92CC-EF2F-BDF3-EF7B-8D2B3936D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6514" y="3080657"/>
            <a:ext cx="914400" cy="914400"/>
          </a:xfrm>
          <a:prstGeom prst="rect">
            <a:avLst/>
          </a:prstGeom>
        </p:spPr>
      </p:pic>
      <p:pic>
        <p:nvPicPr>
          <p:cNvPr id="4" name="Graphic 3" descr="Database met effen opvulling">
            <a:extLst>
              <a:ext uri="{FF2B5EF4-FFF2-40B4-BE49-F238E27FC236}">
                <a16:creationId xmlns:a16="http://schemas.microsoft.com/office/drawing/2014/main" id="{53854BCE-8469-1DFC-E2C8-63DC61E1E0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7658" y="3141133"/>
            <a:ext cx="914400" cy="914400"/>
          </a:xfrm>
          <a:prstGeom prst="rect">
            <a:avLst/>
          </a:prstGeom>
        </p:spPr>
      </p:pic>
      <p:sp>
        <p:nvSpPr>
          <p:cNvPr id="5" name="TextBox 14">
            <a:extLst>
              <a:ext uri="{FF2B5EF4-FFF2-40B4-BE49-F238E27FC236}">
                <a16:creationId xmlns:a16="http://schemas.microsoft.com/office/drawing/2014/main" id="{211B312F-0B76-3541-9C75-894865F41291}"/>
              </a:ext>
            </a:extLst>
          </p:cNvPr>
          <p:cNvSpPr txBox="1"/>
          <p:nvPr/>
        </p:nvSpPr>
        <p:spPr>
          <a:xfrm>
            <a:off x="7745095" y="2086427"/>
            <a:ext cx="1776708" cy="584775"/>
          </a:xfrm>
          <a:prstGeom prst="rect">
            <a:avLst/>
          </a:prstGeom>
          <a:noFill/>
        </p:spPr>
        <p:txBody>
          <a:bodyPr wrap="square" lIns="91440" tIns="45720" rIns="91440" bIns="45720" rtlCol="0" anchor="t">
            <a:spAutoFit/>
          </a:bodyPr>
          <a:lstStyle/>
          <a:p>
            <a:pPr algn="ctr"/>
            <a:r>
              <a:rPr lang="en-US" sz="3200" dirty="0"/>
              <a:t>Server</a:t>
            </a:r>
            <a:endParaRPr lang="en-US" sz="3200" dirty="0">
              <a:ea typeface="Lato Light"/>
              <a:cs typeface="Lato Light"/>
            </a:endParaRPr>
          </a:p>
        </p:txBody>
      </p:sp>
      <p:cxnSp>
        <p:nvCxnSpPr>
          <p:cNvPr id="6" name="Rechte verbindingslijn met pijl 5">
            <a:extLst>
              <a:ext uri="{FF2B5EF4-FFF2-40B4-BE49-F238E27FC236}">
                <a16:creationId xmlns:a16="http://schemas.microsoft.com/office/drawing/2014/main" id="{310BFE08-857F-F99A-A999-16A6139E6A1E}"/>
              </a:ext>
            </a:extLst>
          </p:cNvPr>
          <p:cNvCxnSpPr/>
          <p:nvPr/>
        </p:nvCxnSpPr>
        <p:spPr>
          <a:xfrm flipV="1">
            <a:off x="3993848" y="3196771"/>
            <a:ext cx="3297161" cy="48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a:extLst>
              <a:ext uri="{FF2B5EF4-FFF2-40B4-BE49-F238E27FC236}">
                <a16:creationId xmlns:a16="http://schemas.microsoft.com/office/drawing/2014/main" id="{79EF7AE5-6E82-066A-C5CA-0508472C959D}"/>
              </a:ext>
            </a:extLst>
          </p:cNvPr>
          <p:cNvCxnSpPr>
            <a:cxnSpLocks/>
          </p:cNvCxnSpPr>
          <p:nvPr/>
        </p:nvCxnSpPr>
        <p:spPr>
          <a:xfrm flipH="1" flipV="1">
            <a:off x="3989008" y="3898295"/>
            <a:ext cx="3185885" cy="483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Pijl: gekromd links 7">
            <a:extLst>
              <a:ext uri="{FF2B5EF4-FFF2-40B4-BE49-F238E27FC236}">
                <a16:creationId xmlns:a16="http://schemas.microsoft.com/office/drawing/2014/main" id="{42601CD9-B0F7-0466-3B1E-CD87259D929F}"/>
              </a:ext>
            </a:extLst>
          </p:cNvPr>
          <p:cNvSpPr/>
          <p:nvPr/>
        </p:nvSpPr>
        <p:spPr>
          <a:xfrm>
            <a:off x="9522018" y="3145323"/>
            <a:ext cx="505380" cy="864466"/>
          </a:xfrm>
          <a:prstGeom prst="curvedLef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0" name="TextBox 14">
            <a:extLst>
              <a:ext uri="{FF2B5EF4-FFF2-40B4-BE49-F238E27FC236}">
                <a16:creationId xmlns:a16="http://schemas.microsoft.com/office/drawing/2014/main" id="{865D9948-5833-932C-3978-565D48F040D5}"/>
              </a:ext>
            </a:extLst>
          </p:cNvPr>
          <p:cNvSpPr txBox="1"/>
          <p:nvPr/>
        </p:nvSpPr>
        <p:spPr>
          <a:xfrm>
            <a:off x="4346332" y="2412998"/>
            <a:ext cx="2599184" cy="523220"/>
          </a:xfrm>
          <a:prstGeom prst="rect">
            <a:avLst/>
          </a:prstGeom>
          <a:noFill/>
        </p:spPr>
        <p:txBody>
          <a:bodyPr wrap="square" lIns="91440" tIns="45720" rIns="91440" bIns="45720" rtlCol="0" anchor="t">
            <a:spAutoFit/>
          </a:bodyPr>
          <a:lstStyle/>
          <a:p>
            <a:pPr algn="ctr"/>
            <a:r>
              <a:rPr lang="en-US" sz="2800" dirty="0"/>
              <a:t>Request</a:t>
            </a:r>
            <a:endParaRPr lang="nl-NL" sz="2800" dirty="0">
              <a:ea typeface="Lato Light"/>
              <a:cs typeface="Lato Light"/>
            </a:endParaRPr>
          </a:p>
        </p:txBody>
      </p:sp>
      <p:sp>
        <p:nvSpPr>
          <p:cNvPr id="11" name="TextBox 14">
            <a:extLst>
              <a:ext uri="{FF2B5EF4-FFF2-40B4-BE49-F238E27FC236}">
                <a16:creationId xmlns:a16="http://schemas.microsoft.com/office/drawing/2014/main" id="{887B786D-1D6D-F0E1-FC88-9480BBDBF194}"/>
              </a:ext>
            </a:extLst>
          </p:cNvPr>
          <p:cNvSpPr txBox="1"/>
          <p:nvPr/>
        </p:nvSpPr>
        <p:spPr>
          <a:xfrm>
            <a:off x="4285855" y="4154711"/>
            <a:ext cx="2720136" cy="523220"/>
          </a:xfrm>
          <a:prstGeom prst="rect">
            <a:avLst/>
          </a:prstGeom>
          <a:noFill/>
        </p:spPr>
        <p:txBody>
          <a:bodyPr wrap="square" lIns="91440" tIns="45720" rIns="91440" bIns="45720" rtlCol="0" anchor="t">
            <a:spAutoFit/>
          </a:bodyPr>
          <a:lstStyle/>
          <a:p>
            <a:pPr algn="ctr"/>
            <a:r>
              <a:rPr lang="en-US" sz="2800" dirty="0"/>
              <a:t>Response</a:t>
            </a:r>
            <a:endParaRPr lang="nl-NL" dirty="0"/>
          </a:p>
        </p:txBody>
      </p:sp>
      <p:sp>
        <p:nvSpPr>
          <p:cNvPr id="12" name="TextBox 14">
            <a:extLst>
              <a:ext uri="{FF2B5EF4-FFF2-40B4-BE49-F238E27FC236}">
                <a16:creationId xmlns:a16="http://schemas.microsoft.com/office/drawing/2014/main" id="{562EE137-4906-8496-8B35-04553E77FAD9}"/>
              </a:ext>
            </a:extLst>
          </p:cNvPr>
          <p:cNvSpPr txBox="1"/>
          <p:nvPr/>
        </p:nvSpPr>
        <p:spPr>
          <a:xfrm>
            <a:off x="9825474" y="3114520"/>
            <a:ext cx="2103279" cy="954107"/>
          </a:xfrm>
          <a:prstGeom prst="rect">
            <a:avLst/>
          </a:prstGeom>
          <a:noFill/>
        </p:spPr>
        <p:txBody>
          <a:bodyPr wrap="square" lIns="91440" tIns="45720" rIns="91440" bIns="45720" rtlCol="0" anchor="t">
            <a:spAutoFit/>
          </a:bodyPr>
          <a:lstStyle/>
          <a:p>
            <a:pPr algn="ctr"/>
            <a:r>
              <a:rPr lang="en-US" sz="2800" dirty="0"/>
              <a:t>Handle request</a:t>
            </a:r>
            <a:endParaRPr lang="en-US" sz="2800" dirty="0">
              <a:ea typeface="Lato Light"/>
              <a:cs typeface="Lato Light"/>
            </a:endParaRPr>
          </a:p>
        </p:txBody>
      </p:sp>
      <p:sp>
        <p:nvSpPr>
          <p:cNvPr id="14" name="TextBox 14">
            <a:extLst>
              <a:ext uri="{FF2B5EF4-FFF2-40B4-BE49-F238E27FC236}">
                <a16:creationId xmlns:a16="http://schemas.microsoft.com/office/drawing/2014/main" id="{3D776DB0-C426-3E31-CBC6-EC3E473E6611}"/>
              </a:ext>
            </a:extLst>
          </p:cNvPr>
          <p:cNvSpPr txBox="1"/>
          <p:nvPr/>
        </p:nvSpPr>
        <p:spPr>
          <a:xfrm>
            <a:off x="6075953" y="441474"/>
            <a:ext cx="6264041" cy="523220"/>
          </a:xfrm>
          <a:prstGeom prst="rect">
            <a:avLst/>
          </a:prstGeom>
          <a:noFill/>
        </p:spPr>
        <p:txBody>
          <a:bodyPr wrap="square" lIns="91440" tIns="45720" rIns="91440" bIns="45720" rtlCol="0" anchor="t">
            <a:spAutoFit/>
          </a:bodyPr>
          <a:lstStyle/>
          <a:p>
            <a:r>
              <a:rPr lang="en-US" sz="2800" dirty="0"/>
              <a:t>(Constrained Application Protocol)</a:t>
            </a:r>
            <a:endParaRPr lang="nl-NL" sz="1600">
              <a:ea typeface="Lato Light"/>
              <a:cs typeface="Lato Light"/>
            </a:endParaRPr>
          </a:p>
        </p:txBody>
      </p:sp>
    </p:spTree>
    <p:extLst>
      <p:ext uri="{BB962C8B-B14F-4D97-AF65-F5344CB8AC3E}">
        <p14:creationId xmlns:p14="http://schemas.microsoft.com/office/powerpoint/2010/main" val="1178785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506A572B-32FD-7A45-C5D1-32B0987375FB}"/>
              </a:ext>
            </a:extLst>
          </p:cNvPr>
          <p:cNvSpPr/>
          <p:nvPr/>
        </p:nvSpPr>
        <p:spPr>
          <a:xfrm>
            <a:off x="3468724" y="4389217"/>
            <a:ext cx="4496202" cy="17624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29</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a typeface="+mj-lt"/>
                <a:cs typeface="+mj-lt"/>
              </a:rPr>
              <a:t>Client-server: CoAP</a:t>
            </a:r>
          </a:p>
          <a:p>
            <a:endParaRPr lang="en-US" dirty="0">
              <a:ea typeface="+mj-lt"/>
              <a:cs typeface="+mj-lt"/>
            </a:endParaRPr>
          </a:p>
          <a:p>
            <a:endParaRPr lang="en-US" dirty="0"/>
          </a:p>
        </p:txBody>
      </p:sp>
      <p:sp>
        <p:nvSpPr>
          <p:cNvPr id="4" name="TextBox 14">
            <a:extLst>
              <a:ext uri="{FF2B5EF4-FFF2-40B4-BE49-F238E27FC236}">
                <a16:creationId xmlns:a16="http://schemas.microsoft.com/office/drawing/2014/main" id="{97EC4D86-723C-78B1-9E82-5E4B40A8F28E}"/>
              </a:ext>
            </a:extLst>
          </p:cNvPr>
          <p:cNvSpPr txBox="1"/>
          <p:nvPr/>
        </p:nvSpPr>
        <p:spPr>
          <a:xfrm>
            <a:off x="1637001" y="2086428"/>
            <a:ext cx="1776708" cy="584775"/>
          </a:xfrm>
          <a:prstGeom prst="rect">
            <a:avLst/>
          </a:prstGeom>
          <a:noFill/>
        </p:spPr>
        <p:txBody>
          <a:bodyPr wrap="square" lIns="91440" tIns="45720" rIns="91440" bIns="45720" rtlCol="0" anchor="t">
            <a:spAutoFit/>
          </a:bodyPr>
          <a:lstStyle/>
          <a:p>
            <a:pPr algn="ctr"/>
            <a:r>
              <a:rPr lang="en-US" sz="3200" dirty="0"/>
              <a:t>Client</a:t>
            </a:r>
            <a:endParaRPr lang="en-US" sz="3200" dirty="0">
              <a:ea typeface="Lato Light"/>
              <a:cs typeface="Lato Light"/>
            </a:endParaRPr>
          </a:p>
        </p:txBody>
      </p:sp>
      <p:pic>
        <p:nvPicPr>
          <p:cNvPr id="6" name="Graphic 5" descr="Smartphone met effen opvulling">
            <a:extLst>
              <a:ext uri="{FF2B5EF4-FFF2-40B4-BE49-F238E27FC236}">
                <a16:creationId xmlns:a16="http://schemas.microsoft.com/office/drawing/2014/main" id="{683AB5E6-29E7-A9BC-D184-2EA63C95CE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6514" y="3080657"/>
            <a:ext cx="914400" cy="914400"/>
          </a:xfrm>
          <a:prstGeom prst="rect">
            <a:avLst/>
          </a:prstGeom>
        </p:spPr>
      </p:pic>
      <p:sp>
        <p:nvSpPr>
          <p:cNvPr id="11" name="TextBox 14">
            <a:extLst>
              <a:ext uri="{FF2B5EF4-FFF2-40B4-BE49-F238E27FC236}">
                <a16:creationId xmlns:a16="http://schemas.microsoft.com/office/drawing/2014/main" id="{B1B72779-AACA-0E88-F54A-0DAD29EC90F6}"/>
              </a:ext>
            </a:extLst>
          </p:cNvPr>
          <p:cNvSpPr txBox="1"/>
          <p:nvPr/>
        </p:nvSpPr>
        <p:spPr>
          <a:xfrm>
            <a:off x="7745095" y="1989665"/>
            <a:ext cx="1776708" cy="1077218"/>
          </a:xfrm>
          <a:prstGeom prst="rect">
            <a:avLst/>
          </a:prstGeom>
          <a:noFill/>
        </p:spPr>
        <p:txBody>
          <a:bodyPr wrap="square" lIns="91440" tIns="45720" rIns="91440" bIns="45720" rtlCol="0" anchor="t">
            <a:spAutoFit/>
          </a:bodyPr>
          <a:lstStyle/>
          <a:p>
            <a:pPr algn="ctr"/>
            <a:r>
              <a:rPr lang="en-US" sz="3200" dirty="0"/>
              <a:t>IoT device</a:t>
            </a:r>
            <a:endParaRPr lang="nl-NL" dirty="0"/>
          </a:p>
        </p:txBody>
      </p:sp>
      <p:cxnSp>
        <p:nvCxnSpPr>
          <p:cNvPr id="13" name="Rechte verbindingslijn met pijl 12">
            <a:extLst>
              <a:ext uri="{FF2B5EF4-FFF2-40B4-BE49-F238E27FC236}">
                <a16:creationId xmlns:a16="http://schemas.microsoft.com/office/drawing/2014/main" id="{63CB30A1-CE2F-3DE1-4D94-AE4CEB34828E}"/>
              </a:ext>
            </a:extLst>
          </p:cNvPr>
          <p:cNvCxnSpPr/>
          <p:nvPr/>
        </p:nvCxnSpPr>
        <p:spPr>
          <a:xfrm flipV="1">
            <a:off x="3993848" y="3196771"/>
            <a:ext cx="3297161" cy="48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7FE6ADE3-FDC2-04DB-2C7B-21713A5CFBE3}"/>
              </a:ext>
            </a:extLst>
          </p:cNvPr>
          <p:cNvCxnSpPr>
            <a:cxnSpLocks/>
          </p:cNvCxnSpPr>
          <p:nvPr/>
        </p:nvCxnSpPr>
        <p:spPr>
          <a:xfrm flipH="1" flipV="1">
            <a:off x="3989008" y="3898295"/>
            <a:ext cx="3185885" cy="483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Pijl: gekromd links 17">
            <a:extLst>
              <a:ext uri="{FF2B5EF4-FFF2-40B4-BE49-F238E27FC236}">
                <a16:creationId xmlns:a16="http://schemas.microsoft.com/office/drawing/2014/main" id="{BCE11618-DE0B-1C7B-343E-06A465B6DDDF}"/>
              </a:ext>
            </a:extLst>
          </p:cNvPr>
          <p:cNvSpPr/>
          <p:nvPr/>
        </p:nvSpPr>
        <p:spPr>
          <a:xfrm>
            <a:off x="9522018" y="3145323"/>
            <a:ext cx="505380" cy="864466"/>
          </a:xfrm>
          <a:prstGeom prst="curvedLef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4" name="TextBox 14">
            <a:extLst>
              <a:ext uri="{FF2B5EF4-FFF2-40B4-BE49-F238E27FC236}">
                <a16:creationId xmlns:a16="http://schemas.microsoft.com/office/drawing/2014/main" id="{AC6CB6F3-9A4D-1C76-8079-0302CED4C55B}"/>
              </a:ext>
            </a:extLst>
          </p:cNvPr>
          <p:cNvSpPr txBox="1"/>
          <p:nvPr/>
        </p:nvSpPr>
        <p:spPr>
          <a:xfrm>
            <a:off x="10031093" y="3199187"/>
            <a:ext cx="2103279" cy="954107"/>
          </a:xfrm>
          <a:prstGeom prst="rect">
            <a:avLst/>
          </a:prstGeom>
          <a:noFill/>
        </p:spPr>
        <p:txBody>
          <a:bodyPr wrap="square" lIns="91440" tIns="45720" rIns="91440" bIns="45720" rtlCol="0" anchor="t">
            <a:spAutoFit/>
          </a:bodyPr>
          <a:lstStyle/>
          <a:p>
            <a:pPr algn="ctr"/>
            <a:r>
              <a:rPr lang="en-US" sz="2800" dirty="0"/>
              <a:t>Read temperature</a:t>
            </a:r>
            <a:endParaRPr lang="nl-NL" dirty="0"/>
          </a:p>
        </p:txBody>
      </p:sp>
      <p:pic>
        <p:nvPicPr>
          <p:cNvPr id="26" name="Graphic 25" descr="Processor met effen opvulling">
            <a:extLst>
              <a:ext uri="{FF2B5EF4-FFF2-40B4-BE49-F238E27FC236}">
                <a16:creationId xmlns:a16="http://schemas.microsoft.com/office/drawing/2014/main" id="{2845DD36-2F09-7803-0F13-C0A8F866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8971" y="3008086"/>
            <a:ext cx="1071638" cy="1071638"/>
          </a:xfrm>
          <a:prstGeom prst="rect">
            <a:avLst/>
          </a:prstGeom>
        </p:spPr>
      </p:pic>
      <p:sp>
        <p:nvSpPr>
          <p:cNvPr id="5" name="Rechthoek 4">
            <a:extLst>
              <a:ext uri="{FF2B5EF4-FFF2-40B4-BE49-F238E27FC236}">
                <a16:creationId xmlns:a16="http://schemas.microsoft.com/office/drawing/2014/main" id="{0467BB68-F0F1-3619-B1BF-1874DF3F85B4}"/>
              </a:ext>
            </a:extLst>
          </p:cNvPr>
          <p:cNvSpPr/>
          <p:nvPr/>
        </p:nvSpPr>
        <p:spPr>
          <a:xfrm>
            <a:off x="3604054" y="1275493"/>
            <a:ext cx="4139962" cy="16190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14">
            <a:extLst>
              <a:ext uri="{FF2B5EF4-FFF2-40B4-BE49-F238E27FC236}">
                <a16:creationId xmlns:a16="http://schemas.microsoft.com/office/drawing/2014/main" id="{EE7FA406-40EC-3694-4C6D-8F662C70017E}"/>
              </a:ext>
            </a:extLst>
          </p:cNvPr>
          <p:cNvSpPr txBox="1"/>
          <p:nvPr/>
        </p:nvSpPr>
        <p:spPr>
          <a:xfrm>
            <a:off x="3609435" y="1273766"/>
            <a:ext cx="4752135" cy="1619121"/>
          </a:xfrm>
          <a:prstGeom prst="rect">
            <a:avLst/>
          </a:prstGeom>
          <a:noFill/>
        </p:spPr>
        <p:txBody>
          <a:bodyPr wrap="square" lIns="91440" tIns="45720" rIns="91440" bIns="45720" rtlCol="0" anchor="t">
            <a:spAutoFit/>
          </a:bodyPr>
          <a:lstStyle/>
          <a:p>
            <a:r>
              <a:rPr lang="en-US" sz="2000" dirty="0">
                <a:ea typeface="+mn-lt"/>
                <a:cs typeface="+mn-lt"/>
              </a:rPr>
              <a:t>Message Type: Confirmable (CON) </a:t>
            </a:r>
            <a:endParaRPr lang="nl-NL" dirty="0">
              <a:ea typeface="+mn-lt"/>
              <a:cs typeface="+mn-lt"/>
            </a:endParaRPr>
          </a:p>
          <a:p>
            <a:r>
              <a:rPr lang="en-US" sz="2000" dirty="0">
                <a:ea typeface="+mn-lt"/>
                <a:cs typeface="+mn-lt"/>
              </a:rPr>
              <a:t>Message ID: 0x7d38 </a:t>
            </a:r>
            <a:endParaRPr lang="nl-NL" dirty="0">
              <a:ea typeface="+mn-lt"/>
              <a:cs typeface="+mn-lt"/>
            </a:endParaRPr>
          </a:p>
          <a:p>
            <a:r>
              <a:rPr lang="en-US" sz="2000" dirty="0">
                <a:ea typeface="+mn-lt"/>
                <a:cs typeface="+mn-lt"/>
              </a:rPr>
              <a:t>Method: GET </a:t>
            </a:r>
            <a:endParaRPr lang="nl-NL" dirty="0">
              <a:ea typeface="+mn-lt"/>
              <a:cs typeface="+mn-lt"/>
            </a:endParaRPr>
          </a:p>
          <a:p>
            <a:r>
              <a:rPr lang="en-US" sz="2000" dirty="0">
                <a:ea typeface="+mn-lt"/>
                <a:cs typeface="+mn-lt"/>
              </a:rPr>
              <a:t>URI: coap://sensor.local/temperature </a:t>
            </a:r>
            <a:endParaRPr lang="nl-NL">
              <a:ea typeface="+mn-lt"/>
              <a:cs typeface="+mn-lt"/>
            </a:endParaRPr>
          </a:p>
          <a:p>
            <a:r>
              <a:rPr lang="en-US" sz="2000" dirty="0">
                <a:ea typeface="+mn-lt"/>
                <a:cs typeface="+mn-lt"/>
              </a:rPr>
              <a:t>...</a:t>
            </a:r>
            <a:endParaRPr lang="nl-NL" dirty="0">
              <a:ea typeface="Lato Light"/>
              <a:cs typeface="Lato Light"/>
            </a:endParaRPr>
          </a:p>
        </p:txBody>
      </p:sp>
      <p:sp>
        <p:nvSpPr>
          <p:cNvPr id="12" name="TextBox 14">
            <a:extLst>
              <a:ext uri="{FF2B5EF4-FFF2-40B4-BE49-F238E27FC236}">
                <a16:creationId xmlns:a16="http://schemas.microsoft.com/office/drawing/2014/main" id="{6BB38447-F6BE-39E5-DEC0-F53F613EDC54}"/>
              </a:ext>
            </a:extLst>
          </p:cNvPr>
          <p:cNvSpPr txBox="1"/>
          <p:nvPr/>
        </p:nvSpPr>
        <p:spPr>
          <a:xfrm>
            <a:off x="3463378" y="4384523"/>
            <a:ext cx="4498135" cy="1631216"/>
          </a:xfrm>
          <a:prstGeom prst="rect">
            <a:avLst/>
          </a:prstGeom>
          <a:noFill/>
        </p:spPr>
        <p:txBody>
          <a:bodyPr wrap="square" lIns="91440" tIns="45720" rIns="91440" bIns="45720" rtlCol="0" anchor="t">
            <a:spAutoFit/>
          </a:bodyPr>
          <a:lstStyle/>
          <a:p>
            <a:r>
              <a:rPr lang="en-US" sz="2000" dirty="0">
                <a:ea typeface="+mn-lt"/>
                <a:cs typeface="+mn-lt"/>
              </a:rPr>
              <a:t>Message Type: Acknowledgment (ACK) </a:t>
            </a:r>
            <a:endParaRPr lang="nl-NL" dirty="0">
              <a:ea typeface="+mn-lt"/>
              <a:cs typeface="+mn-lt"/>
            </a:endParaRPr>
          </a:p>
          <a:p>
            <a:r>
              <a:rPr lang="en-US" sz="2000" dirty="0">
                <a:ea typeface="+mn-lt"/>
                <a:cs typeface="+mn-lt"/>
              </a:rPr>
              <a:t>Message ID: 0x7d38 </a:t>
            </a:r>
            <a:endParaRPr lang="nl-NL" dirty="0">
              <a:ea typeface="+mn-lt"/>
              <a:cs typeface="+mn-lt"/>
            </a:endParaRPr>
          </a:p>
          <a:p>
            <a:r>
              <a:rPr lang="en-US" sz="2000" dirty="0">
                <a:ea typeface="+mn-lt"/>
                <a:cs typeface="+mn-lt"/>
              </a:rPr>
              <a:t>...</a:t>
            </a:r>
            <a:endParaRPr lang="nl-NL" dirty="0"/>
          </a:p>
          <a:p>
            <a:r>
              <a:rPr lang="en-US" sz="2000" dirty="0">
                <a:ea typeface="+mn-lt"/>
                <a:cs typeface="+mn-lt"/>
              </a:rPr>
              <a:t>Content-Format: text/plain </a:t>
            </a:r>
            <a:endParaRPr lang="nl-NL" dirty="0">
              <a:ea typeface="+mn-lt"/>
              <a:cs typeface="+mn-lt"/>
            </a:endParaRPr>
          </a:p>
          <a:p>
            <a:r>
              <a:rPr lang="en-US" sz="2000" dirty="0">
                <a:ea typeface="+mn-lt"/>
                <a:cs typeface="+mn-lt"/>
              </a:rPr>
              <a:t>Payload: 22.5°C</a:t>
            </a:r>
            <a:endParaRPr lang="nl-NL">
              <a:ea typeface="Lato Light"/>
              <a:cs typeface="Lato Light"/>
            </a:endParaRPr>
          </a:p>
        </p:txBody>
      </p:sp>
      <p:sp>
        <p:nvSpPr>
          <p:cNvPr id="7" name="TextBox 14">
            <a:extLst>
              <a:ext uri="{FF2B5EF4-FFF2-40B4-BE49-F238E27FC236}">
                <a16:creationId xmlns:a16="http://schemas.microsoft.com/office/drawing/2014/main" id="{18AF42BA-07D2-964A-A9DE-EA98D5C94DD8}"/>
              </a:ext>
            </a:extLst>
          </p:cNvPr>
          <p:cNvSpPr txBox="1"/>
          <p:nvPr/>
        </p:nvSpPr>
        <p:spPr>
          <a:xfrm>
            <a:off x="6075953" y="441474"/>
            <a:ext cx="6264041" cy="523220"/>
          </a:xfrm>
          <a:prstGeom prst="rect">
            <a:avLst/>
          </a:prstGeom>
          <a:noFill/>
        </p:spPr>
        <p:txBody>
          <a:bodyPr wrap="square" lIns="91440" tIns="45720" rIns="91440" bIns="45720" rtlCol="0" anchor="t">
            <a:spAutoFit/>
          </a:bodyPr>
          <a:lstStyle/>
          <a:p>
            <a:r>
              <a:rPr lang="en-US" sz="2800" dirty="0"/>
              <a:t>(Constrained Application Protocol)</a:t>
            </a:r>
            <a:endParaRPr lang="nl-NL" sz="2800">
              <a:ea typeface="Lato Light"/>
              <a:cs typeface="Lato Light"/>
            </a:endParaRPr>
          </a:p>
        </p:txBody>
      </p:sp>
    </p:spTree>
    <p:extLst>
      <p:ext uri="{BB962C8B-B14F-4D97-AF65-F5344CB8AC3E}">
        <p14:creationId xmlns:p14="http://schemas.microsoft.com/office/powerpoint/2010/main" val="622598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565983" y="6317439"/>
            <a:ext cx="37147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2D0C40-AD1D-4F7F-B49E-6DB4407BD661}" type="slidenum">
              <a:rPr lang="en-US" smtClean="0"/>
              <a:pPr/>
              <a:t>3</a:t>
            </a:fld>
            <a:endParaRPr lang="en-US"/>
          </a:p>
        </p:txBody>
      </p:sp>
      <p:pic>
        <p:nvPicPr>
          <p:cNvPr id="4" name="Afbeelding 3">
            <a:extLst>
              <a:ext uri="{FF2B5EF4-FFF2-40B4-BE49-F238E27FC236}">
                <a16:creationId xmlns:a16="http://schemas.microsoft.com/office/drawing/2014/main" id="{A808225A-D1B5-17C5-1211-21F1E7B4863A}"/>
              </a:ext>
            </a:extLst>
          </p:cNvPr>
          <p:cNvPicPr>
            <a:picLocks noChangeAspect="1"/>
          </p:cNvPicPr>
          <p:nvPr/>
        </p:nvPicPr>
        <p:blipFill>
          <a:blip r:embed="rId3"/>
          <a:stretch>
            <a:fillRect/>
          </a:stretch>
        </p:blipFill>
        <p:spPr>
          <a:xfrm>
            <a:off x="3266494" y="272615"/>
            <a:ext cx="5214258" cy="3156858"/>
          </a:xfrm>
          <a:prstGeom prst="rect">
            <a:avLst/>
          </a:prstGeom>
        </p:spPr>
      </p:pic>
      <p:pic>
        <p:nvPicPr>
          <p:cNvPr id="5" name="Afbeelding 4">
            <a:extLst>
              <a:ext uri="{FF2B5EF4-FFF2-40B4-BE49-F238E27FC236}">
                <a16:creationId xmlns:a16="http://schemas.microsoft.com/office/drawing/2014/main" id="{9E96BFE4-BD6F-BD82-2869-64AF1D7875ED}"/>
              </a:ext>
            </a:extLst>
          </p:cNvPr>
          <p:cNvPicPr>
            <a:picLocks noChangeAspect="1"/>
          </p:cNvPicPr>
          <p:nvPr/>
        </p:nvPicPr>
        <p:blipFill>
          <a:blip r:embed="rId4"/>
          <a:stretch>
            <a:fillRect/>
          </a:stretch>
        </p:blipFill>
        <p:spPr>
          <a:xfrm>
            <a:off x="3265851" y="3613377"/>
            <a:ext cx="5214256" cy="2881993"/>
          </a:xfrm>
          <a:prstGeom prst="rect">
            <a:avLst/>
          </a:prstGeom>
        </p:spPr>
      </p:pic>
    </p:spTree>
    <p:extLst>
      <p:ext uri="{BB962C8B-B14F-4D97-AF65-F5344CB8AC3E}">
        <p14:creationId xmlns:p14="http://schemas.microsoft.com/office/powerpoint/2010/main" val="993637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30</a:t>
            </a:fld>
            <a:endParaRPr lang="en-US"/>
          </a:p>
        </p:txBody>
      </p:sp>
      <p:graphicFrame>
        <p:nvGraphicFramePr>
          <p:cNvPr id="2" name="Tabel 1">
            <a:extLst>
              <a:ext uri="{FF2B5EF4-FFF2-40B4-BE49-F238E27FC236}">
                <a16:creationId xmlns:a16="http://schemas.microsoft.com/office/drawing/2014/main" id="{A7F71F99-60C9-057E-8956-25FF0439711D}"/>
              </a:ext>
            </a:extLst>
          </p:cNvPr>
          <p:cNvGraphicFramePr>
            <a:graphicFrameLocks noGrp="1"/>
          </p:cNvGraphicFramePr>
          <p:nvPr>
            <p:extLst>
              <p:ext uri="{D42A27DB-BD31-4B8C-83A1-F6EECF244321}">
                <p14:modId xmlns:p14="http://schemas.microsoft.com/office/powerpoint/2010/main" val="120304131"/>
              </p:ext>
            </p:extLst>
          </p:nvPr>
        </p:nvGraphicFramePr>
        <p:xfrm>
          <a:off x="2314061" y="1411805"/>
          <a:ext cx="8168640" cy="3931920"/>
        </p:xfrm>
        <a:graphic>
          <a:graphicData uri="http://schemas.openxmlformats.org/drawingml/2006/table">
            <a:tbl>
              <a:tblPr firstRow="1" bandRow="1">
                <a:tableStyleId>{08FB837D-C827-4EFA-A057-4D05807E0F7C}</a:tableStyleId>
              </a:tblPr>
              <a:tblGrid>
                <a:gridCol w="4084320">
                  <a:extLst>
                    <a:ext uri="{9D8B030D-6E8A-4147-A177-3AD203B41FA5}">
                      <a16:colId xmlns:a16="http://schemas.microsoft.com/office/drawing/2014/main" val="3135926481"/>
                    </a:ext>
                  </a:extLst>
                </a:gridCol>
                <a:gridCol w="4084320">
                  <a:extLst>
                    <a:ext uri="{9D8B030D-6E8A-4147-A177-3AD203B41FA5}">
                      <a16:colId xmlns:a16="http://schemas.microsoft.com/office/drawing/2014/main" val="609069683"/>
                    </a:ext>
                  </a:extLst>
                </a:gridCol>
              </a:tblGrid>
              <a:tr h="372533">
                <a:tc>
                  <a:txBody>
                    <a:bodyPr/>
                    <a:lstStyle/>
                    <a:p>
                      <a:pPr algn="ctr"/>
                      <a:r>
                        <a:rPr lang="nl-NL" sz="2400" dirty="0"/>
                        <a:t>HTTP</a:t>
                      </a:r>
                      <a:endParaRPr lang="nl-NL"/>
                    </a:p>
                  </a:txBody>
                  <a:tcPr/>
                </a:tc>
                <a:tc>
                  <a:txBody>
                    <a:bodyPr/>
                    <a:lstStyle/>
                    <a:p>
                      <a:pPr algn="ctr"/>
                      <a:r>
                        <a:rPr lang="nl-NL" sz="2400" err="1"/>
                        <a:t>CoAP</a:t>
                      </a:r>
                      <a:endParaRPr lang="nl-NL" sz="2400"/>
                    </a:p>
                  </a:txBody>
                  <a:tcPr/>
                </a:tc>
                <a:extLst>
                  <a:ext uri="{0D108BD9-81ED-4DB2-BD59-A6C34878D82A}">
                    <a16:rowId xmlns:a16="http://schemas.microsoft.com/office/drawing/2014/main" val="3759021433"/>
                  </a:ext>
                </a:extLst>
              </a:tr>
              <a:tr h="370839">
                <a:tc gridSpan="2">
                  <a:txBody>
                    <a:bodyPr/>
                    <a:lstStyle/>
                    <a:p>
                      <a:pPr algn="ctr"/>
                      <a:r>
                        <a:rPr lang="nl-NL" sz="2400" err="1"/>
                        <a:t>Stateless</a:t>
                      </a:r>
                      <a:endParaRPr lang="nl-NL" sz="2400" dirty="0" err="1"/>
                    </a:p>
                  </a:txBody>
                  <a:tcPr>
                    <a:solidFill>
                      <a:schemeClr val="accent6">
                        <a:lumMod val="20000"/>
                        <a:lumOff val="80000"/>
                      </a:schemeClr>
                    </a:solidFill>
                  </a:tcPr>
                </a:tc>
                <a:tc hMerge="1">
                  <a:txBody>
                    <a:bodyPr/>
                    <a:lstStyle/>
                    <a:p>
                      <a:endParaRPr lang="nl-NL"/>
                    </a:p>
                  </a:txBody>
                  <a:tcPr>
                    <a:solidFill>
                      <a:schemeClr val="accent6">
                        <a:lumMod val="20000"/>
                        <a:lumOff val="80000"/>
                      </a:schemeClr>
                    </a:solidFill>
                  </a:tcPr>
                </a:tc>
                <a:extLst>
                  <a:ext uri="{0D108BD9-81ED-4DB2-BD59-A6C34878D82A}">
                    <a16:rowId xmlns:a16="http://schemas.microsoft.com/office/drawing/2014/main" val="118976444"/>
                  </a:ext>
                </a:extLst>
              </a:tr>
              <a:tr h="370838">
                <a:tc>
                  <a:txBody>
                    <a:bodyPr/>
                    <a:lstStyle/>
                    <a:p>
                      <a:pPr lvl="0">
                        <a:buNone/>
                      </a:pPr>
                      <a:r>
                        <a:rPr lang="nl-NL" sz="2400" dirty="0" err="1"/>
                        <a:t>Strict</a:t>
                      </a:r>
                      <a:r>
                        <a:rPr lang="nl-NL" sz="2400" dirty="0"/>
                        <a:t> client-server model</a:t>
                      </a:r>
                    </a:p>
                  </a:txBody>
                  <a:tcPr>
                    <a:solidFill>
                      <a:schemeClr val="accent6">
                        <a:lumMod val="40000"/>
                        <a:lumOff val="60000"/>
                      </a:schemeClr>
                    </a:solidFill>
                  </a:tcPr>
                </a:tc>
                <a:tc>
                  <a:txBody>
                    <a:bodyPr/>
                    <a:lstStyle/>
                    <a:p>
                      <a:pPr lvl="0">
                        <a:buNone/>
                      </a:pPr>
                      <a:r>
                        <a:rPr lang="nl-NL" sz="2400" dirty="0"/>
                        <a:t>Client-server, but </a:t>
                      </a:r>
                      <a:r>
                        <a:rPr lang="nl-NL" sz="2400" dirty="0" err="1"/>
                        <a:t>also</a:t>
                      </a:r>
                      <a:r>
                        <a:rPr lang="nl-NL" sz="2400" dirty="0"/>
                        <a:t> supports </a:t>
                      </a:r>
                      <a:r>
                        <a:rPr lang="nl-NL" sz="2400" dirty="0" err="1"/>
                        <a:t>multicast</a:t>
                      </a:r>
                    </a:p>
                  </a:txBody>
                  <a:tcPr>
                    <a:solidFill>
                      <a:schemeClr val="accent6">
                        <a:lumMod val="40000"/>
                        <a:lumOff val="60000"/>
                      </a:schemeClr>
                    </a:solidFill>
                  </a:tcPr>
                </a:tc>
                <a:extLst>
                  <a:ext uri="{0D108BD9-81ED-4DB2-BD59-A6C34878D82A}">
                    <a16:rowId xmlns:a16="http://schemas.microsoft.com/office/drawing/2014/main" val="2661258410"/>
                  </a:ext>
                </a:extLst>
              </a:tr>
              <a:tr h="370838">
                <a:tc>
                  <a:txBody>
                    <a:bodyPr/>
                    <a:lstStyle/>
                    <a:p>
                      <a:pPr lvl="0" algn="l">
                        <a:lnSpc>
                          <a:spcPct val="100000"/>
                        </a:lnSpc>
                        <a:spcBef>
                          <a:spcPts val="0"/>
                        </a:spcBef>
                        <a:spcAft>
                          <a:spcPts val="0"/>
                        </a:spcAft>
                        <a:buNone/>
                      </a:pPr>
                      <a:r>
                        <a:rPr lang="nl-NL" sz="2400" b="0" i="0" u="none" strike="noStrike" noProof="0" dirty="0">
                          <a:solidFill>
                            <a:srgbClr val="000000"/>
                          </a:solidFill>
                          <a:latin typeface="Lato Light"/>
                        </a:rPr>
                        <a:t>Large headers</a:t>
                      </a:r>
                      <a:endParaRPr lang="nl-NL" dirty="0"/>
                    </a:p>
                  </a:txBody>
                  <a:tcPr>
                    <a:solidFill>
                      <a:schemeClr val="accent6">
                        <a:lumMod val="20000"/>
                        <a:lumOff val="80000"/>
                      </a:schemeClr>
                    </a:solidFill>
                  </a:tcPr>
                </a:tc>
                <a:tc>
                  <a:txBody>
                    <a:bodyPr/>
                    <a:lstStyle/>
                    <a:p>
                      <a:pPr lvl="0" algn="l">
                        <a:lnSpc>
                          <a:spcPct val="100000"/>
                        </a:lnSpc>
                        <a:spcBef>
                          <a:spcPts val="0"/>
                        </a:spcBef>
                        <a:spcAft>
                          <a:spcPts val="0"/>
                        </a:spcAft>
                        <a:buNone/>
                      </a:pPr>
                      <a:r>
                        <a:rPr lang="nl-NL" sz="2400" b="0" i="0" u="none" strike="noStrike" noProof="0" dirty="0">
                          <a:solidFill>
                            <a:srgbClr val="000000"/>
                          </a:solidFill>
                          <a:latin typeface="Lato Light"/>
                        </a:rPr>
                        <a:t>Smaller headers</a:t>
                      </a:r>
                    </a:p>
                  </a:txBody>
                  <a:tcPr>
                    <a:solidFill>
                      <a:schemeClr val="accent6">
                        <a:lumMod val="20000"/>
                        <a:lumOff val="80000"/>
                      </a:schemeClr>
                    </a:solidFill>
                  </a:tcPr>
                </a:tc>
                <a:extLst>
                  <a:ext uri="{0D108BD9-81ED-4DB2-BD59-A6C34878D82A}">
                    <a16:rowId xmlns:a16="http://schemas.microsoft.com/office/drawing/2014/main" val="2054419473"/>
                  </a:ext>
                </a:extLst>
              </a:tr>
              <a:tr h="370839">
                <a:tc>
                  <a:txBody>
                    <a:bodyPr/>
                    <a:lstStyle/>
                    <a:p>
                      <a:r>
                        <a:rPr lang="nl-NL" sz="2400" dirty="0"/>
                        <a:t>Wide range of content types</a:t>
                      </a:r>
                    </a:p>
                  </a:txBody>
                  <a:tcPr>
                    <a:solidFill>
                      <a:schemeClr val="accent6">
                        <a:lumMod val="40000"/>
                        <a:lumOff val="60000"/>
                      </a:schemeClr>
                    </a:solidFill>
                  </a:tcPr>
                </a:tc>
                <a:tc>
                  <a:txBody>
                    <a:bodyPr/>
                    <a:lstStyle/>
                    <a:p>
                      <a:r>
                        <a:rPr lang="nl-NL" sz="2400" dirty="0"/>
                        <a:t>Basic content types</a:t>
                      </a:r>
                    </a:p>
                  </a:txBody>
                  <a:tcPr>
                    <a:solidFill>
                      <a:schemeClr val="accent6">
                        <a:lumMod val="40000"/>
                        <a:lumOff val="60000"/>
                      </a:schemeClr>
                    </a:solidFill>
                  </a:tcPr>
                </a:tc>
                <a:extLst>
                  <a:ext uri="{0D108BD9-81ED-4DB2-BD59-A6C34878D82A}">
                    <a16:rowId xmlns:a16="http://schemas.microsoft.com/office/drawing/2014/main" val="87710077"/>
                  </a:ext>
                </a:extLst>
              </a:tr>
              <a:tr h="370838">
                <a:tc>
                  <a:txBody>
                    <a:bodyPr/>
                    <a:lstStyle/>
                    <a:p>
                      <a:pPr lvl="0">
                        <a:buNone/>
                      </a:pPr>
                      <a:r>
                        <a:rPr lang="nl-NL" sz="2400" b="0" i="0" u="none" strike="noStrike" noProof="0" dirty="0">
                          <a:latin typeface="Lato Light"/>
                        </a:rPr>
                        <a:t>Human-</a:t>
                      </a:r>
                      <a:r>
                        <a:rPr lang="nl-NL" sz="2400" b="0" i="0" u="none" strike="noStrike" noProof="0" dirty="0" err="1">
                          <a:latin typeface="Lato Light"/>
                        </a:rPr>
                        <a:t>readable</a:t>
                      </a:r>
                      <a:r>
                        <a:rPr lang="nl-NL" sz="2400" b="0" i="0" u="none" strike="noStrike" noProof="0" dirty="0">
                          <a:latin typeface="Lato Light"/>
                        </a:rPr>
                        <a:t>, </a:t>
                      </a:r>
                      <a:r>
                        <a:rPr lang="nl-NL" sz="2400" b="0" i="0" u="none" strike="noStrike" noProof="0" dirty="0" err="1">
                          <a:latin typeface="Lato Light"/>
                        </a:rPr>
                        <a:t>text-based</a:t>
                      </a:r>
                      <a:r>
                        <a:rPr lang="nl-NL" sz="2400" b="0" i="0" u="none" strike="noStrike" noProof="0" dirty="0">
                          <a:latin typeface="Lato Light"/>
                        </a:rPr>
                        <a:t> format</a:t>
                      </a:r>
                      <a:endParaRPr lang="nl-NL" dirty="0"/>
                    </a:p>
                  </a:txBody>
                  <a:tcPr>
                    <a:solidFill>
                      <a:schemeClr val="accent6">
                        <a:lumMod val="20000"/>
                        <a:lumOff val="80000"/>
                      </a:schemeClr>
                    </a:solidFill>
                  </a:tcPr>
                </a:tc>
                <a:tc>
                  <a:txBody>
                    <a:bodyPr/>
                    <a:lstStyle/>
                    <a:p>
                      <a:r>
                        <a:rPr lang="nl-NL" sz="2400" dirty="0" err="1"/>
                        <a:t>Binary</a:t>
                      </a:r>
                      <a:r>
                        <a:rPr lang="nl-NL" sz="2400" dirty="0"/>
                        <a:t> format</a:t>
                      </a:r>
                    </a:p>
                  </a:txBody>
                  <a:tcPr>
                    <a:solidFill>
                      <a:schemeClr val="accent6">
                        <a:lumMod val="20000"/>
                        <a:lumOff val="80000"/>
                      </a:schemeClr>
                    </a:solidFill>
                  </a:tcPr>
                </a:tc>
                <a:extLst>
                  <a:ext uri="{0D108BD9-81ED-4DB2-BD59-A6C34878D82A}">
                    <a16:rowId xmlns:a16="http://schemas.microsoft.com/office/drawing/2014/main" val="620502233"/>
                  </a:ext>
                </a:extLst>
              </a:tr>
              <a:tr h="372533">
                <a:tc>
                  <a:txBody>
                    <a:bodyPr/>
                    <a:lstStyle/>
                    <a:p>
                      <a:r>
                        <a:rPr lang="nl-NL" sz="2400" err="1"/>
                        <a:t>Uses</a:t>
                      </a:r>
                      <a:r>
                        <a:rPr lang="nl-NL" sz="2400" dirty="0"/>
                        <a:t> TCP</a:t>
                      </a:r>
                      <a:endParaRPr lang="nl-NL"/>
                    </a:p>
                  </a:txBody>
                  <a:tcPr>
                    <a:solidFill>
                      <a:schemeClr val="accent6">
                        <a:lumMod val="40000"/>
                        <a:lumOff val="60000"/>
                      </a:schemeClr>
                    </a:solidFill>
                  </a:tcPr>
                </a:tc>
                <a:tc>
                  <a:txBody>
                    <a:bodyPr/>
                    <a:lstStyle/>
                    <a:p>
                      <a:r>
                        <a:rPr lang="nl-NL" sz="2400" err="1"/>
                        <a:t>Uses</a:t>
                      </a:r>
                      <a:r>
                        <a:rPr lang="nl-NL" sz="2400" dirty="0"/>
                        <a:t> UDP</a:t>
                      </a:r>
                      <a:endParaRPr lang="nl-NL"/>
                    </a:p>
                  </a:txBody>
                  <a:tcPr>
                    <a:solidFill>
                      <a:schemeClr val="accent6">
                        <a:lumMod val="40000"/>
                        <a:lumOff val="60000"/>
                      </a:schemeClr>
                    </a:solidFill>
                  </a:tcPr>
                </a:tc>
                <a:extLst>
                  <a:ext uri="{0D108BD9-81ED-4DB2-BD59-A6C34878D82A}">
                    <a16:rowId xmlns:a16="http://schemas.microsoft.com/office/drawing/2014/main" val="831778032"/>
                  </a:ext>
                </a:extLst>
              </a:tr>
            </a:tbl>
          </a:graphicData>
        </a:graphic>
      </p:graphicFrame>
    </p:spTree>
    <p:extLst>
      <p:ext uri="{BB962C8B-B14F-4D97-AF65-F5344CB8AC3E}">
        <p14:creationId xmlns:p14="http://schemas.microsoft.com/office/powerpoint/2010/main" val="2081805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31</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a typeface="+mj-lt"/>
                <a:cs typeface="+mj-lt"/>
              </a:rPr>
              <a:t>Publisher-subscriber: MQTT and DDS</a:t>
            </a:r>
            <a:endParaRPr lang="en-US" dirty="0"/>
          </a:p>
        </p:txBody>
      </p:sp>
      <p:cxnSp>
        <p:nvCxnSpPr>
          <p:cNvPr id="2" name="Rechte verbindingslijn met pijl 12">
            <a:extLst>
              <a:ext uri="{FF2B5EF4-FFF2-40B4-BE49-F238E27FC236}">
                <a16:creationId xmlns:a16="http://schemas.microsoft.com/office/drawing/2014/main" id="{6AAECEF6-9D83-3B03-34EB-FE46FEA3A1A0}"/>
              </a:ext>
            </a:extLst>
          </p:cNvPr>
          <p:cNvCxnSpPr>
            <a:cxnSpLocks/>
          </p:cNvCxnSpPr>
          <p:nvPr/>
        </p:nvCxnSpPr>
        <p:spPr>
          <a:xfrm>
            <a:off x="6660626" y="4477214"/>
            <a:ext cx="1814301"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Rechte verbindingslijn met pijl 15">
            <a:extLst>
              <a:ext uri="{FF2B5EF4-FFF2-40B4-BE49-F238E27FC236}">
                <a16:creationId xmlns:a16="http://schemas.microsoft.com/office/drawing/2014/main" id="{90DDBBBE-038C-F370-6361-4B702054D26F}"/>
              </a:ext>
            </a:extLst>
          </p:cNvPr>
          <p:cNvCxnSpPr>
            <a:cxnSpLocks/>
          </p:cNvCxnSpPr>
          <p:nvPr/>
        </p:nvCxnSpPr>
        <p:spPr>
          <a:xfrm flipH="1">
            <a:off x="6660626" y="4862137"/>
            <a:ext cx="1814301"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6" name="Graphic 5" descr="Processor met effen opvulling">
            <a:extLst>
              <a:ext uri="{FF2B5EF4-FFF2-40B4-BE49-F238E27FC236}">
                <a16:creationId xmlns:a16="http://schemas.microsoft.com/office/drawing/2014/main" id="{6F569BDA-0E5C-AF37-D4AA-7507F29D09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6892" y="4056300"/>
            <a:ext cx="1071638" cy="1071638"/>
          </a:xfrm>
          <a:prstGeom prst="rect">
            <a:avLst/>
          </a:prstGeom>
        </p:spPr>
      </p:pic>
      <p:pic>
        <p:nvPicPr>
          <p:cNvPr id="8" name="Graphic 7" descr="Database with solid fill">
            <a:extLst>
              <a:ext uri="{FF2B5EF4-FFF2-40B4-BE49-F238E27FC236}">
                <a16:creationId xmlns:a16="http://schemas.microsoft.com/office/drawing/2014/main" id="{271A77AA-0AED-D6FC-B42F-BBA5362439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5949" y="4134919"/>
            <a:ext cx="914400" cy="914400"/>
          </a:xfrm>
          <a:prstGeom prst="rect">
            <a:avLst/>
          </a:prstGeom>
        </p:spPr>
      </p:pic>
      <p:sp>
        <p:nvSpPr>
          <p:cNvPr id="13" name="TextBox 14">
            <a:extLst>
              <a:ext uri="{FF2B5EF4-FFF2-40B4-BE49-F238E27FC236}">
                <a16:creationId xmlns:a16="http://schemas.microsoft.com/office/drawing/2014/main" id="{DF87F5B4-2CAD-B743-067F-DF2CDE91591A}"/>
              </a:ext>
            </a:extLst>
          </p:cNvPr>
          <p:cNvSpPr txBox="1"/>
          <p:nvPr/>
        </p:nvSpPr>
        <p:spPr>
          <a:xfrm>
            <a:off x="6441331" y="3472996"/>
            <a:ext cx="2174578" cy="830997"/>
          </a:xfrm>
          <a:prstGeom prst="rect">
            <a:avLst/>
          </a:prstGeom>
          <a:noFill/>
        </p:spPr>
        <p:txBody>
          <a:bodyPr wrap="square" lIns="91440" tIns="45720" rIns="91440" bIns="45720" rtlCol="0" anchor="t">
            <a:spAutoFit/>
          </a:bodyPr>
          <a:lstStyle/>
          <a:p>
            <a:pPr algn="ctr"/>
            <a:r>
              <a:rPr lang="en-US" sz="2400" dirty="0"/>
              <a:t>Subscribe</a:t>
            </a:r>
          </a:p>
          <a:p>
            <a:pPr algn="ctr"/>
            <a:r>
              <a:rPr lang="en-US" sz="2400" dirty="0">
                <a:ea typeface="Lato Light"/>
                <a:cs typeface="Lato Light"/>
              </a:rPr>
              <a:t>to topic 1</a:t>
            </a:r>
          </a:p>
        </p:txBody>
      </p:sp>
      <p:sp>
        <p:nvSpPr>
          <p:cNvPr id="14" name="TextBox 14">
            <a:extLst>
              <a:ext uri="{FF2B5EF4-FFF2-40B4-BE49-F238E27FC236}">
                <a16:creationId xmlns:a16="http://schemas.microsoft.com/office/drawing/2014/main" id="{ED627BDB-8DFF-BE4E-4726-1226006F344B}"/>
              </a:ext>
            </a:extLst>
          </p:cNvPr>
          <p:cNvSpPr txBox="1"/>
          <p:nvPr/>
        </p:nvSpPr>
        <p:spPr>
          <a:xfrm>
            <a:off x="6441331" y="5049319"/>
            <a:ext cx="2174578" cy="830997"/>
          </a:xfrm>
          <a:prstGeom prst="rect">
            <a:avLst/>
          </a:prstGeom>
          <a:noFill/>
        </p:spPr>
        <p:txBody>
          <a:bodyPr wrap="square" lIns="91440" tIns="45720" rIns="91440" bIns="45720" rtlCol="0" anchor="t">
            <a:spAutoFit/>
          </a:bodyPr>
          <a:lstStyle/>
          <a:p>
            <a:pPr algn="ctr"/>
            <a:r>
              <a:rPr lang="en-US" sz="2400" dirty="0"/>
              <a:t>Publish</a:t>
            </a:r>
          </a:p>
          <a:p>
            <a:pPr algn="ctr"/>
            <a:r>
              <a:rPr lang="en-US" sz="2400" dirty="0">
                <a:ea typeface="Lato Light"/>
                <a:cs typeface="Lato Light"/>
              </a:rPr>
              <a:t>to topic 2</a:t>
            </a:r>
          </a:p>
        </p:txBody>
      </p:sp>
      <p:pic>
        <p:nvPicPr>
          <p:cNvPr id="15" name="Graphic 14" descr="Processor met effen opvulling">
            <a:extLst>
              <a:ext uri="{FF2B5EF4-FFF2-40B4-BE49-F238E27FC236}">
                <a16:creationId xmlns:a16="http://schemas.microsoft.com/office/drawing/2014/main" id="{6E6CADF8-5028-EF3E-FBEF-AADD9F5846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733" y="4013554"/>
            <a:ext cx="1071638" cy="1071638"/>
          </a:xfrm>
          <a:prstGeom prst="rect">
            <a:avLst/>
          </a:prstGeom>
        </p:spPr>
      </p:pic>
      <p:cxnSp>
        <p:nvCxnSpPr>
          <p:cNvPr id="16" name="Rechte verbindingslijn met pijl 12">
            <a:extLst>
              <a:ext uri="{FF2B5EF4-FFF2-40B4-BE49-F238E27FC236}">
                <a16:creationId xmlns:a16="http://schemas.microsoft.com/office/drawing/2014/main" id="{0B01D161-3AC8-D4D2-3B64-52DBA953D80C}"/>
              </a:ext>
            </a:extLst>
          </p:cNvPr>
          <p:cNvCxnSpPr>
            <a:cxnSpLocks/>
          </p:cNvCxnSpPr>
          <p:nvPr/>
        </p:nvCxnSpPr>
        <p:spPr>
          <a:xfrm>
            <a:off x="3456509" y="4549373"/>
            <a:ext cx="1814301"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4">
            <a:extLst>
              <a:ext uri="{FF2B5EF4-FFF2-40B4-BE49-F238E27FC236}">
                <a16:creationId xmlns:a16="http://schemas.microsoft.com/office/drawing/2014/main" id="{8548F5B5-9E79-1A32-B225-550158824309}"/>
              </a:ext>
            </a:extLst>
          </p:cNvPr>
          <p:cNvSpPr txBox="1"/>
          <p:nvPr/>
        </p:nvSpPr>
        <p:spPr>
          <a:xfrm>
            <a:off x="4755860" y="5066301"/>
            <a:ext cx="2174578" cy="523220"/>
          </a:xfrm>
          <a:prstGeom prst="rect">
            <a:avLst/>
          </a:prstGeom>
          <a:noFill/>
        </p:spPr>
        <p:txBody>
          <a:bodyPr wrap="square" lIns="91440" tIns="45720" rIns="91440" bIns="45720" rtlCol="0" anchor="t">
            <a:spAutoFit/>
          </a:bodyPr>
          <a:lstStyle/>
          <a:p>
            <a:pPr algn="ctr"/>
            <a:r>
              <a:rPr lang="en-US" sz="2800" dirty="0"/>
              <a:t>Broker</a:t>
            </a:r>
            <a:endParaRPr lang="en-US" sz="2800" dirty="0">
              <a:ea typeface="Lato Light"/>
              <a:cs typeface="Lato Light"/>
            </a:endParaRPr>
          </a:p>
        </p:txBody>
      </p:sp>
      <p:sp>
        <p:nvSpPr>
          <p:cNvPr id="18" name="TextBox 14">
            <a:extLst>
              <a:ext uri="{FF2B5EF4-FFF2-40B4-BE49-F238E27FC236}">
                <a16:creationId xmlns:a16="http://schemas.microsoft.com/office/drawing/2014/main" id="{2BE579BC-0FB1-8B6D-376B-863762D4EEFB}"/>
              </a:ext>
            </a:extLst>
          </p:cNvPr>
          <p:cNvSpPr txBox="1"/>
          <p:nvPr/>
        </p:nvSpPr>
        <p:spPr>
          <a:xfrm>
            <a:off x="3070389" y="4650884"/>
            <a:ext cx="2174578" cy="830997"/>
          </a:xfrm>
          <a:prstGeom prst="rect">
            <a:avLst/>
          </a:prstGeom>
          <a:noFill/>
        </p:spPr>
        <p:txBody>
          <a:bodyPr wrap="square" lIns="91440" tIns="45720" rIns="91440" bIns="45720" rtlCol="0" anchor="t">
            <a:spAutoFit/>
          </a:bodyPr>
          <a:lstStyle/>
          <a:p>
            <a:pPr algn="ctr"/>
            <a:r>
              <a:rPr lang="en-US" sz="2400" dirty="0"/>
              <a:t>Publish</a:t>
            </a:r>
          </a:p>
          <a:p>
            <a:pPr algn="ctr"/>
            <a:r>
              <a:rPr lang="en-US" sz="2400" dirty="0">
                <a:ea typeface="Lato Light"/>
                <a:cs typeface="Lato Light"/>
              </a:rPr>
              <a:t>to topic 1</a:t>
            </a:r>
          </a:p>
        </p:txBody>
      </p:sp>
      <p:pic>
        <p:nvPicPr>
          <p:cNvPr id="19" name="Graphic 18" descr="Processor met effen opvulling">
            <a:extLst>
              <a:ext uri="{FF2B5EF4-FFF2-40B4-BE49-F238E27FC236}">
                <a16:creationId xmlns:a16="http://schemas.microsoft.com/office/drawing/2014/main" id="{40A38BB3-3B7B-A6CB-54D0-C4C489FD46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7330" y="1839551"/>
            <a:ext cx="1071638" cy="1071638"/>
          </a:xfrm>
          <a:prstGeom prst="rect">
            <a:avLst/>
          </a:prstGeom>
        </p:spPr>
      </p:pic>
      <p:cxnSp>
        <p:nvCxnSpPr>
          <p:cNvPr id="20" name="Rechte verbindingslijn met pijl 12">
            <a:extLst>
              <a:ext uri="{FF2B5EF4-FFF2-40B4-BE49-F238E27FC236}">
                <a16:creationId xmlns:a16="http://schemas.microsoft.com/office/drawing/2014/main" id="{3DCEB290-08B4-49F8-E934-80346848A29A}"/>
              </a:ext>
            </a:extLst>
          </p:cNvPr>
          <p:cNvCxnSpPr>
            <a:cxnSpLocks/>
            <a:endCxn id="19" idx="2"/>
          </p:cNvCxnSpPr>
          <p:nvPr/>
        </p:nvCxnSpPr>
        <p:spPr>
          <a:xfrm flipV="1">
            <a:off x="5843149" y="2911189"/>
            <a:ext cx="0" cy="120674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14">
            <a:extLst>
              <a:ext uri="{FF2B5EF4-FFF2-40B4-BE49-F238E27FC236}">
                <a16:creationId xmlns:a16="http://schemas.microsoft.com/office/drawing/2014/main" id="{D70A615B-6596-D619-8A5C-D09B5C3804EE}"/>
              </a:ext>
            </a:extLst>
          </p:cNvPr>
          <p:cNvSpPr txBox="1"/>
          <p:nvPr/>
        </p:nvSpPr>
        <p:spPr>
          <a:xfrm>
            <a:off x="3668571" y="2994764"/>
            <a:ext cx="2174578" cy="830997"/>
          </a:xfrm>
          <a:prstGeom prst="rect">
            <a:avLst/>
          </a:prstGeom>
          <a:noFill/>
        </p:spPr>
        <p:txBody>
          <a:bodyPr wrap="square" lIns="91440" tIns="45720" rIns="91440" bIns="45720" rtlCol="0" anchor="t">
            <a:spAutoFit/>
          </a:bodyPr>
          <a:lstStyle/>
          <a:p>
            <a:pPr algn="ctr"/>
            <a:r>
              <a:rPr lang="en-US" sz="2400" dirty="0"/>
              <a:t>Subscribe</a:t>
            </a:r>
          </a:p>
          <a:p>
            <a:pPr algn="ctr"/>
            <a:r>
              <a:rPr lang="en-US" sz="2400" dirty="0">
                <a:ea typeface="Lato Light"/>
                <a:cs typeface="Lato Light"/>
              </a:rPr>
              <a:t>to topic 2</a:t>
            </a:r>
          </a:p>
        </p:txBody>
      </p:sp>
    </p:spTree>
    <p:extLst>
      <p:ext uri="{BB962C8B-B14F-4D97-AF65-F5344CB8AC3E}">
        <p14:creationId xmlns:p14="http://schemas.microsoft.com/office/powerpoint/2010/main" val="1143350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3"/>
          <a:srcRect l="22975" t="8495" r="15719" b="4934"/>
          <a:stretch/>
        </p:blipFill>
        <p:spPr>
          <a:xfrm>
            <a:off x="3816302" y="1018554"/>
            <a:ext cx="7759773" cy="5389351"/>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4631934" y="6318583"/>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4" name="Rechthoek 3">
            <a:extLst>
              <a:ext uri="{FF2B5EF4-FFF2-40B4-BE49-F238E27FC236}">
                <a16:creationId xmlns:a16="http://schemas.microsoft.com/office/drawing/2014/main" id="{8FAC501B-D770-AAC7-D155-EC859CA5C393}"/>
              </a:ext>
            </a:extLst>
          </p:cNvPr>
          <p:cNvSpPr/>
          <p:nvPr/>
        </p:nvSpPr>
        <p:spPr>
          <a:xfrm>
            <a:off x="6582451" y="1228704"/>
            <a:ext cx="4983803" cy="793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5151BA53-8AC5-A27E-3558-E7DE467B98C6}"/>
              </a:ext>
            </a:extLst>
          </p:cNvPr>
          <p:cNvSpPr/>
          <p:nvPr/>
        </p:nvSpPr>
        <p:spPr>
          <a:xfrm>
            <a:off x="6582450" y="2752704"/>
            <a:ext cx="4983803" cy="3575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104800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A59EB0CE-4248-E102-6E45-6A060474D35F}"/>
              </a:ext>
            </a:extLst>
          </p:cNvPr>
          <p:cNvSpPr/>
          <p:nvPr/>
        </p:nvSpPr>
        <p:spPr>
          <a:xfrm>
            <a:off x="1745" y="2476400"/>
            <a:ext cx="12187923" cy="1909399"/>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10" name="Rechthoek 9">
            <a:extLst>
              <a:ext uri="{FF2B5EF4-FFF2-40B4-BE49-F238E27FC236}">
                <a16:creationId xmlns:a16="http://schemas.microsoft.com/office/drawing/2014/main" id="{3B00E1F8-A03E-7BC3-CF5B-4492C9FB3779}"/>
              </a:ext>
            </a:extLst>
          </p:cNvPr>
          <p:cNvSpPr/>
          <p:nvPr/>
        </p:nvSpPr>
        <p:spPr>
          <a:xfrm>
            <a:off x="1835223" y="5056371"/>
            <a:ext cx="2402240" cy="10772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sz="2800" b="1" dirty="0">
              <a:latin typeface="Lato"/>
              <a:ea typeface="Lato Light"/>
              <a:cs typeface="Lato Light"/>
            </a:endParaRPr>
          </a:p>
        </p:txBody>
      </p:sp>
      <p:sp>
        <p:nvSpPr>
          <p:cNvPr id="11" name="Rechthoek 10">
            <a:extLst>
              <a:ext uri="{FF2B5EF4-FFF2-40B4-BE49-F238E27FC236}">
                <a16:creationId xmlns:a16="http://schemas.microsoft.com/office/drawing/2014/main" id="{117303D7-EC02-1C5A-930F-12634EF84567}"/>
              </a:ext>
            </a:extLst>
          </p:cNvPr>
          <p:cNvSpPr/>
          <p:nvPr/>
        </p:nvSpPr>
        <p:spPr>
          <a:xfrm>
            <a:off x="5023591" y="5056371"/>
            <a:ext cx="2402240" cy="10772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err="1">
                <a:latin typeface="Lato"/>
                <a:ea typeface="Lato Light"/>
                <a:cs typeface="Lato Light"/>
              </a:rPr>
              <a:t>Protocols</a:t>
            </a:r>
            <a:endParaRPr lang="nl-NL" dirty="0" err="1"/>
          </a:p>
        </p:txBody>
      </p:sp>
      <p:sp>
        <p:nvSpPr>
          <p:cNvPr id="12" name="Rechthoek 11">
            <a:extLst>
              <a:ext uri="{FF2B5EF4-FFF2-40B4-BE49-F238E27FC236}">
                <a16:creationId xmlns:a16="http://schemas.microsoft.com/office/drawing/2014/main" id="{EB787F57-78E3-1E9F-E3CB-D0E0FC044E6B}"/>
              </a:ext>
            </a:extLst>
          </p:cNvPr>
          <p:cNvSpPr/>
          <p:nvPr/>
        </p:nvSpPr>
        <p:spPr>
          <a:xfrm>
            <a:off x="8211959" y="5056371"/>
            <a:ext cx="2402240" cy="10772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sz="2800" b="1" dirty="0">
              <a:latin typeface="Lato"/>
              <a:ea typeface="Lato"/>
              <a:cs typeface="Lato"/>
            </a:endParaRPr>
          </a:p>
        </p:txBody>
      </p:sp>
      <p:sp>
        <p:nvSpPr>
          <p:cNvPr id="3" name="Titel 1">
            <a:extLst>
              <a:ext uri="{FF2B5EF4-FFF2-40B4-BE49-F238E27FC236}">
                <a16:creationId xmlns:a16="http://schemas.microsoft.com/office/drawing/2014/main" id="{7E591344-B181-1636-FD82-E1023E4D7EB4}"/>
              </a:ext>
            </a:extLst>
          </p:cNvPr>
          <p:cNvSpPr txBox="1">
            <a:spLocks/>
          </p:cNvSpPr>
          <p:nvPr/>
        </p:nvSpPr>
        <p:spPr>
          <a:xfrm>
            <a:off x="3201173" y="2931357"/>
            <a:ext cx="5789048"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ea typeface="+mj-lt"/>
                <a:cs typeface="+mj-lt"/>
              </a:rPr>
              <a:t>INTERNET</a:t>
            </a:r>
            <a:endParaRPr lang="nl-NL" dirty="0">
              <a:solidFill>
                <a:schemeClr val="bg1"/>
              </a:solidFill>
              <a:ea typeface="+mj-lt"/>
              <a:cs typeface="+mj-lt"/>
            </a:endParaRPr>
          </a:p>
        </p:txBody>
      </p:sp>
    </p:spTree>
    <p:extLst>
      <p:ext uri="{BB962C8B-B14F-4D97-AF65-F5344CB8AC3E}">
        <p14:creationId xmlns:p14="http://schemas.microsoft.com/office/powerpoint/2010/main" val="2552023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34</a:t>
            </a:fld>
            <a:endParaRPr lang="en-US"/>
          </a:p>
        </p:txBody>
      </p:sp>
      <p:sp>
        <p:nvSpPr>
          <p:cNvPr id="10" name="Rechthoek 9">
            <a:extLst>
              <a:ext uri="{FF2B5EF4-FFF2-40B4-BE49-F238E27FC236}">
                <a16:creationId xmlns:a16="http://schemas.microsoft.com/office/drawing/2014/main" id="{88C4D0F6-D36D-EE78-AD10-EF0180CB7FC9}"/>
              </a:ext>
            </a:extLst>
          </p:cNvPr>
          <p:cNvSpPr/>
          <p:nvPr/>
        </p:nvSpPr>
        <p:spPr>
          <a:xfrm>
            <a:off x="4099" y="0"/>
            <a:ext cx="1502547" cy="685555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144C68BD-326A-3C6B-EC43-4BB44A6670B7}"/>
              </a:ext>
            </a:extLst>
          </p:cNvPr>
          <p:cNvSpPr txBox="1"/>
          <p:nvPr/>
        </p:nvSpPr>
        <p:spPr>
          <a:xfrm rot="16200000">
            <a:off x="-2392728" y="2966017"/>
            <a:ext cx="63081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5400" b="1">
                <a:solidFill>
                  <a:schemeClr val="bg1"/>
                </a:solidFill>
                <a:latin typeface="Raleway"/>
                <a:ea typeface="Lato Light"/>
                <a:cs typeface="Lato Light"/>
              </a:rPr>
              <a:t>PROTOCOL GAME</a:t>
            </a:r>
            <a:endParaRPr lang="nl-NL"/>
          </a:p>
        </p:txBody>
      </p:sp>
      <p:pic>
        <p:nvPicPr>
          <p:cNvPr id="4" name="Afbeelding 3" descr="Afbeelding met plein, Rechthoek, gebouw, raam&#10;&#10;Automatisch gegenereerde beschrijving">
            <a:extLst>
              <a:ext uri="{FF2B5EF4-FFF2-40B4-BE49-F238E27FC236}">
                <a16:creationId xmlns:a16="http://schemas.microsoft.com/office/drawing/2014/main" id="{C7C41DAB-1DF2-876B-828F-8B3F62F798FB}"/>
              </a:ext>
            </a:extLst>
          </p:cNvPr>
          <p:cNvPicPr>
            <a:picLocks noChangeAspect="1"/>
          </p:cNvPicPr>
          <p:nvPr/>
        </p:nvPicPr>
        <p:blipFill>
          <a:blip r:embed="rId3"/>
          <a:stretch>
            <a:fillRect/>
          </a:stretch>
        </p:blipFill>
        <p:spPr>
          <a:xfrm>
            <a:off x="3809698" y="888848"/>
            <a:ext cx="956128" cy="1294494"/>
          </a:xfrm>
          <a:prstGeom prst="rect">
            <a:avLst/>
          </a:prstGeom>
        </p:spPr>
      </p:pic>
      <p:pic>
        <p:nvPicPr>
          <p:cNvPr id="5" name="Afbeelding 4" descr="Afbeelding met plein, Rechthoek, Symmetrie, ontwerp&#10;&#10;Automatisch gegenereerde beschrijving">
            <a:extLst>
              <a:ext uri="{FF2B5EF4-FFF2-40B4-BE49-F238E27FC236}">
                <a16:creationId xmlns:a16="http://schemas.microsoft.com/office/drawing/2014/main" id="{C3660985-5CCC-2B7F-0ED8-0E7EF5F0E31F}"/>
              </a:ext>
            </a:extLst>
          </p:cNvPr>
          <p:cNvPicPr>
            <a:picLocks noChangeAspect="1"/>
          </p:cNvPicPr>
          <p:nvPr/>
        </p:nvPicPr>
        <p:blipFill>
          <a:blip r:embed="rId4"/>
          <a:stretch>
            <a:fillRect/>
          </a:stretch>
        </p:blipFill>
        <p:spPr>
          <a:xfrm>
            <a:off x="3809697" y="2957131"/>
            <a:ext cx="956129" cy="1294494"/>
          </a:xfrm>
          <a:prstGeom prst="rect">
            <a:avLst/>
          </a:prstGeom>
        </p:spPr>
      </p:pic>
      <p:pic>
        <p:nvPicPr>
          <p:cNvPr id="6" name="Afbeelding 5" descr="Afbeelding met plein, Rechthoek, Symmetrie, gebouw&#10;&#10;Automatisch gegenereerde beschrijving">
            <a:extLst>
              <a:ext uri="{FF2B5EF4-FFF2-40B4-BE49-F238E27FC236}">
                <a16:creationId xmlns:a16="http://schemas.microsoft.com/office/drawing/2014/main" id="{30E3DD45-5977-1C8F-4BED-D49E2DD34E08}"/>
              </a:ext>
            </a:extLst>
          </p:cNvPr>
          <p:cNvPicPr>
            <a:picLocks noChangeAspect="1"/>
          </p:cNvPicPr>
          <p:nvPr/>
        </p:nvPicPr>
        <p:blipFill>
          <a:blip r:embed="rId5"/>
          <a:stretch>
            <a:fillRect/>
          </a:stretch>
        </p:blipFill>
        <p:spPr>
          <a:xfrm>
            <a:off x="3809697" y="4831896"/>
            <a:ext cx="956130" cy="1306589"/>
          </a:xfrm>
          <a:prstGeom prst="rect">
            <a:avLst/>
          </a:prstGeom>
        </p:spPr>
      </p:pic>
      <p:pic>
        <p:nvPicPr>
          <p:cNvPr id="7" name="Afbeelding 6" descr="Afbeelding met plein, Rechthoek, raam, raster&#10;&#10;Automatisch gegenereerde beschrijving">
            <a:extLst>
              <a:ext uri="{FF2B5EF4-FFF2-40B4-BE49-F238E27FC236}">
                <a16:creationId xmlns:a16="http://schemas.microsoft.com/office/drawing/2014/main" id="{08CDEE15-6949-AC03-E7B1-37D43B4EB73B}"/>
              </a:ext>
            </a:extLst>
          </p:cNvPr>
          <p:cNvPicPr>
            <a:picLocks noChangeAspect="1"/>
          </p:cNvPicPr>
          <p:nvPr/>
        </p:nvPicPr>
        <p:blipFill>
          <a:blip r:embed="rId6"/>
          <a:stretch>
            <a:fillRect/>
          </a:stretch>
        </p:blipFill>
        <p:spPr>
          <a:xfrm>
            <a:off x="9071126" y="1021896"/>
            <a:ext cx="956129" cy="1294493"/>
          </a:xfrm>
          <a:prstGeom prst="rect">
            <a:avLst/>
          </a:prstGeom>
        </p:spPr>
      </p:pic>
      <p:pic>
        <p:nvPicPr>
          <p:cNvPr id="8" name="Afbeelding 7" descr="Afbeelding met Rechthoek, plein, gebouw, raam&#10;&#10;Automatisch gegenereerde beschrijving">
            <a:extLst>
              <a:ext uri="{FF2B5EF4-FFF2-40B4-BE49-F238E27FC236}">
                <a16:creationId xmlns:a16="http://schemas.microsoft.com/office/drawing/2014/main" id="{86616EBD-5946-76B8-7281-2484F141E491}"/>
              </a:ext>
            </a:extLst>
          </p:cNvPr>
          <p:cNvPicPr>
            <a:picLocks noChangeAspect="1"/>
          </p:cNvPicPr>
          <p:nvPr/>
        </p:nvPicPr>
        <p:blipFill>
          <a:blip r:embed="rId7"/>
          <a:stretch>
            <a:fillRect/>
          </a:stretch>
        </p:blipFill>
        <p:spPr>
          <a:xfrm>
            <a:off x="9071125" y="2811992"/>
            <a:ext cx="956129" cy="1294493"/>
          </a:xfrm>
          <a:prstGeom prst="rect">
            <a:avLst/>
          </a:prstGeom>
        </p:spPr>
      </p:pic>
      <p:pic>
        <p:nvPicPr>
          <p:cNvPr id="9" name="Afbeelding 8" descr="Afbeelding met Rechthoek, plein, gebouw, raam&#10;&#10;Automatisch gegenereerde beschrijving">
            <a:extLst>
              <a:ext uri="{FF2B5EF4-FFF2-40B4-BE49-F238E27FC236}">
                <a16:creationId xmlns:a16="http://schemas.microsoft.com/office/drawing/2014/main" id="{F8B911AD-D448-15A3-FC8E-64B173BF4A71}"/>
              </a:ext>
            </a:extLst>
          </p:cNvPr>
          <p:cNvPicPr>
            <a:picLocks noChangeAspect="1"/>
          </p:cNvPicPr>
          <p:nvPr/>
        </p:nvPicPr>
        <p:blipFill>
          <a:blip r:embed="rId7"/>
          <a:stretch>
            <a:fillRect/>
          </a:stretch>
        </p:blipFill>
        <p:spPr>
          <a:xfrm>
            <a:off x="9066287" y="4859716"/>
            <a:ext cx="956129" cy="1294493"/>
          </a:xfrm>
          <a:prstGeom prst="rect">
            <a:avLst/>
          </a:prstGeom>
        </p:spPr>
      </p:pic>
      <p:pic>
        <p:nvPicPr>
          <p:cNvPr id="11" name="Graphic 10" descr="Gebruiker met effen opvulling">
            <a:extLst>
              <a:ext uri="{FF2B5EF4-FFF2-40B4-BE49-F238E27FC236}">
                <a16:creationId xmlns:a16="http://schemas.microsoft.com/office/drawing/2014/main" id="{AD5DA400-DC5C-3938-3A9A-F8AE6E3A6B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1466" y="637418"/>
            <a:ext cx="914400" cy="914400"/>
          </a:xfrm>
          <a:prstGeom prst="rect">
            <a:avLst/>
          </a:prstGeom>
        </p:spPr>
      </p:pic>
      <p:pic>
        <p:nvPicPr>
          <p:cNvPr id="13" name="Graphic 12" descr="Gebruiker met effen opvulling">
            <a:extLst>
              <a:ext uri="{FF2B5EF4-FFF2-40B4-BE49-F238E27FC236}">
                <a16:creationId xmlns:a16="http://schemas.microsoft.com/office/drawing/2014/main" id="{0026088A-348F-32C5-E1E9-06D15B2645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1465" y="1411513"/>
            <a:ext cx="914400" cy="914400"/>
          </a:xfrm>
          <a:prstGeom prst="rect">
            <a:avLst/>
          </a:prstGeom>
        </p:spPr>
      </p:pic>
      <p:pic>
        <p:nvPicPr>
          <p:cNvPr id="14" name="Graphic 13" descr="Gebruiker met effen opvulling">
            <a:extLst>
              <a:ext uri="{FF2B5EF4-FFF2-40B4-BE49-F238E27FC236}">
                <a16:creationId xmlns:a16="http://schemas.microsoft.com/office/drawing/2014/main" id="{6E87C79F-37E4-2DDB-DAFD-D5A13F94E6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370" y="2657323"/>
            <a:ext cx="914400" cy="914400"/>
          </a:xfrm>
          <a:prstGeom prst="rect">
            <a:avLst/>
          </a:prstGeom>
        </p:spPr>
      </p:pic>
      <p:pic>
        <p:nvPicPr>
          <p:cNvPr id="15" name="Graphic 14" descr="Gebruiker met effen opvulling">
            <a:extLst>
              <a:ext uri="{FF2B5EF4-FFF2-40B4-BE49-F238E27FC236}">
                <a16:creationId xmlns:a16="http://schemas.microsoft.com/office/drawing/2014/main" id="{7A7109D9-796E-85DF-9492-0BD9EF540D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369" y="3431416"/>
            <a:ext cx="914400" cy="914400"/>
          </a:xfrm>
          <a:prstGeom prst="rect">
            <a:avLst/>
          </a:prstGeom>
        </p:spPr>
      </p:pic>
      <p:pic>
        <p:nvPicPr>
          <p:cNvPr id="16" name="Graphic 15" descr="Gebruiker met effen opvulling">
            <a:extLst>
              <a:ext uri="{FF2B5EF4-FFF2-40B4-BE49-F238E27FC236}">
                <a16:creationId xmlns:a16="http://schemas.microsoft.com/office/drawing/2014/main" id="{E7B67812-5D0F-A84A-AA57-B0B9D6F6F3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33560" y="4665132"/>
            <a:ext cx="914400" cy="914400"/>
          </a:xfrm>
          <a:prstGeom prst="rect">
            <a:avLst/>
          </a:prstGeom>
        </p:spPr>
      </p:pic>
      <p:pic>
        <p:nvPicPr>
          <p:cNvPr id="17" name="Graphic 16" descr="Gebruiker met effen opvulling">
            <a:extLst>
              <a:ext uri="{FF2B5EF4-FFF2-40B4-BE49-F238E27FC236}">
                <a16:creationId xmlns:a16="http://schemas.microsoft.com/office/drawing/2014/main" id="{3BC2434D-6260-FF10-D640-8B49E1BB34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33559" y="5439226"/>
            <a:ext cx="914400" cy="914400"/>
          </a:xfrm>
          <a:prstGeom prst="rect">
            <a:avLst/>
          </a:prstGeom>
        </p:spPr>
      </p:pic>
      <p:pic>
        <p:nvPicPr>
          <p:cNvPr id="19" name="Graphic 18" descr="Gebruiker met effen opvulling">
            <a:extLst>
              <a:ext uri="{FF2B5EF4-FFF2-40B4-BE49-F238E27FC236}">
                <a16:creationId xmlns:a16="http://schemas.microsoft.com/office/drawing/2014/main" id="{FDB3F250-4C46-F251-0772-1E4D367317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01942" y="661609"/>
            <a:ext cx="914400" cy="914400"/>
          </a:xfrm>
          <a:prstGeom prst="rect">
            <a:avLst/>
          </a:prstGeom>
        </p:spPr>
      </p:pic>
      <p:pic>
        <p:nvPicPr>
          <p:cNvPr id="20" name="Graphic 19" descr="Gebruiker met effen opvulling">
            <a:extLst>
              <a:ext uri="{FF2B5EF4-FFF2-40B4-BE49-F238E27FC236}">
                <a16:creationId xmlns:a16="http://schemas.microsoft.com/office/drawing/2014/main" id="{29BA6F92-2E28-3BC9-5F6A-30B1648466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01941" y="1435702"/>
            <a:ext cx="914400" cy="914400"/>
          </a:xfrm>
          <a:prstGeom prst="rect">
            <a:avLst/>
          </a:prstGeom>
        </p:spPr>
      </p:pic>
      <p:pic>
        <p:nvPicPr>
          <p:cNvPr id="21" name="Graphic 20" descr="Gebruiker met effen opvulling">
            <a:extLst>
              <a:ext uri="{FF2B5EF4-FFF2-40B4-BE49-F238E27FC236}">
                <a16:creationId xmlns:a16="http://schemas.microsoft.com/office/drawing/2014/main" id="{59688934-D737-37AD-0D8B-B73EF17F15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9846" y="2681512"/>
            <a:ext cx="914400" cy="914400"/>
          </a:xfrm>
          <a:prstGeom prst="rect">
            <a:avLst/>
          </a:prstGeom>
        </p:spPr>
      </p:pic>
      <p:pic>
        <p:nvPicPr>
          <p:cNvPr id="22" name="Graphic 21" descr="Gebruiker met effen opvulling">
            <a:extLst>
              <a:ext uri="{FF2B5EF4-FFF2-40B4-BE49-F238E27FC236}">
                <a16:creationId xmlns:a16="http://schemas.microsoft.com/office/drawing/2014/main" id="{E103D0D6-F10E-6E55-1AC0-236AB0E9BF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9845" y="3455606"/>
            <a:ext cx="914400" cy="914400"/>
          </a:xfrm>
          <a:prstGeom prst="rect">
            <a:avLst/>
          </a:prstGeom>
        </p:spPr>
      </p:pic>
      <p:pic>
        <p:nvPicPr>
          <p:cNvPr id="23" name="Graphic 22" descr="Gebruiker met effen opvulling">
            <a:extLst>
              <a:ext uri="{FF2B5EF4-FFF2-40B4-BE49-F238E27FC236}">
                <a16:creationId xmlns:a16="http://schemas.microsoft.com/office/drawing/2014/main" id="{F3EBD511-13E8-CFAD-61CC-CC126FBA94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14036" y="4689322"/>
            <a:ext cx="914400" cy="914400"/>
          </a:xfrm>
          <a:prstGeom prst="rect">
            <a:avLst/>
          </a:prstGeom>
        </p:spPr>
      </p:pic>
      <p:pic>
        <p:nvPicPr>
          <p:cNvPr id="24" name="Graphic 23" descr="Gebruiker met effen opvulling">
            <a:extLst>
              <a:ext uri="{FF2B5EF4-FFF2-40B4-BE49-F238E27FC236}">
                <a16:creationId xmlns:a16="http://schemas.microsoft.com/office/drawing/2014/main" id="{05F990E1-FA2E-B7A8-A02C-CCC25DAC78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14035" y="5463416"/>
            <a:ext cx="914400" cy="914400"/>
          </a:xfrm>
          <a:prstGeom prst="rect">
            <a:avLst/>
          </a:prstGeom>
        </p:spPr>
      </p:pic>
      <p:pic>
        <p:nvPicPr>
          <p:cNvPr id="25" name="Graphic 24" descr="Gebruiker met effen opvulling">
            <a:extLst>
              <a:ext uri="{FF2B5EF4-FFF2-40B4-BE49-F238E27FC236}">
                <a16:creationId xmlns:a16="http://schemas.microsoft.com/office/drawing/2014/main" id="{F5BF327B-105F-0998-AC27-91F7E250D7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79179" y="3008083"/>
            <a:ext cx="914400" cy="914400"/>
          </a:xfrm>
          <a:prstGeom prst="rect">
            <a:avLst/>
          </a:prstGeom>
        </p:spPr>
      </p:pic>
      <p:pic>
        <p:nvPicPr>
          <p:cNvPr id="26" name="Graphic 25" descr="Gebruiker met effen opvulling">
            <a:extLst>
              <a:ext uri="{FF2B5EF4-FFF2-40B4-BE49-F238E27FC236}">
                <a16:creationId xmlns:a16="http://schemas.microsoft.com/office/drawing/2014/main" id="{43330132-9E8F-F82A-9864-D36472A1A5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88512" y="1217987"/>
            <a:ext cx="914400" cy="914400"/>
          </a:xfrm>
          <a:prstGeom prst="rect">
            <a:avLst/>
          </a:prstGeom>
        </p:spPr>
      </p:pic>
      <p:pic>
        <p:nvPicPr>
          <p:cNvPr id="27" name="Graphic 26" descr="Gebruiker met effen opvulling">
            <a:extLst>
              <a:ext uri="{FF2B5EF4-FFF2-40B4-BE49-F238E27FC236}">
                <a16:creationId xmlns:a16="http://schemas.microsoft.com/office/drawing/2014/main" id="{8F6CC120-EB9D-BE19-E20C-C52336E1D6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8701" y="5015891"/>
            <a:ext cx="914400" cy="914400"/>
          </a:xfrm>
          <a:prstGeom prst="rect">
            <a:avLst/>
          </a:prstGeom>
        </p:spPr>
      </p:pic>
      <p:sp>
        <p:nvSpPr>
          <p:cNvPr id="29" name="TextBox 14">
            <a:extLst>
              <a:ext uri="{FF2B5EF4-FFF2-40B4-BE49-F238E27FC236}">
                <a16:creationId xmlns:a16="http://schemas.microsoft.com/office/drawing/2014/main" id="{4EF0C4D4-FD30-5ADF-4C7E-3C3CF3E96519}"/>
              </a:ext>
            </a:extLst>
          </p:cNvPr>
          <p:cNvSpPr txBox="1"/>
          <p:nvPr/>
        </p:nvSpPr>
        <p:spPr>
          <a:xfrm rot="16200000">
            <a:off x="1262049" y="1263952"/>
            <a:ext cx="1510612" cy="523220"/>
          </a:xfrm>
          <a:prstGeom prst="rect">
            <a:avLst/>
          </a:prstGeom>
          <a:noFill/>
        </p:spPr>
        <p:txBody>
          <a:bodyPr wrap="square" lIns="91440" tIns="45720" rIns="91440" bIns="45720" rtlCol="0" anchor="t">
            <a:spAutoFit/>
          </a:bodyPr>
          <a:lstStyle/>
          <a:p>
            <a:pPr algn="ctr"/>
            <a:r>
              <a:rPr lang="en-US" sz="2800" dirty="0"/>
              <a:t>Team 1</a:t>
            </a:r>
            <a:endParaRPr lang="nl-NL" dirty="0"/>
          </a:p>
        </p:txBody>
      </p:sp>
      <p:sp>
        <p:nvSpPr>
          <p:cNvPr id="30" name="TextBox 14">
            <a:extLst>
              <a:ext uri="{FF2B5EF4-FFF2-40B4-BE49-F238E27FC236}">
                <a16:creationId xmlns:a16="http://schemas.microsoft.com/office/drawing/2014/main" id="{EDD8568B-B002-B4B5-2D19-679DAD293AC3}"/>
              </a:ext>
            </a:extLst>
          </p:cNvPr>
          <p:cNvSpPr txBox="1"/>
          <p:nvPr/>
        </p:nvSpPr>
        <p:spPr>
          <a:xfrm rot="16200000">
            <a:off x="1262048" y="3138713"/>
            <a:ext cx="1510612" cy="523220"/>
          </a:xfrm>
          <a:prstGeom prst="rect">
            <a:avLst/>
          </a:prstGeom>
          <a:noFill/>
        </p:spPr>
        <p:txBody>
          <a:bodyPr wrap="square" lIns="91440" tIns="45720" rIns="91440" bIns="45720" rtlCol="0" anchor="t">
            <a:spAutoFit/>
          </a:bodyPr>
          <a:lstStyle/>
          <a:p>
            <a:pPr algn="ctr"/>
            <a:r>
              <a:rPr lang="en-US" sz="2800" dirty="0"/>
              <a:t>Team 2</a:t>
            </a:r>
            <a:endParaRPr lang="nl-NL" dirty="0"/>
          </a:p>
        </p:txBody>
      </p:sp>
      <p:sp>
        <p:nvSpPr>
          <p:cNvPr id="31" name="TextBox 14">
            <a:extLst>
              <a:ext uri="{FF2B5EF4-FFF2-40B4-BE49-F238E27FC236}">
                <a16:creationId xmlns:a16="http://schemas.microsoft.com/office/drawing/2014/main" id="{4D43178E-B607-B466-2276-B247359BE142}"/>
              </a:ext>
            </a:extLst>
          </p:cNvPr>
          <p:cNvSpPr txBox="1"/>
          <p:nvPr/>
        </p:nvSpPr>
        <p:spPr>
          <a:xfrm rot="16200000">
            <a:off x="1262047" y="5194903"/>
            <a:ext cx="1510612" cy="523220"/>
          </a:xfrm>
          <a:prstGeom prst="rect">
            <a:avLst/>
          </a:prstGeom>
          <a:noFill/>
        </p:spPr>
        <p:txBody>
          <a:bodyPr wrap="square" lIns="91440" tIns="45720" rIns="91440" bIns="45720" rtlCol="0" anchor="t">
            <a:spAutoFit/>
          </a:bodyPr>
          <a:lstStyle/>
          <a:p>
            <a:pPr algn="ctr"/>
            <a:r>
              <a:rPr lang="en-US" sz="2800" dirty="0"/>
              <a:t>Team 3</a:t>
            </a:r>
            <a:endParaRPr lang="nl-NL" dirty="0"/>
          </a:p>
        </p:txBody>
      </p:sp>
      <p:cxnSp>
        <p:nvCxnSpPr>
          <p:cNvPr id="32" name="Rechte verbindingslijn met pijl 31">
            <a:extLst>
              <a:ext uri="{FF2B5EF4-FFF2-40B4-BE49-F238E27FC236}">
                <a16:creationId xmlns:a16="http://schemas.microsoft.com/office/drawing/2014/main" id="{51450474-CED6-7F5A-144B-7D0B9FAE10BE}"/>
              </a:ext>
            </a:extLst>
          </p:cNvPr>
          <p:cNvCxnSpPr/>
          <p:nvPr/>
        </p:nvCxnSpPr>
        <p:spPr>
          <a:xfrm>
            <a:off x="2022325" y="2475896"/>
            <a:ext cx="9187541" cy="4354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8555E694-092A-468C-12C7-6AFC670198A7}"/>
              </a:ext>
            </a:extLst>
          </p:cNvPr>
          <p:cNvCxnSpPr>
            <a:cxnSpLocks/>
          </p:cNvCxnSpPr>
          <p:nvPr/>
        </p:nvCxnSpPr>
        <p:spPr>
          <a:xfrm>
            <a:off x="2022324" y="4568371"/>
            <a:ext cx="9187541" cy="43542"/>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71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35</a:t>
            </a:fld>
            <a:endParaRPr lang="en-US"/>
          </a:p>
        </p:txBody>
      </p:sp>
      <p:sp>
        <p:nvSpPr>
          <p:cNvPr id="10" name="Rechthoek 9">
            <a:extLst>
              <a:ext uri="{FF2B5EF4-FFF2-40B4-BE49-F238E27FC236}">
                <a16:creationId xmlns:a16="http://schemas.microsoft.com/office/drawing/2014/main" id="{88C4D0F6-D36D-EE78-AD10-EF0180CB7FC9}"/>
              </a:ext>
            </a:extLst>
          </p:cNvPr>
          <p:cNvSpPr/>
          <p:nvPr/>
        </p:nvSpPr>
        <p:spPr>
          <a:xfrm>
            <a:off x="4099" y="0"/>
            <a:ext cx="1502547" cy="685555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144C68BD-326A-3C6B-EC43-4BB44A6670B7}"/>
              </a:ext>
            </a:extLst>
          </p:cNvPr>
          <p:cNvSpPr txBox="1"/>
          <p:nvPr/>
        </p:nvSpPr>
        <p:spPr>
          <a:xfrm rot="16200000">
            <a:off x="-2392728" y="2966017"/>
            <a:ext cx="63081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5400" b="1">
                <a:solidFill>
                  <a:schemeClr val="bg1"/>
                </a:solidFill>
                <a:latin typeface="Raleway"/>
                <a:ea typeface="Lato Light"/>
                <a:cs typeface="Lato Light"/>
              </a:rPr>
              <a:t>PROTOCOL GAME</a:t>
            </a:r>
            <a:endParaRPr lang="nl-NL"/>
          </a:p>
        </p:txBody>
      </p:sp>
      <p:sp>
        <p:nvSpPr>
          <p:cNvPr id="14" name="TextBox 14">
            <a:extLst>
              <a:ext uri="{FF2B5EF4-FFF2-40B4-BE49-F238E27FC236}">
                <a16:creationId xmlns:a16="http://schemas.microsoft.com/office/drawing/2014/main" id="{D387E10F-60B4-1514-0184-7CCAB3BE2DA4}"/>
              </a:ext>
            </a:extLst>
          </p:cNvPr>
          <p:cNvSpPr txBox="1"/>
          <p:nvPr/>
        </p:nvSpPr>
        <p:spPr>
          <a:xfrm>
            <a:off x="2230133" y="1719849"/>
            <a:ext cx="9106422" cy="3539430"/>
          </a:xfrm>
          <a:prstGeom prst="rect">
            <a:avLst/>
          </a:prstGeom>
          <a:noFill/>
        </p:spPr>
        <p:txBody>
          <a:bodyPr wrap="square" lIns="91440" tIns="45720" rIns="91440" bIns="45720" rtlCol="0" anchor="t">
            <a:spAutoFit/>
          </a:bodyPr>
          <a:lstStyle/>
          <a:p>
            <a:pPr marL="457200" indent="-457200">
              <a:buFont typeface="Arial"/>
              <a:buChar char="•"/>
            </a:pPr>
            <a:r>
              <a:rPr lang="en-US" sz="2800" dirty="0">
                <a:ea typeface="Lato Light"/>
                <a:cs typeface="Lato Light"/>
              </a:rPr>
              <a:t>You have </a:t>
            </a:r>
            <a:r>
              <a:rPr lang="en-US" sz="2800" b="1" dirty="0">
                <a:ea typeface="Lato Light"/>
                <a:cs typeface="Lato Light"/>
              </a:rPr>
              <a:t>15 minutes</a:t>
            </a:r>
            <a:r>
              <a:rPr lang="en-US" sz="2800" dirty="0">
                <a:ea typeface="Lato Light"/>
                <a:cs typeface="Lato Light"/>
              </a:rPr>
              <a:t> to come up with your protocol</a:t>
            </a:r>
            <a:endParaRPr lang="en-US" sz="2800" dirty="0"/>
          </a:p>
          <a:p>
            <a:pPr marL="457200" indent="-457200">
              <a:buFont typeface="Arial"/>
              <a:buChar char="•"/>
            </a:pPr>
            <a:r>
              <a:rPr lang="en-US" sz="2800" dirty="0"/>
              <a:t>Only </a:t>
            </a:r>
            <a:r>
              <a:rPr lang="en-US" sz="2800" b="1" dirty="0"/>
              <a:t>one natural number</a:t>
            </a:r>
            <a:r>
              <a:rPr lang="en-US" sz="2800" dirty="0"/>
              <a:t> </a:t>
            </a:r>
            <a:r>
              <a:rPr lang="en-US" sz="2800" b="1" dirty="0"/>
              <a:t>smaller than 300 </a:t>
            </a:r>
            <a:r>
              <a:rPr lang="en-US" sz="2800" dirty="0"/>
              <a:t>can be communicated </a:t>
            </a:r>
            <a:r>
              <a:rPr lang="en-US" sz="2800" b="1" dirty="0"/>
              <a:t>at a time</a:t>
            </a:r>
            <a:r>
              <a:rPr lang="en-US" sz="2800" dirty="0"/>
              <a:t>. A natural number is a non-negative number with no digits after the comma: 0, 1, 2, 3, 4, ...</a:t>
            </a:r>
            <a:endParaRPr lang="nl-NL" dirty="0">
              <a:ea typeface="Lato Light"/>
              <a:cs typeface="Lato Light"/>
            </a:endParaRPr>
          </a:p>
          <a:p>
            <a:pPr marL="457200" indent="-457200">
              <a:buFont typeface="Arial"/>
              <a:buChar char="•"/>
            </a:pPr>
            <a:r>
              <a:rPr lang="en-US" sz="2800" dirty="0">
                <a:ea typeface="Lato Light"/>
                <a:cs typeface="Lato Light"/>
              </a:rPr>
              <a:t>A number is communicated by </a:t>
            </a:r>
            <a:r>
              <a:rPr lang="en-US" sz="2800" b="1" dirty="0">
                <a:ea typeface="Lato Light"/>
                <a:cs typeface="Lato Light"/>
              </a:rPr>
              <a:t>one person</a:t>
            </a:r>
            <a:r>
              <a:rPr lang="en-US" sz="2800" dirty="0">
                <a:ea typeface="Lato Light"/>
                <a:cs typeface="Lato Light"/>
              </a:rPr>
              <a:t> running from Computer to Printer, </a:t>
            </a:r>
            <a:r>
              <a:rPr lang="en-US" sz="2800" b="1" dirty="0">
                <a:ea typeface="Lato Light"/>
                <a:cs typeface="Lato Light"/>
              </a:rPr>
              <a:t>no talking between Computer and Printer</a:t>
            </a:r>
          </a:p>
        </p:txBody>
      </p:sp>
      <p:sp>
        <p:nvSpPr>
          <p:cNvPr id="16" name="Title 1">
            <a:extLst>
              <a:ext uri="{FF2B5EF4-FFF2-40B4-BE49-F238E27FC236}">
                <a16:creationId xmlns:a16="http://schemas.microsoft.com/office/drawing/2014/main" id="{1CA78382-1339-F088-450F-CD9E47C168CD}"/>
              </a:ext>
            </a:extLst>
          </p:cNvPr>
          <p:cNvSpPr txBox="1">
            <a:spLocks/>
          </p:cNvSpPr>
          <p:nvPr/>
        </p:nvSpPr>
        <p:spPr>
          <a:xfrm>
            <a:off x="1741311" y="365125"/>
            <a:ext cx="4121251" cy="945235"/>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Rules</a:t>
            </a:r>
            <a:endParaRPr lang="nl-NL"/>
          </a:p>
        </p:txBody>
      </p:sp>
    </p:spTree>
    <p:extLst>
      <p:ext uri="{BB962C8B-B14F-4D97-AF65-F5344CB8AC3E}">
        <p14:creationId xmlns:p14="http://schemas.microsoft.com/office/powerpoint/2010/main" val="1379123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8FAC501B-D770-AAC7-D155-EC859CA5C393}"/>
              </a:ext>
            </a:extLst>
          </p:cNvPr>
          <p:cNvSpPr/>
          <p:nvPr/>
        </p:nvSpPr>
        <p:spPr>
          <a:xfrm>
            <a:off x="6582451" y="1228704"/>
            <a:ext cx="4983803" cy="793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5151BA53-8AC5-A27E-3558-E7DE467B98C6}"/>
              </a:ext>
            </a:extLst>
          </p:cNvPr>
          <p:cNvSpPr/>
          <p:nvPr/>
        </p:nvSpPr>
        <p:spPr>
          <a:xfrm>
            <a:off x="6582450" y="2752704"/>
            <a:ext cx="4983803" cy="3575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3" name="Table 2">
            <a:extLst>
              <a:ext uri="{FF2B5EF4-FFF2-40B4-BE49-F238E27FC236}">
                <a16:creationId xmlns:a16="http://schemas.microsoft.com/office/drawing/2014/main" id="{E8B522B7-79DA-4E21-59EA-EE20DA106DDD}"/>
              </a:ext>
            </a:extLst>
          </p:cNvPr>
          <p:cNvGraphicFramePr>
            <a:graphicFrameLocks noGrp="1"/>
          </p:cNvGraphicFramePr>
          <p:nvPr>
            <p:extLst>
              <p:ext uri="{D42A27DB-BD31-4B8C-83A1-F6EECF244321}">
                <p14:modId xmlns:p14="http://schemas.microsoft.com/office/powerpoint/2010/main" val="4210159256"/>
              </p:ext>
            </p:extLst>
          </p:nvPr>
        </p:nvGraphicFramePr>
        <p:xfrm>
          <a:off x="3820773" y="744548"/>
          <a:ext cx="4550454" cy="5368904"/>
        </p:xfrm>
        <a:graphic>
          <a:graphicData uri="http://schemas.openxmlformats.org/drawingml/2006/table">
            <a:tbl>
              <a:tblPr firstRow="1" bandRow="1">
                <a:tableStyleId>{5C22544A-7EE6-4342-B048-85BDC9FD1C3A}</a:tableStyleId>
              </a:tblPr>
              <a:tblGrid>
                <a:gridCol w="758409">
                  <a:extLst>
                    <a:ext uri="{9D8B030D-6E8A-4147-A177-3AD203B41FA5}">
                      <a16:colId xmlns:a16="http://schemas.microsoft.com/office/drawing/2014/main" val="3887585911"/>
                    </a:ext>
                  </a:extLst>
                </a:gridCol>
                <a:gridCol w="758409">
                  <a:extLst>
                    <a:ext uri="{9D8B030D-6E8A-4147-A177-3AD203B41FA5}">
                      <a16:colId xmlns:a16="http://schemas.microsoft.com/office/drawing/2014/main" val="1112523841"/>
                    </a:ext>
                  </a:extLst>
                </a:gridCol>
                <a:gridCol w="758409">
                  <a:extLst>
                    <a:ext uri="{9D8B030D-6E8A-4147-A177-3AD203B41FA5}">
                      <a16:colId xmlns:a16="http://schemas.microsoft.com/office/drawing/2014/main" val="3256114458"/>
                    </a:ext>
                  </a:extLst>
                </a:gridCol>
                <a:gridCol w="758409">
                  <a:extLst>
                    <a:ext uri="{9D8B030D-6E8A-4147-A177-3AD203B41FA5}">
                      <a16:colId xmlns:a16="http://schemas.microsoft.com/office/drawing/2014/main" val="254717327"/>
                    </a:ext>
                  </a:extLst>
                </a:gridCol>
                <a:gridCol w="758409">
                  <a:extLst>
                    <a:ext uri="{9D8B030D-6E8A-4147-A177-3AD203B41FA5}">
                      <a16:colId xmlns:a16="http://schemas.microsoft.com/office/drawing/2014/main" val="3277349054"/>
                    </a:ext>
                  </a:extLst>
                </a:gridCol>
                <a:gridCol w="758409">
                  <a:extLst>
                    <a:ext uri="{9D8B030D-6E8A-4147-A177-3AD203B41FA5}">
                      <a16:colId xmlns:a16="http://schemas.microsoft.com/office/drawing/2014/main" val="1351588951"/>
                    </a:ext>
                  </a:extLst>
                </a:gridCol>
              </a:tblGrid>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1771851"/>
                  </a:ext>
                </a:extLst>
              </a:tr>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3924916"/>
                  </a:ext>
                </a:extLst>
              </a:tr>
              <a:tr h="671113">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4160121"/>
                  </a:ext>
                </a:extLst>
              </a:tr>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1786865"/>
                  </a:ext>
                </a:extLst>
              </a:tr>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0158227"/>
                  </a:ext>
                </a:extLst>
              </a:tr>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6121463"/>
                  </a:ext>
                </a:extLst>
              </a:tr>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5970911"/>
                  </a:ext>
                </a:extLst>
              </a:tr>
              <a:tr h="671113">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2302193"/>
                  </a:ext>
                </a:extLst>
              </a:tr>
            </a:tbl>
          </a:graphicData>
        </a:graphic>
      </p:graphicFrame>
    </p:spTree>
    <p:extLst>
      <p:ext uri="{BB962C8B-B14F-4D97-AF65-F5344CB8AC3E}">
        <p14:creationId xmlns:p14="http://schemas.microsoft.com/office/powerpoint/2010/main" val="1405808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8FAC501B-D770-AAC7-D155-EC859CA5C393}"/>
              </a:ext>
            </a:extLst>
          </p:cNvPr>
          <p:cNvSpPr/>
          <p:nvPr/>
        </p:nvSpPr>
        <p:spPr>
          <a:xfrm>
            <a:off x="6582451" y="1228704"/>
            <a:ext cx="4983803" cy="793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5151BA53-8AC5-A27E-3558-E7DE467B98C6}"/>
              </a:ext>
            </a:extLst>
          </p:cNvPr>
          <p:cNvSpPr/>
          <p:nvPr/>
        </p:nvSpPr>
        <p:spPr>
          <a:xfrm>
            <a:off x="6582450" y="2752704"/>
            <a:ext cx="4983803" cy="3575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3" name="Table 2">
            <a:extLst>
              <a:ext uri="{FF2B5EF4-FFF2-40B4-BE49-F238E27FC236}">
                <a16:creationId xmlns:a16="http://schemas.microsoft.com/office/drawing/2014/main" id="{E8B522B7-79DA-4E21-59EA-EE20DA106DDD}"/>
              </a:ext>
            </a:extLst>
          </p:cNvPr>
          <p:cNvGraphicFramePr>
            <a:graphicFrameLocks noGrp="1"/>
          </p:cNvGraphicFramePr>
          <p:nvPr>
            <p:extLst>
              <p:ext uri="{D42A27DB-BD31-4B8C-83A1-F6EECF244321}">
                <p14:modId xmlns:p14="http://schemas.microsoft.com/office/powerpoint/2010/main" val="154883280"/>
              </p:ext>
            </p:extLst>
          </p:nvPr>
        </p:nvGraphicFramePr>
        <p:xfrm>
          <a:off x="3820773" y="744548"/>
          <a:ext cx="4550454" cy="5368904"/>
        </p:xfrm>
        <a:graphic>
          <a:graphicData uri="http://schemas.openxmlformats.org/drawingml/2006/table">
            <a:tbl>
              <a:tblPr firstRow="1" bandRow="1">
                <a:tableStyleId>{5C22544A-7EE6-4342-B048-85BDC9FD1C3A}</a:tableStyleId>
              </a:tblPr>
              <a:tblGrid>
                <a:gridCol w="758409">
                  <a:extLst>
                    <a:ext uri="{9D8B030D-6E8A-4147-A177-3AD203B41FA5}">
                      <a16:colId xmlns:a16="http://schemas.microsoft.com/office/drawing/2014/main" val="3887585911"/>
                    </a:ext>
                  </a:extLst>
                </a:gridCol>
                <a:gridCol w="758409">
                  <a:extLst>
                    <a:ext uri="{9D8B030D-6E8A-4147-A177-3AD203B41FA5}">
                      <a16:colId xmlns:a16="http://schemas.microsoft.com/office/drawing/2014/main" val="1112523841"/>
                    </a:ext>
                  </a:extLst>
                </a:gridCol>
                <a:gridCol w="758409">
                  <a:extLst>
                    <a:ext uri="{9D8B030D-6E8A-4147-A177-3AD203B41FA5}">
                      <a16:colId xmlns:a16="http://schemas.microsoft.com/office/drawing/2014/main" val="3256114458"/>
                    </a:ext>
                  </a:extLst>
                </a:gridCol>
                <a:gridCol w="758409">
                  <a:extLst>
                    <a:ext uri="{9D8B030D-6E8A-4147-A177-3AD203B41FA5}">
                      <a16:colId xmlns:a16="http://schemas.microsoft.com/office/drawing/2014/main" val="254717327"/>
                    </a:ext>
                  </a:extLst>
                </a:gridCol>
                <a:gridCol w="758409">
                  <a:extLst>
                    <a:ext uri="{9D8B030D-6E8A-4147-A177-3AD203B41FA5}">
                      <a16:colId xmlns:a16="http://schemas.microsoft.com/office/drawing/2014/main" val="3277349054"/>
                    </a:ext>
                  </a:extLst>
                </a:gridCol>
                <a:gridCol w="758409">
                  <a:extLst>
                    <a:ext uri="{9D8B030D-6E8A-4147-A177-3AD203B41FA5}">
                      <a16:colId xmlns:a16="http://schemas.microsoft.com/office/drawing/2014/main" val="1351588951"/>
                    </a:ext>
                  </a:extLst>
                </a:gridCol>
              </a:tblGrid>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1771851"/>
                  </a:ext>
                </a:extLst>
              </a:tr>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23924916"/>
                  </a:ext>
                </a:extLst>
              </a:tr>
              <a:tr h="671113">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14160121"/>
                  </a:ext>
                </a:extLst>
              </a:tr>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1786865"/>
                  </a:ext>
                </a:extLst>
              </a:tr>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0158227"/>
                  </a:ext>
                </a:extLst>
              </a:tr>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6121463"/>
                  </a:ext>
                </a:extLst>
              </a:tr>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5970911"/>
                  </a:ext>
                </a:extLst>
              </a:tr>
              <a:tr h="671113">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952302193"/>
                  </a:ext>
                </a:extLst>
              </a:tr>
            </a:tbl>
          </a:graphicData>
        </a:graphic>
      </p:graphicFrame>
    </p:spTree>
    <p:extLst>
      <p:ext uri="{BB962C8B-B14F-4D97-AF65-F5344CB8AC3E}">
        <p14:creationId xmlns:p14="http://schemas.microsoft.com/office/powerpoint/2010/main" val="1128421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3"/>
          <a:srcRect l="22975" t="8495" r="15719" b="4934"/>
          <a:stretch/>
        </p:blipFill>
        <p:spPr>
          <a:xfrm>
            <a:off x="3816302" y="1018554"/>
            <a:ext cx="7759773" cy="5389351"/>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4631934" y="6318583"/>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4" name="Rechthoek 3">
            <a:extLst>
              <a:ext uri="{FF2B5EF4-FFF2-40B4-BE49-F238E27FC236}">
                <a16:creationId xmlns:a16="http://schemas.microsoft.com/office/drawing/2014/main" id="{8FAC501B-D770-AAC7-D155-EC859CA5C393}"/>
              </a:ext>
            </a:extLst>
          </p:cNvPr>
          <p:cNvSpPr/>
          <p:nvPr/>
        </p:nvSpPr>
        <p:spPr>
          <a:xfrm>
            <a:off x="6582451" y="1228704"/>
            <a:ext cx="4983803" cy="793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5151BA53-8AC5-A27E-3558-E7DE467B98C6}"/>
              </a:ext>
            </a:extLst>
          </p:cNvPr>
          <p:cNvSpPr/>
          <p:nvPr/>
        </p:nvSpPr>
        <p:spPr>
          <a:xfrm>
            <a:off x="6582450" y="2752704"/>
            <a:ext cx="4983803" cy="3575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45640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39</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RSA encryption</a:t>
            </a:r>
            <a:endParaRPr lang="nl-NL"/>
          </a:p>
        </p:txBody>
      </p:sp>
      <p:sp>
        <p:nvSpPr>
          <p:cNvPr id="15" name="TextBox 14">
            <a:extLst>
              <a:ext uri="{FF2B5EF4-FFF2-40B4-BE49-F238E27FC236}">
                <a16:creationId xmlns:a16="http://schemas.microsoft.com/office/drawing/2014/main" id="{565FB600-B8AC-B5AA-F17C-2CC0EF3DA78E}"/>
              </a:ext>
            </a:extLst>
          </p:cNvPr>
          <p:cNvSpPr txBox="1"/>
          <p:nvPr/>
        </p:nvSpPr>
        <p:spPr>
          <a:xfrm>
            <a:off x="837372" y="1462853"/>
            <a:ext cx="10303850" cy="2831544"/>
          </a:xfrm>
          <a:prstGeom prst="rect">
            <a:avLst/>
          </a:prstGeom>
          <a:noFill/>
        </p:spPr>
        <p:txBody>
          <a:bodyPr wrap="square" lIns="91440" tIns="45720" rIns="91440" bIns="45720" rtlCol="0" anchor="t">
            <a:spAutoFit/>
          </a:bodyPr>
          <a:lstStyle/>
          <a:p>
            <a:r>
              <a:rPr lang="en-US" sz="2800" dirty="0"/>
              <a:t>We</a:t>
            </a:r>
            <a:r>
              <a:rPr lang="en-US" sz="2800" dirty="0">
                <a:ea typeface="+mn-lt"/>
                <a:cs typeface="+mn-lt"/>
              </a:rPr>
              <a:t> can easily find three very large positive integers </a:t>
            </a:r>
            <a:r>
              <a:rPr lang="en-US" sz="2800" dirty="0">
                <a:latin typeface="Cambria Math"/>
                <a:ea typeface="+mn-lt"/>
                <a:cs typeface="+mn-lt"/>
              </a:rPr>
              <a:t>e</a:t>
            </a:r>
            <a:r>
              <a:rPr lang="en-US" sz="2800" dirty="0">
                <a:ea typeface="+mn-lt"/>
                <a:cs typeface="+mn-lt"/>
              </a:rPr>
              <a:t>, </a:t>
            </a:r>
            <a:r>
              <a:rPr lang="en-US" sz="2800" dirty="0">
                <a:latin typeface="Cambria Math"/>
                <a:ea typeface="+mn-lt"/>
                <a:cs typeface="+mn-lt"/>
              </a:rPr>
              <a:t>d</a:t>
            </a:r>
            <a:r>
              <a:rPr lang="en-US" sz="2800" dirty="0">
                <a:ea typeface="+mn-lt"/>
                <a:cs typeface="+mn-lt"/>
              </a:rPr>
              <a:t>, and </a:t>
            </a:r>
            <a:r>
              <a:rPr lang="en-US" sz="2800" dirty="0">
                <a:latin typeface="Cambria Math"/>
                <a:ea typeface="+mn-lt"/>
                <a:cs typeface="+mn-lt"/>
              </a:rPr>
              <a:t>n</a:t>
            </a:r>
            <a:r>
              <a:rPr lang="en-US" sz="2800" dirty="0">
                <a:ea typeface="+mn-lt"/>
                <a:cs typeface="+mn-lt"/>
              </a:rPr>
              <a:t>, such that for all integers </a:t>
            </a:r>
            <a:r>
              <a:rPr lang="en-US" sz="2800" dirty="0">
                <a:latin typeface="Cambria Math"/>
                <a:ea typeface="+mn-lt"/>
                <a:cs typeface="+mn-lt"/>
              </a:rPr>
              <a:t>m</a:t>
            </a:r>
            <a:r>
              <a:rPr lang="en-US" sz="2800" dirty="0">
                <a:ea typeface="+mn-lt"/>
                <a:cs typeface="+mn-lt"/>
              </a:rPr>
              <a:t> (0 ≤ m &lt; n), both </a:t>
            </a:r>
            <a:r>
              <a:rPr lang="en-US" sz="2800" dirty="0">
                <a:latin typeface="Cambria Math"/>
                <a:ea typeface="+mn-lt"/>
                <a:cs typeface="+mn-lt"/>
              </a:rPr>
              <a:t>(m</a:t>
            </a:r>
            <a:r>
              <a:rPr lang="en-US" sz="2800" baseline="30000" dirty="0">
                <a:latin typeface="Cambria Math"/>
                <a:ea typeface="+mn-lt"/>
                <a:cs typeface="+mn-lt"/>
              </a:rPr>
              <a:t>e</a:t>
            </a:r>
            <a:r>
              <a:rPr lang="en-US" sz="2800" dirty="0">
                <a:latin typeface="Cambria Math"/>
                <a:ea typeface="+mn-lt"/>
                <a:cs typeface="+mn-lt"/>
              </a:rPr>
              <a:t>)</a:t>
            </a:r>
            <a:r>
              <a:rPr lang="en-US" sz="2800" baseline="30000" dirty="0">
                <a:latin typeface="Cambria Math"/>
                <a:ea typeface="+mn-lt"/>
                <a:cs typeface="+mn-lt"/>
              </a:rPr>
              <a:t>d</a:t>
            </a:r>
            <a:r>
              <a:rPr lang="en-US" sz="2800" dirty="0">
                <a:ea typeface="+mn-lt"/>
                <a:cs typeface="+mn-lt"/>
              </a:rPr>
              <a:t> and </a:t>
            </a:r>
            <a:r>
              <a:rPr lang="en-US" sz="2800" dirty="0">
                <a:latin typeface="Cambria Math"/>
                <a:ea typeface="+mn-lt"/>
                <a:cs typeface="+mn-lt"/>
              </a:rPr>
              <a:t>m</a:t>
            </a:r>
            <a:r>
              <a:rPr lang="en-US" sz="2800" dirty="0">
                <a:ea typeface="+mn-lt"/>
                <a:cs typeface="+mn-lt"/>
              </a:rPr>
              <a:t> have the same remainder when divided by </a:t>
            </a:r>
            <a:r>
              <a:rPr lang="en-US" sz="2800" dirty="0">
                <a:latin typeface="Cambria Math"/>
                <a:ea typeface="+mn-lt"/>
                <a:cs typeface="+mn-lt"/>
              </a:rPr>
              <a:t>n</a:t>
            </a:r>
            <a:r>
              <a:rPr lang="en-US" sz="2800" dirty="0">
                <a:ea typeface="+mn-lt"/>
                <a:cs typeface="+mn-lt"/>
              </a:rPr>
              <a:t>.</a:t>
            </a:r>
            <a:endParaRPr lang="en-US" sz="900" dirty="0">
              <a:ea typeface="+mn-lt"/>
              <a:cs typeface="+mn-lt"/>
            </a:endParaRPr>
          </a:p>
          <a:p>
            <a:endParaRPr lang="en-US" sz="1000" dirty="0">
              <a:ea typeface="+mn-lt"/>
              <a:cs typeface="+mn-lt"/>
            </a:endParaRPr>
          </a:p>
          <a:p>
            <a:r>
              <a:rPr lang="en-US" sz="2800" dirty="0">
                <a:ea typeface="+mn-lt"/>
                <a:cs typeface="+mn-lt"/>
              </a:rPr>
              <a:t>However, when given only </a:t>
            </a:r>
            <a:r>
              <a:rPr lang="en-US" sz="2800" dirty="0">
                <a:latin typeface="Cambria Math"/>
                <a:ea typeface="+mn-lt"/>
                <a:cs typeface="+mn-lt"/>
              </a:rPr>
              <a:t>e</a:t>
            </a:r>
            <a:r>
              <a:rPr lang="en-US" sz="2800" dirty="0">
                <a:ea typeface="+mn-lt"/>
                <a:cs typeface="+mn-lt"/>
              </a:rPr>
              <a:t> and </a:t>
            </a:r>
            <a:r>
              <a:rPr lang="en-US" sz="2800" dirty="0">
                <a:latin typeface="Cambria Math"/>
                <a:ea typeface="+mn-lt"/>
                <a:cs typeface="+mn-lt"/>
              </a:rPr>
              <a:t>n</a:t>
            </a:r>
            <a:r>
              <a:rPr lang="en-US" sz="2800" dirty="0">
                <a:ea typeface="+mn-lt"/>
                <a:cs typeface="+mn-lt"/>
              </a:rPr>
              <a:t>, it is extremely difficult to find </a:t>
            </a:r>
            <a:r>
              <a:rPr lang="en-US" sz="2800" dirty="0">
                <a:latin typeface="Cambria Math"/>
                <a:ea typeface="+mn-lt"/>
                <a:cs typeface="+mn-lt"/>
              </a:rPr>
              <a:t>d</a:t>
            </a:r>
            <a:r>
              <a:rPr lang="en-US" sz="2800" dirty="0">
                <a:ea typeface="+mn-lt"/>
                <a:cs typeface="+mn-lt"/>
              </a:rPr>
              <a:t>:</a:t>
            </a:r>
            <a:r>
              <a:rPr lang="en-US" sz="2800" dirty="0">
                <a:latin typeface="Cambria Math"/>
                <a:ea typeface="+mn-lt"/>
                <a:cs typeface="+mn-lt"/>
              </a:rPr>
              <a:t> d </a:t>
            </a:r>
            <a:r>
              <a:rPr lang="en-US" sz="2800" dirty="0">
                <a:ea typeface="+mn-lt"/>
                <a:cs typeface="+mn-lt"/>
              </a:rPr>
              <a:t>is derived from the prime factors of</a:t>
            </a:r>
            <a:r>
              <a:rPr lang="en-US" sz="2800" dirty="0">
                <a:latin typeface="Cambria Math"/>
                <a:ea typeface="+mn-lt"/>
                <a:cs typeface="+mn-lt"/>
              </a:rPr>
              <a:t> n</a:t>
            </a:r>
            <a:r>
              <a:rPr lang="en-US" sz="2800" dirty="0">
                <a:ea typeface="+mn-lt"/>
                <a:cs typeface="+mn-lt"/>
              </a:rPr>
              <a:t>, and factoring large numbers takes lots of calculations.</a:t>
            </a:r>
          </a:p>
        </p:txBody>
      </p:sp>
      <p:sp>
        <p:nvSpPr>
          <p:cNvPr id="2" name="TextBox 14">
            <a:extLst>
              <a:ext uri="{FF2B5EF4-FFF2-40B4-BE49-F238E27FC236}">
                <a16:creationId xmlns:a16="http://schemas.microsoft.com/office/drawing/2014/main" id="{2731A493-2319-D2A4-8AFB-C474F1CA7449}"/>
              </a:ext>
            </a:extLst>
          </p:cNvPr>
          <p:cNvSpPr txBox="1"/>
          <p:nvPr/>
        </p:nvSpPr>
        <p:spPr>
          <a:xfrm>
            <a:off x="3008462" y="4574227"/>
            <a:ext cx="3371705" cy="1815882"/>
          </a:xfrm>
          <a:prstGeom prst="rect">
            <a:avLst/>
          </a:prstGeom>
          <a:noFill/>
        </p:spPr>
        <p:txBody>
          <a:bodyPr wrap="square" lIns="91440" tIns="45720" rIns="91440" bIns="45720" rtlCol="0" anchor="t">
            <a:spAutoFit/>
          </a:bodyPr>
          <a:lstStyle/>
          <a:p>
            <a:r>
              <a:rPr lang="en-US" sz="2800" dirty="0">
                <a:ea typeface="+mn-lt"/>
                <a:cs typeface="+mn-lt"/>
              </a:rPr>
              <a:t>public key</a:t>
            </a:r>
          </a:p>
          <a:p>
            <a:r>
              <a:rPr lang="en-US" sz="2800" dirty="0">
                <a:ea typeface="+mn-lt"/>
                <a:cs typeface="+mn-lt"/>
              </a:rPr>
              <a:t>private key</a:t>
            </a:r>
          </a:p>
          <a:p>
            <a:r>
              <a:rPr lang="en-US" sz="2800" dirty="0">
                <a:ea typeface="+mn-lt"/>
                <a:cs typeface="+mn-lt"/>
              </a:rPr>
              <a:t>message</a:t>
            </a:r>
          </a:p>
          <a:p>
            <a:r>
              <a:rPr lang="en-US" sz="2800" dirty="0">
                <a:ea typeface="+mn-lt"/>
                <a:cs typeface="+mn-lt"/>
              </a:rPr>
              <a:t>encrypted message</a:t>
            </a:r>
          </a:p>
        </p:txBody>
      </p:sp>
      <p:sp>
        <p:nvSpPr>
          <p:cNvPr id="4" name="TextBox 14">
            <a:extLst>
              <a:ext uri="{FF2B5EF4-FFF2-40B4-BE49-F238E27FC236}">
                <a16:creationId xmlns:a16="http://schemas.microsoft.com/office/drawing/2014/main" id="{B8E2DAE7-A446-450D-5575-C83EECD957F3}"/>
              </a:ext>
            </a:extLst>
          </p:cNvPr>
          <p:cNvSpPr txBox="1"/>
          <p:nvPr/>
        </p:nvSpPr>
        <p:spPr>
          <a:xfrm>
            <a:off x="356840" y="4574227"/>
            <a:ext cx="2560288" cy="1815882"/>
          </a:xfrm>
          <a:prstGeom prst="rect">
            <a:avLst/>
          </a:prstGeom>
          <a:noFill/>
        </p:spPr>
        <p:txBody>
          <a:bodyPr wrap="square" lIns="91440" tIns="45720" rIns="91440" bIns="45720" rtlCol="0" anchor="t">
            <a:spAutoFit/>
          </a:bodyPr>
          <a:lstStyle/>
          <a:p>
            <a:pPr algn="r"/>
            <a:r>
              <a:rPr lang="en-US" sz="2800" dirty="0">
                <a:latin typeface="Cambria Math"/>
                <a:ea typeface="+mn-lt"/>
                <a:cs typeface="+mn-lt"/>
              </a:rPr>
              <a:t>e</a:t>
            </a:r>
            <a:r>
              <a:rPr lang="en-US" sz="2800" dirty="0">
                <a:ea typeface="+mn-lt"/>
                <a:cs typeface="+mn-lt"/>
              </a:rPr>
              <a:t> and </a:t>
            </a:r>
            <a:r>
              <a:rPr lang="en-US" sz="2800" dirty="0">
                <a:latin typeface="Cambria Math"/>
                <a:ea typeface="+mn-lt"/>
                <a:cs typeface="+mn-lt"/>
              </a:rPr>
              <a:t>n</a:t>
            </a:r>
            <a:r>
              <a:rPr lang="en-US" sz="2800" dirty="0">
                <a:ea typeface="+mn-lt"/>
                <a:cs typeface="+mn-lt"/>
              </a:rPr>
              <a:t>:</a:t>
            </a:r>
            <a:endParaRPr lang="en-US" dirty="0">
              <a:latin typeface="Lato Light"/>
              <a:ea typeface="+mn-lt"/>
              <a:cs typeface="+mn-lt"/>
            </a:endParaRPr>
          </a:p>
          <a:p>
            <a:pPr algn="r"/>
            <a:r>
              <a:rPr lang="en-US" sz="2800" dirty="0">
                <a:latin typeface="Cambria Math"/>
                <a:ea typeface="+mn-lt"/>
                <a:cs typeface="+mn-lt"/>
              </a:rPr>
              <a:t>d</a:t>
            </a:r>
            <a:r>
              <a:rPr lang="en-US" sz="2800" dirty="0">
                <a:ea typeface="+mn-lt"/>
                <a:cs typeface="+mn-lt"/>
              </a:rPr>
              <a:t>:</a:t>
            </a:r>
          </a:p>
          <a:p>
            <a:pPr algn="r"/>
            <a:r>
              <a:rPr lang="en-US" sz="2800" dirty="0">
                <a:latin typeface="Cambria Math"/>
                <a:ea typeface="+mn-lt"/>
                <a:cs typeface="+mn-lt"/>
              </a:rPr>
              <a:t>m</a:t>
            </a:r>
            <a:r>
              <a:rPr lang="en-US" sz="2800" dirty="0">
                <a:ea typeface="+mn-lt"/>
                <a:cs typeface="+mn-lt"/>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mbria Math"/>
                <a:ea typeface="Lato Light"/>
                <a:cs typeface="Lato Light"/>
              </a:rPr>
              <a:t>m</a:t>
            </a:r>
            <a:r>
              <a:rPr kumimoji="0" lang="en-US" sz="2800" b="0" i="0" u="none" strike="noStrike" kern="1200" cap="none" spc="0" normalizeH="0" baseline="30000" noProof="0" dirty="0">
                <a:ln>
                  <a:noFill/>
                </a:ln>
                <a:solidFill>
                  <a:srgbClr val="000000"/>
                </a:solidFill>
                <a:effectLst/>
                <a:uLnTx/>
                <a:uFillTx/>
                <a:latin typeface="Cambria Math"/>
                <a:ea typeface="Lato Light"/>
                <a:cs typeface="Lato Light"/>
              </a:rPr>
              <a:t>e</a:t>
            </a:r>
            <a:r>
              <a:rPr kumimoji="0" lang="en-US" sz="2800" b="0" i="0" u="none" strike="noStrike" kern="1200" cap="none" spc="0" normalizeH="0" baseline="0" noProof="0" dirty="0">
                <a:ln>
                  <a:noFill/>
                </a:ln>
                <a:solidFill>
                  <a:srgbClr val="000000"/>
                </a:solidFill>
                <a:effectLst/>
                <a:uLnTx/>
                <a:uFillTx/>
                <a:latin typeface="Lato Light"/>
                <a:ea typeface="Lato Light"/>
                <a:cs typeface="Lato Light"/>
              </a:rPr>
              <a:t> mod </a:t>
            </a:r>
            <a:r>
              <a:rPr kumimoji="0" lang="en-US" sz="2800" b="0" i="0" u="none" strike="noStrike" kern="1200" cap="none" spc="0" normalizeH="0" baseline="0" noProof="0" dirty="0">
                <a:ln>
                  <a:noFill/>
                </a:ln>
                <a:solidFill>
                  <a:srgbClr val="000000"/>
                </a:solidFill>
                <a:effectLst/>
                <a:uLnTx/>
                <a:uFillTx/>
                <a:latin typeface="Cambria Math"/>
                <a:ea typeface="Lato Light"/>
                <a:cs typeface="Lato Light"/>
              </a:rPr>
              <a:t>n = c</a:t>
            </a:r>
            <a:r>
              <a:rPr lang="en-US" sz="2800" dirty="0">
                <a:ea typeface="+mn-lt"/>
                <a:cs typeface="+mn-lt"/>
              </a:rPr>
              <a:t>:</a:t>
            </a:r>
          </a:p>
        </p:txBody>
      </p:sp>
      <p:cxnSp>
        <p:nvCxnSpPr>
          <p:cNvPr id="6" name="Rechte verbindingslijn met pijl 5">
            <a:extLst>
              <a:ext uri="{FF2B5EF4-FFF2-40B4-BE49-F238E27FC236}">
                <a16:creationId xmlns:a16="http://schemas.microsoft.com/office/drawing/2014/main" id="{D51B98D1-1FA8-9EF1-5CC0-7548AF71D6E2}"/>
              </a:ext>
            </a:extLst>
          </p:cNvPr>
          <p:cNvCxnSpPr>
            <a:cxnSpLocks/>
          </p:cNvCxnSpPr>
          <p:nvPr/>
        </p:nvCxnSpPr>
        <p:spPr>
          <a:xfrm>
            <a:off x="7347138" y="5237119"/>
            <a:ext cx="1382183" cy="148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Ovaal 7">
            <a:extLst>
              <a:ext uri="{FF2B5EF4-FFF2-40B4-BE49-F238E27FC236}">
                <a16:creationId xmlns:a16="http://schemas.microsoft.com/office/drawing/2014/main" id="{831CB346-C5C1-23CB-6BBA-21151FCF235D}"/>
              </a:ext>
            </a:extLst>
          </p:cNvPr>
          <p:cNvSpPr/>
          <p:nvPr/>
        </p:nvSpPr>
        <p:spPr>
          <a:xfrm>
            <a:off x="6793142" y="4937422"/>
            <a:ext cx="639585" cy="59939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sz="2800" dirty="0">
                <a:solidFill>
                  <a:srgbClr val="000000"/>
                </a:solidFill>
                <a:ea typeface="Lato Light"/>
                <a:cs typeface="Lato Light"/>
              </a:rPr>
              <a:t>A</a:t>
            </a:r>
          </a:p>
        </p:txBody>
      </p:sp>
      <p:sp>
        <p:nvSpPr>
          <p:cNvPr id="14" name="TextBox 14">
            <a:extLst>
              <a:ext uri="{FF2B5EF4-FFF2-40B4-BE49-F238E27FC236}">
                <a16:creationId xmlns:a16="http://schemas.microsoft.com/office/drawing/2014/main" id="{30D53DD8-BAF7-29F0-115D-324DF714CCE7}"/>
              </a:ext>
            </a:extLst>
          </p:cNvPr>
          <p:cNvSpPr txBox="1"/>
          <p:nvPr/>
        </p:nvSpPr>
        <p:spPr>
          <a:xfrm>
            <a:off x="7833227" y="4662444"/>
            <a:ext cx="410004" cy="523220"/>
          </a:xfrm>
          <a:prstGeom prst="rect">
            <a:avLst/>
          </a:prstGeom>
          <a:noFill/>
        </p:spPr>
        <p:txBody>
          <a:bodyPr wrap="square" lIns="91440" tIns="45720" rIns="91440" bIns="45720" rtlCol="0" anchor="t">
            <a:spAutoFit/>
          </a:bodyPr>
          <a:lstStyle/>
          <a:p>
            <a:r>
              <a:rPr lang="en-US" sz="2800" dirty="0">
                <a:latin typeface="Cambria Math"/>
                <a:ea typeface="+mn-lt"/>
                <a:cs typeface="+mn-lt"/>
              </a:rPr>
              <a:t>c</a:t>
            </a:r>
            <a:endParaRPr lang="nl-NL" sz="2800" dirty="0">
              <a:latin typeface="Cambria Math"/>
              <a:ea typeface="+mn-lt"/>
              <a:cs typeface="+mn-lt"/>
            </a:endParaRPr>
          </a:p>
        </p:txBody>
      </p:sp>
      <p:sp>
        <p:nvSpPr>
          <p:cNvPr id="16" name="TextBox 14">
            <a:extLst>
              <a:ext uri="{FF2B5EF4-FFF2-40B4-BE49-F238E27FC236}">
                <a16:creationId xmlns:a16="http://schemas.microsoft.com/office/drawing/2014/main" id="{78ED61F3-844F-AFCC-EE5B-350CD7154D10}"/>
              </a:ext>
            </a:extLst>
          </p:cNvPr>
          <p:cNvSpPr txBox="1"/>
          <p:nvPr/>
        </p:nvSpPr>
        <p:spPr>
          <a:xfrm>
            <a:off x="6270404" y="4912527"/>
            <a:ext cx="576592" cy="523220"/>
          </a:xfrm>
          <a:prstGeom prst="rect">
            <a:avLst/>
          </a:prstGeom>
          <a:noFill/>
        </p:spPr>
        <p:txBody>
          <a:bodyPr wrap="square" lIns="91440" tIns="45720" rIns="91440" bIns="45720" rtlCol="0" anchor="t">
            <a:spAutoFit/>
          </a:bodyPr>
          <a:lstStyle/>
          <a:p>
            <a:r>
              <a:rPr lang="en-US" sz="2800" dirty="0">
                <a:latin typeface="Cambria Math"/>
                <a:ea typeface="+mn-lt"/>
                <a:cs typeface="+mn-lt"/>
              </a:rPr>
              <a:t>m</a:t>
            </a:r>
          </a:p>
        </p:txBody>
      </p:sp>
      <p:sp>
        <p:nvSpPr>
          <p:cNvPr id="18" name="TextBox 14">
            <a:extLst>
              <a:ext uri="{FF2B5EF4-FFF2-40B4-BE49-F238E27FC236}">
                <a16:creationId xmlns:a16="http://schemas.microsoft.com/office/drawing/2014/main" id="{8051A11C-07BC-1242-1DC1-F5C93E80C4F0}"/>
              </a:ext>
            </a:extLst>
          </p:cNvPr>
          <p:cNvSpPr txBox="1"/>
          <p:nvPr/>
        </p:nvSpPr>
        <p:spPr>
          <a:xfrm>
            <a:off x="9539224" y="4917760"/>
            <a:ext cx="2345184" cy="523220"/>
          </a:xfrm>
          <a:prstGeom prst="rect">
            <a:avLst/>
          </a:prstGeom>
          <a:noFill/>
        </p:spPr>
        <p:txBody>
          <a:bodyPr wrap="square" lIns="91440" tIns="45720" rIns="91440" bIns="45720" rtlCol="0" anchor="t">
            <a:spAutoFit/>
          </a:bodyPr>
          <a:lstStyle/>
          <a:p>
            <a:r>
              <a:rPr lang="en-US" sz="2800" dirty="0">
                <a:latin typeface="Cambria Math"/>
                <a:ea typeface="+mn-lt"/>
                <a:cs typeface="+mn-lt"/>
              </a:rPr>
              <a:t>m = c</a:t>
            </a:r>
            <a:r>
              <a:rPr lang="en-US" sz="2800" baseline="30000" dirty="0">
                <a:latin typeface="Cambria Math"/>
                <a:ea typeface="+mn-lt"/>
                <a:cs typeface="+mn-lt"/>
              </a:rPr>
              <a:t>d</a:t>
            </a:r>
            <a:r>
              <a:rPr lang="en-US" sz="2800" dirty="0">
                <a:ea typeface="+mn-lt"/>
                <a:cs typeface="+mn-lt"/>
              </a:rPr>
              <a:t> mod </a:t>
            </a:r>
            <a:r>
              <a:rPr lang="en-US" sz="2800" dirty="0">
                <a:latin typeface="Cambria Math"/>
                <a:ea typeface="+mn-lt"/>
                <a:cs typeface="+mn-lt"/>
              </a:rPr>
              <a:t>n</a:t>
            </a:r>
            <a:endParaRPr lang="nl-NL" sz="2800" dirty="0">
              <a:latin typeface="Cambria Math"/>
              <a:ea typeface="+mn-lt"/>
              <a:cs typeface="+mn-lt"/>
            </a:endParaRPr>
          </a:p>
        </p:txBody>
      </p:sp>
      <p:sp>
        <p:nvSpPr>
          <p:cNvPr id="19" name="Ovaal 18">
            <a:extLst>
              <a:ext uri="{FF2B5EF4-FFF2-40B4-BE49-F238E27FC236}">
                <a16:creationId xmlns:a16="http://schemas.microsoft.com/office/drawing/2014/main" id="{4AA89A59-303D-59D7-007D-3788C795EF3B}"/>
              </a:ext>
            </a:extLst>
          </p:cNvPr>
          <p:cNvSpPr/>
          <p:nvPr/>
        </p:nvSpPr>
        <p:spPr>
          <a:xfrm>
            <a:off x="8726110" y="4965644"/>
            <a:ext cx="639585" cy="59939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sz="2800" dirty="0">
                <a:solidFill>
                  <a:srgbClr val="000000"/>
                </a:solidFill>
                <a:ea typeface="Lato Light"/>
                <a:cs typeface="Lato Light"/>
              </a:rPr>
              <a:t>B</a:t>
            </a:r>
            <a:endParaRPr lang="nl-NL" dirty="0"/>
          </a:p>
        </p:txBody>
      </p:sp>
    </p:spTree>
    <p:extLst>
      <p:ext uri="{BB962C8B-B14F-4D97-AF65-F5344CB8AC3E}">
        <p14:creationId xmlns:p14="http://schemas.microsoft.com/office/powerpoint/2010/main" val="915804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943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40</a:t>
            </a:fld>
            <a:endParaRPr lang="en-US"/>
          </a:p>
        </p:txBody>
      </p:sp>
      <p:sp>
        <p:nvSpPr>
          <p:cNvPr id="15" name="TextBox 14">
            <a:extLst>
              <a:ext uri="{FF2B5EF4-FFF2-40B4-BE49-F238E27FC236}">
                <a16:creationId xmlns:a16="http://schemas.microsoft.com/office/drawing/2014/main" id="{565FB600-B8AC-B5AA-F17C-2CC0EF3DA78E}"/>
              </a:ext>
            </a:extLst>
          </p:cNvPr>
          <p:cNvSpPr txBox="1"/>
          <p:nvPr/>
        </p:nvSpPr>
        <p:spPr>
          <a:xfrm>
            <a:off x="837372" y="1227668"/>
            <a:ext cx="10745998" cy="2677656"/>
          </a:xfrm>
          <a:prstGeom prst="rect">
            <a:avLst/>
          </a:prstGeom>
          <a:noFill/>
        </p:spPr>
        <p:txBody>
          <a:bodyPr wrap="square" lIns="91440" tIns="45720" rIns="91440" bIns="45720" rtlCol="0" anchor="t">
            <a:spAutoFit/>
          </a:bodyPr>
          <a:lstStyle/>
          <a:p>
            <a:r>
              <a:rPr lang="en-US" sz="2800" b="1" dirty="0">
                <a:solidFill>
                  <a:schemeClr val="accent6"/>
                </a:solidFill>
                <a:latin typeface="Lato"/>
                <a:ea typeface="Lato"/>
                <a:cs typeface="Lato"/>
              </a:rPr>
              <a:t>RSA security</a:t>
            </a:r>
            <a:r>
              <a:rPr lang="en-US" sz="2800" dirty="0"/>
              <a:t> is based on the encryption being </a:t>
            </a:r>
            <a:r>
              <a:rPr lang="en-US" sz="2800" b="1" dirty="0">
                <a:latin typeface="Lato"/>
                <a:ea typeface="Lato"/>
                <a:cs typeface="Lato"/>
              </a:rPr>
              <a:t>EXTREMELY HARD</a:t>
            </a:r>
            <a:r>
              <a:rPr lang="en-US" sz="2800" dirty="0"/>
              <a:t> to crack, but </a:t>
            </a:r>
            <a:r>
              <a:rPr lang="en-US" sz="2800" b="1" dirty="0">
                <a:latin typeface="Lato"/>
                <a:ea typeface="Lato"/>
                <a:cs typeface="Lato"/>
              </a:rPr>
              <a:t>NOT IMPOSSIBLE</a:t>
            </a:r>
            <a:r>
              <a:rPr lang="en-US" sz="2800" dirty="0"/>
              <a:t> to crack.</a:t>
            </a:r>
          </a:p>
          <a:p>
            <a:endParaRPr lang="en-US" sz="2800" dirty="0">
              <a:ea typeface="Lato Light"/>
              <a:cs typeface="Lato Light"/>
            </a:endParaRPr>
          </a:p>
          <a:p>
            <a:r>
              <a:rPr lang="en-US" sz="2800" dirty="0">
                <a:ea typeface="Lato Light"/>
                <a:cs typeface="Lato Light"/>
              </a:rPr>
              <a:t>Brute forcing RSA requires </a:t>
            </a:r>
            <a:r>
              <a:rPr lang="en-US" sz="2800" b="1" dirty="0">
                <a:latin typeface="Lato"/>
                <a:ea typeface="Lato"/>
                <a:cs typeface="Lato"/>
              </a:rPr>
              <a:t>FACTORING OF LARGE NUMBERS</a:t>
            </a:r>
            <a:r>
              <a:rPr lang="en-US" sz="2800" dirty="0">
                <a:ea typeface="Lato Light"/>
                <a:cs typeface="Lato Light"/>
              </a:rPr>
              <a:t>, which </a:t>
            </a:r>
            <a:r>
              <a:rPr lang="en-US" sz="2800" b="1" dirty="0">
                <a:latin typeface="Lato"/>
                <a:ea typeface="Lato"/>
                <a:cs typeface="Lato"/>
              </a:rPr>
              <a:t>TAKES A LOT OF CALCULATIONS</a:t>
            </a:r>
            <a:r>
              <a:rPr lang="en-US" sz="2800" dirty="0">
                <a:ea typeface="Lato Light"/>
                <a:cs typeface="Lato Light"/>
              </a:rPr>
              <a:t> in traditional computing.</a:t>
            </a:r>
          </a:p>
          <a:p>
            <a:endParaRPr lang="en-US" sz="2800" dirty="0">
              <a:ea typeface="Lato Light"/>
              <a:cs typeface="Lato Light"/>
            </a:endParaRPr>
          </a:p>
        </p:txBody>
      </p:sp>
    </p:spTree>
    <p:extLst>
      <p:ext uri="{BB962C8B-B14F-4D97-AF65-F5344CB8AC3E}">
        <p14:creationId xmlns:p14="http://schemas.microsoft.com/office/powerpoint/2010/main" val="4079120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41</a:t>
            </a:fld>
            <a:endParaRPr lang="en-US"/>
          </a:p>
        </p:txBody>
      </p:sp>
      <p:sp>
        <p:nvSpPr>
          <p:cNvPr id="15" name="TextBox 14">
            <a:extLst>
              <a:ext uri="{FF2B5EF4-FFF2-40B4-BE49-F238E27FC236}">
                <a16:creationId xmlns:a16="http://schemas.microsoft.com/office/drawing/2014/main" id="{565FB600-B8AC-B5AA-F17C-2CC0EF3DA78E}"/>
              </a:ext>
            </a:extLst>
          </p:cNvPr>
          <p:cNvSpPr txBox="1"/>
          <p:nvPr/>
        </p:nvSpPr>
        <p:spPr>
          <a:xfrm>
            <a:off x="837372" y="1227668"/>
            <a:ext cx="10745998" cy="3108543"/>
          </a:xfrm>
          <a:prstGeom prst="rect">
            <a:avLst/>
          </a:prstGeom>
          <a:noFill/>
        </p:spPr>
        <p:txBody>
          <a:bodyPr wrap="square" lIns="91440" tIns="45720" rIns="91440" bIns="45720" rtlCol="0" anchor="t">
            <a:spAutoFit/>
          </a:bodyPr>
          <a:lstStyle/>
          <a:p>
            <a:r>
              <a:rPr lang="en-US" sz="2800" b="1" dirty="0">
                <a:solidFill>
                  <a:schemeClr val="accent6"/>
                </a:solidFill>
                <a:latin typeface="Lato"/>
                <a:ea typeface="Lato"/>
                <a:cs typeface="Lato"/>
              </a:rPr>
              <a:t>RSA security</a:t>
            </a:r>
            <a:r>
              <a:rPr lang="en-US" sz="2800" dirty="0"/>
              <a:t> is based on the encryption being </a:t>
            </a:r>
            <a:r>
              <a:rPr lang="en-US" sz="2800" b="1" dirty="0">
                <a:latin typeface="Lato"/>
                <a:ea typeface="Lato"/>
                <a:cs typeface="Lato"/>
              </a:rPr>
              <a:t>EXTREMELY HARD</a:t>
            </a:r>
            <a:r>
              <a:rPr lang="en-US" sz="2800" dirty="0"/>
              <a:t> to crack, but </a:t>
            </a:r>
            <a:r>
              <a:rPr lang="en-US" sz="2800" b="1" dirty="0">
                <a:latin typeface="Lato"/>
                <a:ea typeface="Lato"/>
                <a:cs typeface="Lato"/>
              </a:rPr>
              <a:t>NOT IMPOSSIBLE</a:t>
            </a:r>
            <a:r>
              <a:rPr lang="en-US" sz="2800" dirty="0"/>
              <a:t> to crack.</a:t>
            </a:r>
          </a:p>
          <a:p>
            <a:endParaRPr lang="en-US" sz="2800" dirty="0">
              <a:ea typeface="Lato Light"/>
              <a:cs typeface="Lato Light"/>
            </a:endParaRPr>
          </a:p>
          <a:p>
            <a:r>
              <a:rPr lang="en-US" sz="2800" dirty="0">
                <a:ea typeface="Lato Light"/>
                <a:cs typeface="Lato Light"/>
              </a:rPr>
              <a:t>Brute forcing RSA requires </a:t>
            </a:r>
            <a:r>
              <a:rPr lang="en-US" sz="2800" b="1" dirty="0">
                <a:latin typeface="Lato"/>
                <a:ea typeface="Lato"/>
                <a:cs typeface="Lato"/>
              </a:rPr>
              <a:t>FACTORING OF LARGE NUMBERS</a:t>
            </a:r>
            <a:r>
              <a:rPr lang="en-US" sz="2800" dirty="0">
                <a:ea typeface="Lato Light"/>
                <a:cs typeface="Lato Light"/>
              </a:rPr>
              <a:t>, which </a:t>
            </a:r>
            <a:r>
              <a:rPr lang="en-US" sz="2800" b="1" dirty="0">
                <a:latin typeface="Lato"/>
                <a:ea typeface="Lato"/>
                <a:cs typeface="Lato"/>
              </a:rPr>
              <a:t>TAKES A LOT OF CALCULATIONS</a:t>
            </a:r>
            <a:r>
              <a:rPr lang="en-US" sz="2800" dirty="0">
                <a:ea typeface="Lato Light"/>
                <a:cs typeface="Lato Light"/>
              </a:rPr>
              <a:t> in traditional computing.</a:t>
            </a:r>
          </a:p>
          <a:p>
            <a:endParaRPr lang="en-US" sz="2800" dirty="0">
              <a:ea typeface="Lato Light"/>
              <a:cs typeface="Lato Light"/>
            </a:endParaRPr>
          </a:p>
          <a:p>
            <a:r>
              <a:rPr lang="en-US" sz="2800" b="1" dirty="0">
                <a:solidFill>
                  <a:schemeClr val="accent6"/>
                </a:solidFill>
                <a:latin typeface="Lato"/>
                <a:ea typeface="Lato"/>
                <a:cs typeface="Lato"/>
              </a:rPr>
              <a:t>Quantum computing</a:t>
            </a:r>
            <a:r>
              <a:rPr lang="en-US" sz="2800" dirty="0">
                <a:ea typeface="Lato Light"/>
                <a:cs typeface="Lato Light"/>
              </a:rPr>
              <a:t> </a:t>
            </a:r>
            <a:endParaRPr lang="en-US" sz="2800" b="1" dirty="0">
              <a:latin typeface="Lato"/>
              <a:ea typeface="Lato"/>
              <a:cs typeface="Lato"/>
            </a:endParaRPr>
          </a:p>
        </p:txBody>
      </p:sp>
    </p:spTree>
    <p:extLst>
      <p:ext uri="{BB962C8B-B14F-4D97-AF65-F5344CB8AC3E}">
        <p14:creationId xmlns:p14="http://schemas.microsoft.com/office/powerpoint/2010/main" val="1116439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42</a:t>
            </a:fld>
            <a:endParaRPr lang="en-US"/>
          </a:p>
        </p:txBody>
      </p:sp>
      <p:sp>
        <p:nvSpPr>
          <p:cNvPr id="15" name="TextBox 14">
            <a:extLst>
              <a:ext uri="{FF2B5EF4-FFF2-40B4-BE49-F238E27FC236}">
                <a16:creationId xmlns:a16="http://schemas.microsoft.com/office/drawing/2014/main" id="{565FB600-B8AC-B5AA-F17C-2CC0EF3DA78E}"/>
              </a:ext>
            </a:extLst>
          </p:cNvPr>
          <p:cNvSpPr txBox="1"/>
          <p:nvPr/>
        </p:nvSpPr>
        <p:spPr>
          <a:xfrm>
            <a:off x="837372" y="1227668"/>
            <a:ext cx="10745998" cy="3970318"/>
          </a:xfrm>
          <a:prstGeom prst="rect">
            <a:avLst/>
          </a:prstGeom>
          <a:noFill/>
        </p:spPr>
        <p:txBody>
          <a:bodyPr wrap="square" lIns="91440" tIns="45720" rIns="91440" bIns="45720" rtlCol="0" anchor="t">
            <a:spAutoFit/>
          </a:bodyPr>
          <a:lstStyle/>
          <a:p>
            <a:r>
              <a:rPr lang="en-US" sz="2800" b="1" dirty="0">
                <a:solidFill>
                  <a:schemeClr val="accent6"/>
                </a:solidFill>
                <a:latin typeface="Lato"/>
                <a:ea typeface="Lato"/>
                <a:cs typeface="Lato"/>
              </a:rPr>
              <a:t>RSA security</a:t>
            </a:r>
            <a:r>
              <a:rPr lang="en-US" sz="2800" dirty="0"/>
              <a:t> is based on the encryption being </a:t>
            </a:r>
            <a:r>
              <a:rPr lang="en-US" sz="2800" b="1" dirty="0">
                <a:latin typeface="Lato"/>
                <a:ea typeface="Lato"/>
                <a:cs typeface="Lato"/>
              </a:rPr>
              <a:t>EXTREMELY HARD</a:t>
            </a:r>
            <a:r>
              <a:rPr lang="en-US" sz="2800" dirty="0"/>
              <a:t> to crack, but </a:t>
            </a:r>
            <a:r>
              <a:rPr lang="en-US" sz="2800" b="1" dirty="0">
                <a:latin typeface="Lato"/>
                <a:ea typeface="Lato"/>
                <a:cs typeface="Lato"/>
              </a:rPr>
              <a:t>NOT IMPOSSIBLE</a:t>
            </a:r>
            <a:r>
              <a:rPr lang="en-US" sz="2800" dirty="0"/>
              <a:t> to crack.</a:t>
            </a:r>
          </a:p>
          <a:p>
            <a:endParaRPr lang="en-US" sz="2800" dirty="0">
              <a:ea typeface="Lato Light"/>
              <a:cs typeface="Lato Light"/>
            </a:endParaRPr>
          </a:p>
          <a:p>
            <a:r>
              <a:rPr lang="en-US" sz="2800" dirty="0">
                <a:ea typeface="Lato Light"/>
                <a:cs typeface="Lato Light"/>
              </a:rPr>
              <a:t>Brute forcing RSA requires </a:t>
            </a:r>
            <a:r>
              <a:rPr lang="en-US" sz="2800" b="1" dirty="0">
                <a:latin typeface="Lato"/>
                <a:ea typeface="Lato"/>
                <a:cs typeface="Lato"/>
              </a:rPr>
              <a:t>FACTORING OF LARGE NUMBERS</a:t>
            </a:r>
            <a:r>
              <a:rPr lang="en-US" sz="2800" dirty="0">
                <a:ea typeface="Lato Light"/>
                <a:cs typeface="Lato Light"/>
              </a:rPr>
              <a:t>, which </a:t>
            </a:r>
            <a:r>
              <a:rPr lang="en-US" sz="2800" b="1" dirty="0">
                <a:latin typeface="Lato"/>
                <a:ea typeface="Lato"/>
                <a:cs typeface="Lato"/>
              </a:rPr>
              <a:t>TAKES A LOT OF CALCULATIONS</a:t>
            </a:r>
            <a:r>
              <a:rPr lang="en-US" sz="2800" dirty="0">
                <a:ea typeface="Lato Light"/>
                <a:cs typeface="Lato Light"/>
              </a:rPr>
              <a:t> in traditional computing.</a:t>
            </a:r>
          </a:p>
          <a:p>
            <a:endParaRPr lang="en-US" sz="2800" dirty="0">
              <a:ea typeface="Lato Light"/>
              <a:cs typeface="Lato Light"/>
            </a:endParaRPr>
          </a:p>
          <a:p>
            <a:r>
              <a:rPr lang="en-US" sz="2800" b="1" dirty="0">
                <a:solidFill>
                  <a:schemeClr val="accent6"/>
                </a:solidFill>
                <a:latin typeface="Lato"/>
                <a:ea typeface="Lato"/>
                <a:cs typeface="Lato"/>
              </a:rPr>
              <a:t>Quantum computing</a:t>
            </a:r>
            <a:r>
              <a:rPr lang="en-US" sz="2800" dirty="0">
                <a:ea typeface="Lato Light"/>
                <a:cs typeface="Lato Light"/>
              </a:rPr>
              <a:t> </a:t>
            </a:r>
            <a:r>
              <a:rPr lang="en-US" sz="2800" b="1" dirty="0">
                <a:latin typeface="Lato"/>
                <a:ea typeface="Lato"/>
                <a:cs typeface="Lato"/>
              </a:rPr>
              <a:t>WILL NOT MAKE </a:t>
            </a:r>
            <a:r>
              <a:rPr lang="en-US" sz="2800" b="1" i="1" u="sng" dirty="0">
                <a:latin typeface="Lato"/>
                <a:ea typeface="Lato"/>
                <a:cs typeface="Lato"/>
              </a:rPr>
              <a:t>EVERY</a:t>
            </a:r>
            <a:r>
              <a:rPr lang="en-US" sz="2800" b="1" dirty="0">
                <a:latin typeface="Lato"/>
                <a:ea typeface="Lato"/>
                <a:cs typeface="Lato"/>
              </a:rPr>
              <a:t> CALCULATION FASTER</a:t>
            </a:r>
            <a:r>
              <a:rPr lang="en-US" sz="2800" dirty="0">
                <a:ea typeface="Lato Light"/>
                <a:cs typeface="Lato Light"/>
              </a:rPr>
              <a:t>, but it will allow for </a:t>
            </a:r>
            <a:r>
              <a:rPr lang="en-US" sz="2800" b="1" dirty="0">
                <a:latin typeface="Lato"/>
                <a:ea typeface="Lato"/>
                <a:cs typeface="Lato"/>
              </a:rPr>
              <a:t>MUCH FASTER FACTORING OF NUMBERS</a:t>
            </a:r>
            <a:r>
              <a:rPr lang="en-US" sz="2800" dirty="0">
                <a:ea typeface="Lato Light"/>
                <a:cs typeface="Lato Light"/>
              </a:rPr>
              <a:t>, and hence </a:t>
            </a:r>
            <a:r>
              <a:rPr lang="en-US" sz="2800" b="1" dirty="0">
                <a:latin typeface="Lato"/>
                <a:ea typeface="Lato"/>
                <a:cs typeface="Lato"/>
              </a:rPr>
              <a:t>IT COULD BREAK RSA.</a:t>
            </a:r>
          </a:p>
        </p:txBody>
      </p:sp>
    </p:spTree>
    <p:extLst>
      <p:ext uri="{BB962C8B-B14F-4D97-AF65-F5344CB8AC3E}">
        <p14:creationId xmlns:p14="http://schemas.microsoft.com/office/powerpoint/2010/main" val="1478543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3"/>
          <a:srcRect l="22975" t="8495" r="15719" b="4934"/>
          <a:stretch/>
        </p:blipFill>
        <p:spPr>
          <a:xfrm>
            <a:off x="3816302" y="1018554"/>
            <a:ext cx="7759773" cy="5389351"/>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4631934" y="6318583"/>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4" name="Rechthoek 3">
            <a:extLst>
              <a:ext uri="{FF2B5EF4-FFF2-40B4-BE49-F238E27FC236}">
                <a16:creationId xmlns:a16="http://schemas.microsoft.com/office/drawing/2014/main" id="{8FAC501B-D770-AAC7-D155-EC859CA5C393}"/>
              </a:ext>
            </a:extLst>
          </p:cNvPr>
          <p:cNvSpPr/>
          <p:nvPr/>
        </p:nvSpPr>
        <p:spPr>
          <a:xfrm>
            <a:off x="6582451" y="1228704"/>
            <a:ext cx="4983803" cy="13374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5151BA53-8AC5-A27E-3558-E7DE467B98C6}"/>
              </a:ext>
            </a:extLst>
          </p:cNvPr>
          <p:cNvSpPr/>
          <p:nvPr/>
        </p:nvSpPr>
        <p:spPr>
          <a:xfrm>
            <a:off x="6582450" y="3327798"/>
            <a:ext cx="5012557" cy="29856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61695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3"/>
          <a:srcRect l="22975" t="8495" r="15719" b="4934"/>
          <a:stretch/>
        </p:blipFill>
        <p:spPr>
          <a:xfrm>
            <a:off x="3816302" y="1018554"/>
            <a:ext cx="7759773" cy="5389351"/>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4631934" y="6318583"/>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4" name="Rechthoek 3">
            <a:extLst>
              <a:ext uri="{FF2B5EF4-FFF2-40B4-BE49-F238E27FC236}">
                <a16:creationId xmlns:a16="http://schemas.microsoft.com/office/drawing/2014/main" id="{8FAC501B-D770-AAC7-D155-EC859CA5C393}"/>
              </a:ext>
            </a:extLst>
          </p:cNvPr>
          <p:cNvSpPr/>
          <p:nvPr/>
        </p:nvSpPr>
        <p:spPr>
          <a:xfrm>
            <a:off x="6582451" y="1228704"/>
            <a:ext cx="4983803" cy="2208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5151BA53-8AC5-A27E-3558-E7DE467B98C6}"/>
              </a:ext>
            </a:extLst>
          </p:cNvPr>
          <p:cNvSpPr/>
          <p:nvPr/>
        </p:nvSpPr>
        <p:spPr>
          <a:xfrm>
            <a:off x="6582450" y="4119465"/>
            <a:ext cx="4983803" cy="2208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 name="Rechte verbindingslijn met pijl 29">
            <a:extLst>
              <a:ext uri="{FF2B5EF4-FFF2-40B4-BE49-F238E27FC236}">
                <a16:creationId xmlns:a16="http://schemas.microsoft.com/office/drawing/2014/main" id="{0EFE5B21-07B2-1BE1-E43F-30377977CAB7}"/>
              </a:ext>
            </a:extLst>
          </p:cNvPr>
          <p:cNvCxnSpPr>
            <a:cxnSpLocks/>
          </p:cNvCxnSpPr>
          <p:nvPr/>
        </p:nvCxnSpPr>
        <p:spPr>
          <a:xfrm>
            <a:off x="1889422" y="3800084"/>
            <a:ext cx="331140" cy="171214"/>
          </a:xfrm>
          <a:prstGeom prst="straightConnector1">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Rechte verbindingslijn met pijl 30">
            <a:extLst>
              <a:ext uri="{FF2B5EF4-FFF2-40B4-BE49-F238E27FC236}">
                <a16:creationId xmlns:a16="http://schemas.microsoft.com/office/drawing/2014/main" id="{9C91B5CA-C501-3EB2-D22D-C91E91B67ED5}"/>
              </a:ext>
            </a:extLst>
          </p:cNvPr>
          <p:cNvCxnSpPr>
            <a:cxnSpLocks/>
          </p:cNvCxnSpPr>
          <p:nvPr/>
        </p:nvCxnSpPr>
        <p:spPr>
          <a:xfrm flipH="1" flipV="1">
            <a:off x="1337394" y="3466687"/>
            <a:ext cx="367265" cy="265666"/>
          </a:xfrm>
          <a:prstGeom prst="straightConnector1">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Rechte verbindingslijn met pijl 31">
            <a:extLst>
              <a:ext uri="{FF2B5EF4-FFF2-40B4-BE49-F238E27FC236}">
                <a16:creationId xmlns:a16="http://schemas.microsoft.com/office/drawing/2014/main" id="{A0AF3C4F-3DCF-BA6C-2F02-94DE79F733DA}"/>
              </a:ext>
            </a:extLst>
          </p:cNvPr>
          <p:cNvCxnSpPr>
            <a:cxnSpLocks/>
          </p:cNvCxnSpPr>
          <p:nvPr/>
        </p:nvCxnSpPr>
        <p:spPr>
          <a:xfrm flipV="1">
            <a:off x="1767125" y="3470448"/>
            <a:ext cx="707812" cy="263786"/>
          </a:xfrm>
          <a:prstGeom prst="straightConnector1">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Rechte verbindingslijn met pijl 32">
            <a:extLst>
              <a:ext uri="{FF2B5EF4-FFF2-40B4-BE49-F238E27FC236}">
                <a16:creationId xmlns:a16="http://schemas.microsoft.com/office/drawing/2014/main" id="{D3772527-E285-E908-9255-B701316C37A9}"/>
              </a:ext>
            </a:extLst>
          </p:cNvPr>
          <p:cNvCxnSpPr>
            <a:cxnSpLocks/>
          </p:cNvCxnSpPr>
          <p:nvPr/>
        </p:nvCxnSpPr>
        <p:spPr>
          <a:xfrm flipH="1" flipV="1">
            <a:off x="2512192" y="3453893"/>
            <a:ext cx="628415" cy="299155"/>
          </a:xfrm>
          <a:prstGeom prst="straightConnector1">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Rechte verbindingslijn met pijl 33">
            <a:extLst>
              <a:ext uri="{FF2B5EF4-FFF2-40B4-BE49-F238E27FC236}">
                <a16:creationId xmlns:a16="http://schemas.microsoft.com/office/drawing/2014/main" id="{E969EF1C-BCC2-77C6-5BCC-CDB534D7203A}"/>
              </a:ext>
            </a:extLst>
          </p:cNvPr>
          <p:cNvCxnSpPr>
            <a:cxnSpLocks/>
          </p:cNvCxnSpPr>
          <p:nvPr/>
        </p:nvCxnSpPr>
        <p:spPr>
          <a:xfrm flipH="1">
            <a:off x="2371079" y="3818900"/>
            <a:ext cx="788341" cy="152399"/>
          </a:xfrm>
          <a:prstGeom prst="straightConnector1">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Ovaal 34">
            <a:extLst>
              <a:ext uri="{FF2B5EF4-FFF2-40B4-BE49-F238E27FC236}">
                <a16:creationId xmlns:a16="http://schemas.microsoft.com/office/drawing/2014/main" id="{B1CA4932-D280-BF02-1EF5-D13B783D3AB0}"/>
              </a:ext>
            </a:extLst>
          </p:cNvPr>
          <p:cNvSpPr/>
          <p:nvPr/>
        </p:nvSpPr>
        <p:spPr>
          <a:xfrm>
            <a:off x="2359013" y="3331823"/>
            <a:ext cx="272698" cy="251321"/>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35">
            <a:extLst>
              <a:ext uri="{FF2B5EF4-FFF2-40B4-BE49-F238E27FC236}">
                <a16:creationId xmlns:a16="http://schemas.microsoft.com/office/drawing/2014/main" id="{B808EF8E-4AAE-AC1B-3F18-FBF840E497E3}"/>
              </a:ext>
            </a:extLst>
          </p:cNvPr>
          <p:cNvSpPr/>
          <p:nvPr/>
        </p:nvSpPr>
        <p:spPr>
          <a:xfrm>
            <a:off x="3055162" y="3632861"/>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37">
            <a:extLst>
              <a:ext uri="{FF2B5EF4-FFF2-40B4-BE49-F238E27FC236}">
                <a16:creationId xmlns:a16="http://schemas.microsoft.com/office/drawing/2014/main" id="{BC62550D-D5BE-2308-9888-9C7956D65E21}"/>
              </a:ext>
            </a:extLst>
          </p:cNvPr>
          <p:cNvSpPr/>
          <p:nvPr/>
        </p:nvSpPr>
        <p:spPr>
          <a:xfrm>
            <a:off x="1615829" y="3632861"/>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al 38">
            <a:extLst>
              <a:ext uri="{FF2B5EF4-FFF2-40B4-BE49-F238E27FC236}">
                <a16:creationId xmlns:a16="http://schemas.microsoft.com/office/drawing/2014/main" id="{11504B69-8D1C-4D51-68E6-3330C23224EC}"/>
              </a:ext>
            </a:extLst>
          </p:cNvPr>
          <p:cNvSpPr/>
          <p:nvPr/>
        </p:nvSpPr>
        <p:spPr>
          <a:xfrm>
            <a:off x="1157818" y="3335510"/>
            <a:ext cx="272698" cy="251321"/>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Lato Light"/>
                <a:cs typeface="Lato Light"/>
              </a:rPr>
              <a:t>x</a:t>
            </a:r>
            <a:endParaRPr lang="nl-NL" dirty="0"/>
          </a:p>
        </p:txBody>
      </p:sp>
      <p:sp>
        <p:nvSpPr>
          <p:cNvPr id="15" name="Ovaal 34">
            <a:extLst>
              <a:ext uri="{FF2B5EF4-FFF2-40B4-BE49-F238E27FC236}">
                <a16:creationId xmlns:a16="http://schemas.microsoft.com/office/drawing/2014/main" id="{22DE7C6B-D47D-6A34-B37B-8D299A2B084E}"/>
              </a:ext>
            </a:extLst>
          </p:cNvPr>
          <p:cNvSpPr/>
          <p:nvPr/>
        </p:nvSpPr>
        <p:spPr>
          <a:xfrm>
            <a:off x="2190169" y="3818900"/>
            <a:ext cx="272698" cy="251321"/>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Straight Arrow Connector 16">
            <a:extLst>
              <a:ext uri="{FF2B5EF4-FFF2-40B4-BE49-F238E27FC236}">
                <a16:creationId xmlns:a16="http://schemas.microsoft.com/office/drawing/2014/main" id="{4E7635DB-2FD5-0C79-DE9A-F56BF2FCCF5F}"/>
              </a:ext>
            </a:extLst>
          </p:cNvPr>
          <p:cNvCxnSpPr>
            <a:cxnSpLocks/>
          </p:cNvCxnSpPr>
          <p:nvPr/>
        </p:nvCxnSpPr>
        <p:spPr>
          <a:xfrm>
            <a:off x="2017455" y="3742700"/>
            <a:ext cx="945924" cy="4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900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45</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a typeface="+mj-lt"/>
                <a:cs typeface="+mj-lt"/>
              </a:rPr>
              <a:t>TCP vs UDP</a:t>
            </a:r>
            <a:endParaRPr lang="nl-NL" dirty="0"/>
          </a:p>
        </p:txBody>
      </p:sp>
      <p:pic>
        <p:nvPicPr>
          <p:cNvPr id="2" name="Afbeelding 1" descr="TCP vs. UDP: Difference between TCP and UDP | by Let's Decode | Medium">
            <a:extLst>
              <a:ext uri="{FF2B5EF4-FFF2-40B4-BE49-F238E27FC236}">
                <a16:creationId xmlns:a16="http://schemas.microsoft.com/office/drawing/2014/main" id="{B1BFE0FE-B551-3C6F-616D-7ABFD361101E}"/>
              </a:ext>
            </a:extLst>
          </p:cNvPr>
          <p:cNvPicPr>
            <a:picLocks noChangeAspect="1"/>
          </p:cNvPicPr>
          <p:nvPr/>
        </p:nvPicPr>
        <p:blipFill>
          <a:blip r:embed="rId3"/>
          <a:srcRect l="1864" t="13260" r="2321" b="4501"/>
          <a:stretch/>
        </p:blipFill>
        <p:spPr>
          <a:xfrm>
            <a:off x="926497" y="1522840"/>
            <a:ext cx="10539516" cy="4378975"/>
          </a:xfrm>
          <a:prstGeom prst="rect">
            <a:avLst/>
          </a:prstGeom>
        </p:spPr>
      </p:pic>
      <p:sp>
        <p:nvSpPr>
          <p:cNvPr id="5" name="TextBox 5">
            <a:extLst>
              <a:ext uri="{FF2B5EF4-FFF2-40B4-BE49-F238E27FC236}">
                <a16:creationId xmlns:a16="http://schemas.microsoft.com/office/drawing/2014/main" id="{D88258D7-67C5-BDE3-431C-6C6C8DD5E2D3}"/>
              </a:ext>
            </a:extLst>
          </p:cNvPr>
          <p:cNvSpPr txBox="1"/>
          <p:nvPr/>
        </p:nvSpPr>
        <p:spPr>
          <a:xfrm>
            <a:off x="5977769" y="5897400"/>
            <a:ext cx="5378222" cy="307777"/>
          </a:xfrm>
          <a:prstGeom prst="rect">
            <a:avLst/>
          </a:prstGeom>
          <a:noFill/>
        </p:spPr>
        <p:txBody>
          <a:bodyPr wrap="square" lIns="91440" tIns="45720" rIns="91440" bIns="45720" anchor="t">
            <a:spAutoFit/>
          </a:bodyPr>
          <a:lstStyle/>
          <a:p>
            <a:pPr algn="r"/>
            <a:r>
              <a:rPr lang="nl-NL" sz="1400" i="1" dirty="0" err="1">
                <a:solidFill>
                  <a:schemeClr val="tx2"/>
                </a:solidFill>
                <a:highlight>
                  <a:srgbClr val="FFFFFF"/>
                </a:highlight>
                <a:latin typeface="Arial"/>
                <a:cs typeface="Arial"/>
              </a:rPr>
              <a:t>Let's</a:t>
            </a:r>
            <a:r>
              <a:rPr lang="nl-NL" sz="1400" i="1" dirty="0">
                <a:solidFill>
                  <a:schemeClr val="tx2"/>
                </a:solidFill>
                <a:highlight>
                  <a:srgbClr val="FFFFFF"/>
                </a:highlight>
                <a:latin typeface="Arial"/>
                <a:cs typeface="Arial"/>
              </a:rPr>
              <a:t> </a:t>
            </a:r>
            <a:r>
              <a:rPr lang="nl-NL" sz="1400" i="1" dirty="0" err="1">
                <a:solidFill>
                  <a:schemeClr val="tx2"/>
                </a:solidFill>
                <a:highlight>
                  <a:srgbClr val="FFFFFF"/>
                </a:highlight>
                <a:latin typeface="Arial"/>
                <a:cs typeface="Arial"/>
              </a:rPr>
              <a:t>Decode</a:t>
            </a:r>
            <a:r>
              <a:rPr lang="nl-NL" sz="1400" i="1" dirty="0">
                <a:solidFill>
                  <a:schemeClr val="tx2"/>
                </a:solidFill>
                <a:highlight>
                  <a:srgbClr val="FFFFFF"/>
                </a:highlight>
                <a:latin typeface="Arial"/>
                <a:cs typeface="Arial"/>
              </a:rPr>
              <a:t>, Medium.com</a:t>
            </a:r>
            <a:endParaRPr lang="nl-NL" dirty="0">
              <a:solidFill>
                <a:schemeClr val="tx2"/>
              </a:solidFill>
              <a:ea typeface="Lato Light"/>
              <a:cs typeface="Lato Light"/>
            </a:endParaRPr>
          </a:p>
        </p:txBody>
      </p:sp>
    </p:spTree>
    <p:extLst>
      <p:ext uri="{BB962C8B-B14F-4D97-AF65-F5344CB8AC3E}">
        <p14:creationId xmlns:p14="http://schemas.microsoft.com/office/powerpoint/2010/main" val="270207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3"/>
          <a:srcRect l="22975" t="8495" r="15719" b="4934"/>
          <a:stretch/>
        </p:blipFill>
        <p:spPr>
          <a:xfrm>
            <a:off x="3816302" y="1018554"/>
            <a:ext cx="7759773" cy="5389351"/>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4631934" y="6318583"/>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4" name="Rechthoek 3">
            <a:extLst>
              <a:ext uri="{FF2B5EF4-FFF2-40B4-BE49-F238E27FC236}">
                <a16:creationId xmlns:a16="http://schemas.microsoft.com/office/drawing/2014/main" id="{8FAC501B-D770-AAC7-D155-EC859CA5C393}"/>
              </a:ext>
            </a:extLst>
          </p:cNvPr>
          <p:cNvSpPr/>
          <p:nvPr/>
        </p:nvSpPr>
        <p:spPr>
          <a:xfrm>
            <a:off x="6582451" y="1228704"/>
            <a:ext cx="4983803" cy="28977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5151BA53-8AC5-A27E-3558-E7DE467B98C6}"/>
              </a:ext>
            </a:extLst>
          </p:cNvPr>
          <p:cNvSpPr/>
          <p:nvPr/>
        </p:nvSpPr>
        <p:spPr>
          <a:xfrm>
            <a:off x="6582450" y="4772607"/>
            <a:ext cx="4983803" cy="1555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 name="Rechte verbindingslijn met pijl 20">
            <a:extLst>
              <a:ext uri="{FF2B5EF4-FFF2-40B4-BE49-F238E27FC236}">
                <a16:creationId xmlns:a16="http://schemas.microsoft.com/office/drawing/2014/main" id="{BE88AB1E-682B-9962-81A0-BBC5BD303FB5}"/>
              </a:ext>
            </a:extLst>
          </p:cNvPr>
          <p:cNvCxnSpPr/>
          <p:nvPr/>
        </p:nvCxnSpPr>
        <p:spPr>
          <a:xfrm>
            <a:off x="1960294" y="4561151"/>
            <a:ext cx="331140" cy="17121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 name="Rechte verbindingslijn met pijl 21">
            <a:extLst>
              <a:ext uri="{FF2B5EF4-FFF2-40B4-BE49-F238E27FC236}">
                <a16:creationId xmlns:a16="http://schemas.microsoft.com/office/drawing/2014/main" id="{0AFD1346-76BC-AC38-D7CB-8ECC002BD244}"/>
              </a:ext>
            </a:extLst>
          </p:cNvPr>
          <p:cNvCxnSpPr>
            <a:cxnSpLocks/>
          </p:cNvCxnSpPr>
          <p:nvPr/>
        </p:nvCxnSpPr>
        <p:spPr>
          <a:xfrm flipH="1" flipV="1">
            <a:off x="1408267" y="4227753"/>
            <a:ext cx="367265" cy="26566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 name="Rechte verbindingslijn met pijl 22">
            <a:extLst>
              <a:ext uri="{FF2B5EF4-FFF2-40B4-BE49-F238E27FC236}">
                <a16:creationId xmlns:a16="http://schemas.microsoft.com/office/drawing/2014/main" id="{76008415-9A40-72D4-28E7-30480C32BDAB}"/>
              </a:ext>
            </a:extLst>
          </p:cNvPr>
          <p:cNvCxnSpPr>
            <a:cxnSpLocks/>
          </p:cNvCxnSpPr>
          <p:nvPr/>
        </p:nvCxnSpPr>
        <p:spPr>
          <a:xfrm flipV="1">
            <a:off x="1837998" y="4231515"/>
            <a:ext cx="707812" cy="26378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 name="Rechte verbindingslijn met pijl 23">
            <a:extLst>
              <a:ext uri="{FF2B5EF4-FFF2-40B4-BE49-F238E27FC236}">
                <a16:creationId xmlns:a16="http://schemas.microsoft.com/office/drawing/2014/main" id="{E481AA27-8926-A0F5-A3FD-FCB70C575081}"/>
              </a:ext>
            </a:extLst>
          </p:cNvPr>
          <p:cNvCxnSpPr>
            <a:cxnSpLocks/>
          </p:cNvCxnSpPr>
          <p:nvPr/>
        </p:nvCxnSpPr>
        <p:spPr>
          <a:xfrm flipH="1" flipV="1">
            <a:off x="2583064" y="4214960"/>
            <a:ext cx="628415" cy="29915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 name="Rechte verbindingslijn met pijl 24">
            <a:extLst>
              <a:ext uri="{FF2B5EF4-FFF2-40B4-BE49-F238E27FC236}">
                <a16:creationId xmlns:a16="http://schemas.microsoft.com/office/drawing/2014/main" id="{738C6D4F-85FD-F98C-CB09-239D93BFFA55}"/>
              </a:ext>
            </a:extLst>
          </p:cNvPr>
          <p:cNvCxnSpPr>
            <a:cxnSpLocks/>
          </p:cNvCxnSpPr>
          <p:nvPr/>
        </p:nvCxnSpPr>
        <p:spPr>
          <a:xfrm flipH="1">
            <a:off x="2441952" y="4579967"/>
            <a:ext cx="788341" cy="152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 name="Ovaal 16">
            <a:extLst>
              <a:ext uri="{FF2B5EF4-FFF2-40B4-BE49-F238E27FC236}">
                <a16:creationId xmlns:a16="http://schemas.microsoft.com/office/drawing/2014/main" id="{6CA83ACC-B7E0-AAC7-1173-708781820B8F}"/>
              </a:ext>
            </a:extLst>
          </p:cNvPr>
          <p:cNvSpPr/>
          <p:nvPr/>
        </p:nvSpPr>
        <p:spPr>
          <a:xfrm>
            <a:off x="2429886" y="4092890"/>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8">
            <a:extLst>
              <a:ext uri="{FF2B5EF4-FFF2-40B4-BE49-F238E27FC236}">
                <a16:creationId xmlns:a16="http://schemas.microsoft.com/office/drawing/2014/main" id="{676453A8-F423-D12C-6DB9-BDD68BAA8E4B}"/>
              </a:ext>
            </a:extLst>
          </p:cNvPr>
          <p:cNvSpPr/>
          <p:nvPr/>
        </p:nvSpPr>
        <p:spPr>
          <a:xfrm>
            <a:off x="3126034" y="4393927"/>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7">
            <a:extLst>
              <a:ext uri="{FF2B5EF4-FFF2-40B4-BE49-F238E27FC236}">
                <a16:creationId xmlns:a16="http://schemas.microsoft.com/office/drawing/2014/main" id="{3B2839D4-B211-CDB2-0438-813227A44399}"/>
              </a:ext>
            </a:extLst>
          </p:cNvPr>
          <p:cNvSpPr/>
          <p:nvPr/>
        </p:nvSpPr>
        <p:spPr>
          <a:xfrm>
            <a:off x="2298182" y="4647927"/>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al 15">
            <a:extLst>
              <a:ext uri="{FF2B5EF4-FFF2-40B4-BE49-F238E27FC236}">
                <a16:creationId xmlns:a16="http://schemas.microsoft.com/office/drawing/2014/main" id="{F8776173-2C27-66A9-F6D1-91F1CB475AEE}"/>
              </a:ext>
            </a:extLst>
          </p:cNvPr>
          <p:cNvSpPr/>
          <p:nvPr/>
        </p:nvSpPr>
        <p:spPr>
          <a:xfrm>
            <a:off x="1686701" y="4393927"/>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al 19">
            <a:extLst>
              <a:ext uri="{FF2B5EF4-FFF2-40B4-BE49-F238E27FC236}">
                <a16:creationId xmlns:a16="http://schemas.microsoft.com/office/drawing/2014/main" id="{7B6937FA-1680-CAC0-2191-92B01BA35241}"/>
              </a:ext>
            </a:extLst>
          </p:cNvPr>
          <p:cNvSpPr/>
          <p:nvPr/>
        </p:nvSpPr>
        <p:spPr>
          <a:xfrm>
            <a:off x="1228691" y="4096576"/>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Lato Light"/>
                <a:cs typeface="Lato Light"/>
              </a:rPr>
              <a:t>x</a:t>
            </a:r>
            <a:endParaRPr lang="nl-NL" dirty="0"/>
          </a:p>
        </p:txBody>
      </p:sp>
      <p:sp>
        <p:nvSpPr>
          <p:cNvPr id="16" name="Pijl: gekromd omlaag 26">
            <a:extLst>
              <a:ext uri="{FF2B5EF4-FFF2-40B4-BE49-F238E27FC236}">
                <a16:creationId xmlns:a16="http://schemas.microsoft.com/office/drawing/2014/main" id="{5841D12C-4688-BDFC-6549-C36CB201A9F3}"/>
              </a:ext>
            </a:extLst>
          </p:cNvPr>
          <p:cNvSpPr/>
          <p:nvPr/>
        </p:nvSpPr>
        <p:spPr>
          <a:xfrm>
            <a:off x="1928609" y="4162038"/>
            <a:ext cx="1226458" cy="210396"/>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7" name="Pijl: gekromd omlaag 27">
            <a:extLst>
              <a:ext uri="{FF2B5EF4-FFF2-40B4-BE49-F238E27FC236}">
                <a16:creationId xmlns:a16="http://schemas.microsoft.com/office/drawing/2014/main" id="{1764F67A-D08D-EF71-1BCF-1DF21DFA5660}"/>
              </a:ext>
            </a:extLst>
          </p:cNvPr>
          <p:cNvSpPr/>
          <p:nvPr/>
        </p:nvSpPr>
        <p:spPr>
          <a:xfrm flipV="1">
            <a:off x="1966239" y="4682878"/>
            <a:ext cx="1230597" cy="17681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8" name="TextBox 14">
            <a:extLst>
              <a:ext uri="{FF2B5EF4-FFF2-40B4-BE49-F238E27FC236}">
                <a16:creationId xmlns:a16="http://schemas.microsoft.com/office/drawing/2014/main" id="{B8260560-DA1C-E43E-7489-3488432ECA94}"/>
              </a:ext>
            </a:extLst>
          </p:cNvPr>
          <p:cNvSpPr txBox="1"/>
          <p:nvPr/>
        </p:nvSpPr>
        <p:spPr>
          <a:xfrm>
            <a:off x="2982252" y="3937148"/>
            <a:ext cx="275803" cy="338554"/>
          </a:xfrm>
          <a:prstGeom prst="rect">
            <a:avLst/>
          </a:prstGeom>
          <a:noFill/>
        </p:spPr>
        <p:txBody>
          <a:bodyPr wrap="square" lIns="91440" tIns="45720" rIns="91440" bIns="45720" rtlCol="0" anchor="t">
            <a:spAutoFit/>
          </a:bodyPr>
          <a:lstStyle/>
          <a:p>
            <a:pPr algn="r"/>
            <a:r>
              <a:rPr lang="en-US" sz="1600" b="1" dirty="0">
                <a:latin typeface="Lato"/>
                <a:ea typeface="Lato Light"/>
                <a:cs typeface="Lato Light"/>
              </a:rPr>
              <a:t>?</a:t>
            </a:r>
            <a:endParaRPr lang="nl-NL" sz="1600" b="1" dirty="0">
              <a:latin typeface="Lato"/>
              <a:ea typeface="Lato Light"/>
              <a:cs typeface="Lato Light"/>
            </a:endParaRPr>
          </a:p>
        </p:txBody>
      </p:sp>
    </p:spTree>
    <p:extLst>
      <p:ext uri="{BB962C8B-B14F-4D97-AF65-F5344CB8AC3E}">
        <p14:creationId xmlns:p14="http://schemas.microsoft.com/office/powerpoint/2010/main" val="37766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47</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Internet Protocol (IP)</a:t>
            </a:r>
          </a:p>
        </p:txBody>
      </p:sp>
      <p:sp>
        <p:nvSpPr>
          <p:cNvPr id="15" name="TextBox 14">
            <a:extLst>
              <a:ext uri="{FF2B5EF4-FFF2-40B4-BE49-F238E27FC236}">
                <a16:creationId xmlns:a16="http://schemas.microsoft.com/office/drawing/2014/main" id="{565FB600-B8AC-B5AA-F17C-2CC0EF3DA78E}"/>
              </a:ext>
            </a:extLst>
          </p:cNvPr>
          <p:cNvSpPr txBox="1"/>
          <p:nvPr/>
        </p:nvSpPr>
        <p:spPr>
          <a:xfrm>
            <a:off x="1418064" y="2138305"/>
            <a:ext cx="5216911" cy="584775"/>
          </a:xfrm>
          <a:prstGeom prst="rect">
            <a:avLst/>
          </a:prstGeom>
          <a:noFill/>
        </p:spPr>
        <p:txBody>
          <a:bodyPr wrap="square" rtlCol="0">
            <a:spAutoFit/>
          </a:bodyPr>
          <a:lstStyle/>
          <a:p>
            <a:r>
              <a:rPr lang="en-US" sz="3200" dirty="0"/>
              <a:t>IPv4: 192.168.52.2</a:t>
            </a:r>
            <a:endParaRPr lang="en-US" sz="1200" dirty="0"/>
          </a:p>
        </p:txBody>
      </p:sp>
      <p:sp>
        <p:nvSpPr>
          <p:cNvPr id="2" name="TextBox 1">
            <a:extLst>
              <a:ext uri="{FF2B5EF4-FFF2-40B4-BE49-F238E27FC236}">
                <a16:creationId xmlns:a16="http://schemas.microsoft.com/office/drawing/2014/main" id="{D0237423-3AAD-AD92-2DA4-FF6D0606BECF}"/>
              </a:ext>
            </a:extLst>
          </p:cNvPr>
          <p:cNvSpPr txBox="1"/>
          <p:nvPr/>
        </p:nvSpPr>
        <p:spPr>
          <a:xfrm>
            <a:off x="2628062" y="2768622"/>
            <a:ext cx="8198006" cy="584775"/>
          </a:xfrm>
          <a:prstGeom prst="rect">
            <a:avLst/>
          </a:prstGeom>
          <a:noFill/>
        </p:spPr>
        <p:txBody>
          <a:bodyPr wrap="square" rtlCol="0">
            <a:spAutoFit/>
          </a:bodyPr>
          <a:lstStyle/>
          <a:p>
            <a:r>
              <a:rPr lang="en-US" sz="3200" dirty="0"/>
              <a:t>→ 32 bits </a:t>
            </a:r>
            <a:r>
              <a:rPr kumimoji="0" lang="en-US" sz="3200" b="0" i="0" u="none" strike="noStrike" kern="1200" cap="none" spc="0" normalizeH="0" baseline="0" noProof="0" dirty="0">
                <a:ln>
                  <a:noFill/>
                </a:ln>
                <a:solidFill>
                  <a:srgbClr val="000000"/>
                </a:solidFill>
                <a:effectLst/>
                <a:uLnTx/>
                <a:uFillTx/>
                <a:latin typeface="Lato Light"/>
                <a:ea typeface="+mn-ea"/>
                <a:cs typeface="+mn-cs"/>
              </a:rPr>
              <a:t>→ </a:t>
            </a:r>
            <a:r>
              <a:rPr lang="en-US" sz="3200" dirty="0">
                <a:solidFill>
                  <a:srgbClr val="000000"/>
                </a:solidFill>
                <a:latin typeface="Lato Light"/>
              </a:rPr>
              <a:t>4.3</a:t>
            </a:r>
            <a:r>
              <a:rPr lang="en-BE" sz="3200" dirty="0">
                <a:solidFill>
                  <a:srgbClr val="000000"/>
                </a:solidFill>
                <a:latin typeface="Lato Light"/>
              </a:rPr>
              <a:t>⋅</a:t>
            </a:r>
            <a:r>
              <a:rPr kumimoji="0" lang="en-US" sz="3200" b="0" i="0" u="none" strike="noStrike" kern="1200" cap="none" spc="0" normalizeH="0" baseline="0" noProof="0" dirty="0">
                <a:ln>
                  <a:noFill/>
                </a:ln>
                <a:solidFill>
                  <a:srgbClr val="000000"/>
                </a:solidFill>
                <a:effectLst/>
                <a:uLnTx/>
                <a:uFillTx/>
                <a:latin typeface="Lato Light"/>
                <a:ea typeface="+mn-ea"/>
                <a:cs typeface="+mn-cs"/>
              </a:rPr>
              <a:t>10</a:t>
            </a:r>
            <a:r>
              <a:rPr kumimoji="0" lang="en-US" sz="3200" b="0" i="0" u="none" strike="noStrike" kern="1200" cap="none" spc="0" normalizeH="0" baseline="30000" noProof="0" dirty="0">
                <a:ln>
                  <a:noFill/>
                </a:ln>
                <a:solidFill>
                  <a:srgbClr val="000000"/>
                </a:solidFill>
                <a:effectLst/>
                <a:uLnTx/>
                <a:uFillTx/>
                <a:latin typeface="Lato Light"/>
                <a:ea typeface="+mn-ea"/>
                <a:cs typeface="+mn-cs"/>
              </a:rPr>
              <a:t>9</a:t>
            </a:r>
            <a:r>
              <a:rPr kumimoji="0" lang="en-US" sz="3200" b="0" i="0" u="none" strike="noStrike" kern="1200" cap="none" spc="0" normalizeH="0" baseline="0" noProof="0" dirty="0">
                <a:ln>
                  <a:noFill/>
                </a:ln>
                <a:solidFill>
                  <a:srgbClr val="000000"/>
                </a:solidFill>
                <a:effectLst/>
                <a:uLnTx/>
                <a:uFillTx/>
                <a:latin typeface="Lato Light"/>
                <a:ea typeface="+mn-ea"/>
                <a:cs typeface="+mn-cs"/>
              </a:rPr>
              <a:t> addresses</a:t>
            </a:r>
            <a:endParaRPr lang="en-US" sz="1200" dirty="0"/>
          </a:p>
        </p:txBody>
      </p:sp>
      <p:sp>
        <p:nvSpPr>
          <p:cNvPr id="4" name="TextBox 3">
            <a:extLst>
              <a:ext uri="{FF2B5EF4-FFF2-40B4-BE49-F238E27FC236}">
                <a16:creationId xmlns:a16="http://schemas.microsoft.com/office/drawing/2014/main" id="{BE89ED4E-A7CE-4504-1BDB-741D68FB040B}"/>
              </a:ext>
            </a:extLst>
          </p:cNvPr>
          <p:cNvSpPr txBox="1"/>
          <p:nvPr/>
        </p:nvSpPr>
        <p:spPr>
          <a:xfrm>
            <a:off x="1418064" y="4150208"/>
            <a:ext cx="10301868" cy="584775"/>
          </a:xfrm>
          <a:prstGeom prst="rect">
            <a:avLst/>
          </a:prstGeom>
          <a:noFill/>
        </p:spPr>
        <p:txBody>
          <a:bodyPr wrap="square" rtlCol="0">
            <a:spAutoFit/>
          </a:bodyPr>
          <a:lstStyle/>
          <a:p>
            <a:r>
              <a:rPr lang="en-US" sz="3200" dirty="0"/>
              <a:t>IPv6: FE80:CD00:0000:0CDE:1257:0000:211E:729C</a:t>
            </a:r>
          </a:p>
        </p:txBody>
      </p:sp>
      <p:sp>
        <p:nvSpPr>
          <p:cNvPr id="5" name="TextBox 4">
            <a:extLst>
              <a:ext uri="{FF2B5EF4-FFF2-40B4-BE49-F238E27FC236}">
                <a16:creationId xmlns:a16="http://schemas.microsoft.com/office/drawing/2014/main" id="{78A64442-66A8-338C-CD4D-A7FF074F85CC}"/>
              </a:ext>
            </a:extLst>
          </p:cNvPr>
          <p:cNvSpPr txBox="1"/>
          <p:nvPr/>
        </p:nvSpPr>
        <p:spPr>
          <a:xfrm>
            <a:off x="2628062" y="4780525"/>
            <a:ext cx="8198006" cy="584775"/>
          </a:xfrm>
          <a:prstGeom prst="rect">
            <a:avLst/>
          </a:prstGeom>
          <a:noFill/>
        </p:spPr>
        <p:txBody>
          <a:bodyPr wrap="square" rtlCol="0">
            <a:spAutoFit/>
          </a:bodyPr>
          <a:lstStyle/>
          <a:p>
            <a:r>
              <a:rPr lang="en-US" sz="3200" dirty="0"/>
              <a:t>→ 128 bits </a:t>
            </a:r>
            <a:r>
              <a:rPr kumimoji="0" lang="en-US" sz="3200" b="0" i="0" u="none" strike="noStrike" kern="1200" cap="none" spc="0" normalizeH="0" baseline="0" noProof="0" dirty="0">
                <a:ln>
                  <a:noFill/>
                </a:ln>
                <a:solidFill>
                  <a:srgbClr val="000000"/>
                </a:solidFill>
                <a:effectLst/>
                <a:uLnTx/>
                <a:uFillTx/>
                <a:latin typeface="Lato Light"/>
                <a:ea typeface="+mn-ea"/>
                <a:cs typeface="+mn-cs"/>
              </a:rPr>
              <a:t>→ </a:t>
            </a:r>
            <a:r>
              <a:rPr lang="en-US" sz="3200" dirty="0">
                <a:solidFill>
                  <a:srgbClr val="000000"/>
                </a:solidFill>
                <a:latin typeface="Lato Light"/>
              </a:rPr>
              <a:t>3.4</a:t>
            </a:r>
            <a:r>
              <a:rPr lang="en-BE" sz="3200" dirty="0">
                <a:solidFill>
                  <a:srgbClr val="000000"/>
                </a:solidFill>
                <a:latin typeface="Lato Light"/>
              </a:rPr>
              <a:t>⋅</a:t>
            </a:r>
            <a:r>
              <a:rPr kumimoji="0" lang="en-US" sz="3200" b="0" i="0" u="none" strike="noStrike" kern="1200" cap="none" spc="0" normalizeH="0" baseline="0" noProof="0" dirty="0">
                <a:ln>
                  <a:noFill/>
                </a:ln>
                <a:solidFill>
                  <a:srgbClr val="000000"/>
                </a:solidFill>
                <a:effectLst/>
                <a:uLnTx/>
                <a:uFillTx/>
                <a:latin typeface="Lato Light"/>
                <a:ea typeface="+mn-ea"/>
                <a:cs typeface="+mn-cs"/>
              </a:rPr>
              <a:t>10</a:t>
            </a:r>
            <a:r>
              <a:rPr kumimoji="0" lang="en-US" sz="3200" b="0" i="0" u="none" strike="noStrike" kern="1200" cap="none" spc="0" normalizeH="0" baseline="30000" noProof="0" dirty="0">
                <a:ln>
                  <a:noFill/>
                </a:ln>
                <a:solidFill>
                  <a:srgbClr val="000000"/>
                </a:solidFill>
                <a:effectLst/>
                <a:uLnTx/>
                <a:uFillTx/>
                <a:latin typeface="Lato Light"/>
                <a:ea typeface="+mn-ea"/>
                <a:cs typeface="+mn-cs"/>
              </a:rPr>
              <a:t>38</a:t>
            </a:r>
            <a:r>
              <a:rPr kumimoji="0" lang="en-US" sz="3200" b="0" i="0" u="none" strike="noStrike" kern="1200" cap="none" spc="0" normalizeH="0" baseline="0" noProof="0" dirty="0">
                <a:ln>
                  <a:noFill/>
                </a:ln>
                <a:solidFill>
                  <a:srgbClr val="000000"/>
                </a:solidFill>
                <a:effectLst/>
                <a:uLnTx/>
                <a:uFillTx/>
                <a:latin typeface="Lato Light"/>
                <a:ea typeface="+mn-ea"/>
                <a:cs typeface="+mn-cs"/>
              </a:rPr>
              <a:t> addresses</a:t>
            </a:r>
            <a:endParaRPr lang="en-US" sz="1200" dirty="0"/>
          </a:p>
        </p:txBody>
      </p:sp>
    </p:spTree>
    <p:extLst>
      <p:ext uri="{BB962C8B-B14F-4D97-AF65-F5344CB8AC3E}">
        <p14:creationId xmlns:p14="http://schemas.microsoft.com/office/powerpoint/2010/main" val="93684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48</a:t>
            </a:fld>
            <a:endParaRPr lang="en-US"/>
          </a:p>
        </p:txBody>
      </p:sp>
      <p:sp>
        <p:nvSpPr>
          <p:cNvPr id="15" name="TextBox 14">
            <a:extLst>
              <a:ext uri="{FF2B5EF4-FFF2-40B4-BE49-F238E27FC236}">
                <a16:creationId xmlns:a16="http://schemas.microsoft.com/office/drawing/2014/main" id="{565FB600-B8AC-B5AA-F17C-2CC0EF3DA78E}"/>
              </a:ext>
            </a:extLst>
          </p:cNvPr>
          <p:cNvSpPr txBox="1"/>
          <p:nvPr/>
        </p:nvSpPr>
        <p:spPr>
          <a:xfrm>
            <a:off x="0" y="3136612"/>
            <a:ext cx="12192000" cy="584775"/>
          </a:xfrm>
          <a:prstGeom prst="rect">
            <a:avLst/>
          </a:prstGeom>
          <a:noFill/>
        </p:spPr>
        <p:txBody>
          <a:bodyPr wrap="square" rtlCol="0">
            <a:spAutoFit/>
          </a:bodyPr>
          <a:lstStyle/>
          <a:p>
            <a:pPr algn="ctr"/>
            <a:r>
              <a:rPr lang="en-US" sz="3200" dirty="0">
                <a:hlinkClick r:id="rId3"/>
              </a:rPr>
              <a:t>https://www.youtube.com/watch?v=0fKBhvDjuy0&amp;start=30</a:t>
            </a:r>
            <a:r>
              <a:rPr lang="en-US" sz="3200" dirty="0"/>
              <a:t> </a:t>
            </a:r>
            <a:endParaRPr lang="en-US" sz="1200" dirty="0"/>
          </a:p>
        </p:txBody>
      </p:sp>
    </p:spTree>
    <p:extLst>
      <p:ext uri="{BB962C8B-B14F-4D97-AF65-F5344CB8AC3E}">
        <p14:creationId xmlns:p14="http://schemas.microsoft.com/office/powerpoint/2010/main" val="1369672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49</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7528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Internet Protocol (IP)</a:t>
            </a:r>
          </a:p>
        </p:txBody>
      </p:sp>
      <p:sp>
        <p:nvSpPr>
          <p:cNvPr id="15" name="TextBox 14">
            <a:extLst>
              <a:ext uri="{FF2B5EF4-FFF2-40B4-BE49-F238E27FC236}">
                <a16:creationId xmlns:a16="http://schemas.microsoft.com/office/drawing/2014/main" id="{565FB600-B8AC-B5AA-F17C-2CC0EF3DA78E}"/>
              </a:ext>
            </a:extLst>
          </p:cNvPr>
          <p:cNvSpPr txBox="1"/>
          <p:nvPr/>
        </p:nvSpPr>
        <p:spPr>
          <a:xfrm>
            <a:off x="1725864" y="2317224"/>
            <a:ext cx="1458174" cy="338554"/>
          </a:xfrm>
          <a:prstGeom prst="rect">
            <a:avLst/>
          </a:prstGeom>
          <a:noFill/>
        </p:spPr>
        <p:txBody>
          <a:bodyPr wrap="square" rtlCol="0">
            <a:spAutoFit/>
          </a:bodyPr>
          <a:lstStyle/>
          <a:p>
            <a:r>
              <a:rPr lang="en-US" sz="1600" dirty="0"/>
              <a:t>192.168.52.2</a:t>
            </a:r>
            <a:endParaRPr lang="en-US" sz="800" dirty="0"/>
          </a:p>
        </p:txBody>
      </p:sp>
      <p:pic>
        <p:nvPicPr>
          <p:cNvPr id="10" name="Graphic 9" descr="Wireless router with solid fill">
            <a:extLst>
              <a:ext uri="{FF2B5EF4-FFF2-40B4-BE49-F238E27FC236}">
                <a16:creationId xmlns:a16="http://schemas.microsoft.com/office/drawing/2014/main" id="{A4C46216-23AC-0A0D-BC1B-E6C14D204B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0357" y="3509282"/>
            <a:ext cx="914400" cy="914400"/>
          </a:xfrm>
          <a:prstGeom prst="rect">
            <a:avLst/>
          </a:prstGeom>
        </p:spPr>
      </p:pic>
      <p:pic>
        <p:nvPicPr>
          <p:cNvPr id="12" name="Graphic 11" descr="Computer with solid fill">
            <a:extLst>
              <a:ext uri="{FF2B5EF4-FFF2-40B4-BE49-F238E27FC236}">
                <a16:creationId xmlns:a16="http://schemas.microsoft.com/office/drawing/2014/main" id="{B606EC10-E0CA-702F-3214-C41490DDB4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0118" y="2486501"/>
            <a:ext cx="914400" cy="914400"/>
          </a:xfrm>
          <a:prstGeom prst="rect">
            <a:avLst/>
          </a:prstGeom>
        </p:spPr>
      </p:pic>
      <p:pic>
        <p:nvPicPr>
          <p:cNvPr id="13" name="Graphic 12" descr="Computer with solid fill">
            <a:extLst>
              <a:ext uri="{FF2B5EF4-FFF2-40B4-BE49-F238E27FC236}">
                <a16:creationId xmlns:a16="http://schemas.microsoft.com/office/drawing/2014/main" id="{41B8B8C5-2C6C-A4C8-B144-2B402C144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0118" y="5522079"/>
            <a:ext cx="914400" cy="914400"/>
          </a:xfrm>
          <a:prstGeom prst="rect">
            <a:avLst/>
          </a:prstGeom>
        </p:spPr>
      </p:pic>
      <p:pic>
        <p:nvPicPr>
          <p:cNvPr id="14" name="Graphic 13" descr="Computer with solid fill">
            <a:extLst>
              <a:ext uri="{FF2B5EF4-FFF2-40B4-BE49-F238E27FC236}">
                <a16:creationId xmlns:a16="http://schemas.microsoft.com/office/drawing/2014/main" id="{571AC556-7826-950E-577F-019EE84131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919" y="3821518"/>
            <a:ext cx="914400" cy="914400"/>
          </a:xfrm>
          <a:prstGeom prst="rect">
            <a:avLst/>
          </a:prstGeom>
        </p:spPr>
      </p:pic>
      <p:sp>
        <p:nvSpPr>
          <p:cNvPr id="16" name="TextBox 15">
            <a:extLst>
              <a:ext uri="{FF2B5EF4-FFF2-40B4-BE49-F238E27FC236}">
                <a16:creationId xmlns:a16="http://schemas.microsoft.com/office/drawing/2014/main" id="{792C03F6-2C77-6455-4D4E-AE644E70391E}"/>
              </a:ext>
            </a:extLst>
          </p:cNvPr>
          <p:cNvSpPr txBox="1"/>
          <p:nvPr/>
        </p:nvSpPr>
        <p:spPr>
          <a:xfrm>
            <a:off x="489032" y="3641087"/>
            <a:ext cx="1458174" cy="338554"/>
          </a:xfrm>
          <a:prstGeom prst="rect">
            <a:avLst/>
          </a:prstGeom>
          <a:noFill/>
        </p:spPr>
        <p:txBody>
          <a:bodyPr wrap="square" rtlCol="0">
            <a:spAutoFit/>
          </a:bodyPr>
          <a:lstStyle/>
          <a:p>
            <a:r>
              <a:rPr lang="en-US" sz="1600" dirty="0"/>
              <a:t>192.168.52.3</a:t>
            </a:r>
            <a:endParaRPr lang="en-US" sz="800" dirty="0"/>
          </a:p>
        </p:txBody>
      </p:sp>
      <p:sp>
        <p:nvSpPr>
          <p:cNvPr id="17" name="TextBox 16">
            <a:extLst>
              <a:ext uri="{FF2B5EF4-FFF2-40B4-BE49-F238E27FC236}">
                <a16:creationId xmlns:a16="http://schemas.microsoft.com/office/drawing/2014/main" id="{E5DCD9D2-FF82-C7F2-5B05-138840FF9BB8}"/>
              </a:ext>
            </a:extLst>
          </p:cNvPr>
          <p:cNvSpPr txBox="1"/>
          <p:nvPr/>
        </p:nvSpPr>
        <p:spPr>
          <a:xfrm>
            <a:off x="1708231" y="5373822"/>
            <a:ext cx="1458174" cy="338554"/>
          </a:xfrm>
          <a:prstGeom prst="rect">
            <a:avLst/>
          </a:prstGeom>
          <a:noFill/>
        </p:spPr>
        <p:txBody>
          <a:bodyPr wrap="square" rtlCol="0">
            <a:spAutoFit/>
          </a:bodyPr>
          <a:lstStyle/>
          <a:p>
            <a:r>
              <a:rPr lang="en-US" sz="1600" dirty="0"/>
              <a:t>192.168.52.4</a:t>
            </a:r>
            <a:endParaRPr lang="en-US" sz="800" dirty="0"/>
          </a:p>
        </p:txBody>
      </p:sp>
      <p:pic>
        <p:nvPicPr>
          <p:cNvPr id="18" name="Graphic 17" descr="Wireless router with solid fill">
            <a:extLst>
              <a:ext uri="{FF2B5EF4-FFF2-40B4-BE49-F238E27FC236}">
                <a16:creationId xmlns:a16="http://schemas.microsoft.com/office/drawing/2014/main" id="{76299C2E-1793-094F-9755-9B7C128357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6595" y="2543647"/>
            <a:ext cx="914400" cy="914400"/>
          </a:xfrm>
          <a:prstGeom prst="rect">
            <a:avLst/>
          </a:prstGeom>
        </p:spPr>
      </p:pic>
      <p:cxnSp>
        <p:nvCxnSpPr>
          <p:cNvPr id="23" name="Straight Connector 22">
            <a:extLst>
              <a:ext uri="{FF2B5EF4-FFF2-40B4-BE49-F238E27FC236}">
                <a16:creationId xmlns:a16="http://schemas.microsoft.com/office/drawing/2014/main" id="{462D9292-B3BC-5B08-CE71-7B7F8CDB1B16}"/>
              </a:ext>
            </a:extLst>
          </p:cNvPr>
          <p:cNvCxnSpPr>
            <a:cxnSpLocks/>
          </p:cNvCxnSpPr>
          <p:nvPr/>
        </p:nvCxnSpPr>
        <p:spPr>
          <a:xfrm flipH="1">
            <a:off x="6239630" y="3382495"/>
            <a:ext cx="981418" cy="4882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6CE1D9F-DA57-62B7-3E9F-ED783E6FE269}"/>
              </a:ext>
            </a:extLst>
          </p:cNvPr>
          <p:cNvCxnSpPr>
            <a:cxnSpLocks/>
          </p:cNvCxnSpPr>
          <p:nvPr/>
        </p:nvCxnSpPr>
        <p:spPr>
          <a:xfrm flipH="1" flipV="1">
            <a:off x="6185139" y="4427201"/>
            <a:ext cx="1061456" cy="1200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044840-0985-F65C-B444-826F9925D413}"/>
              </a:ext>
            </a:extLst>
          </p:cNvPr>
          <p:cNvCxnSpPr>
            <a:cxnSpLocks/>
            <a:endCxn id="17" idx="0"/>
          </p:cNvCxnSpPr>
          <p:nvPr/>
        </p:nvCxnSpPr>
        <p:spPr>
          <a:xfrm flipH="1">
            <a:off x="2437318" y="4423682"/>
            <a:ext cx="1018751" cy="95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095E1AC-1674-BF20-AE7F-6CC6F9FEA4FA}"/>
              </a:ext>
            </a:extLst>
          </p:cNvPr>
          <p:cNvCxnSpPr>
            <a:cxnSpLocks/>
          </p:cNvCxnSpPr>
          <p:nvPr/>
        </p:nvCxnSpPr>
        <p:spPr>
          <a:xfrm flipH="1">
            <a:off x="1795347" y="4206075"/>
            <a:ext cx="1208485" cy="94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A8BBA8-613D-3862-BA53-61238006834A}"/>
              </a:ext>
            </a:extLst>
          </p:cNvPr>
          <p:cNvCxnSpPr>
            <a:cxnSpLocks/>
          </p:cNvCxnSpPr>
          <p:nvPr/>
        </p:nvCxnSpPr>
        <p:spPr>
          <a:xfrm flipH="1" flipV="1">
            <a:off x="2966225" y="3018629"/>
            <a:ext cx="501805" cy="912173"/>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80BF32-87FA-990B-D5AF-14CE4252D621}"/>
              </a:ext>
            </a:extLst>
          </p:cNvPr>
          <p:cNvSpPr txBox="1"/>
          <p:nvPr/>
        </p:nvSpPr>
        <p:spPr>
          <a:xfrm>
            <a:off x="3177686" y="4014655"/>
            <a:ext cx="1458174" cy="338554"/>
          </a:xfrm>
          <a:prstGeom prst="rect">
            <a:avLst/>
          </a:prstGeom>
          <a:noFill/>
        </p:spPr>
        <p:txBody>
          <a:bodyPr wrap="square" rtlCol="0">
            <a:spAutoFit/>
          </a:bodyPr>
          <a:lstStyle/>
          <a:p>
            <a:r>
              <a:rPr lang="en-US" sz="1600" dirty="0"/>
              <a:t>192.168.52.1</a:t>
            </a:r>
            <a:endParaRPr lang="en-US" sz="800" dirty="0"/>
          </a:p>
        </p:txBody>
      </p:sp>
      <p:sp>
        <p:nvSpPr>
          <p:cNvPr id="53" name="TextBox 52">
            <a:extLst>
              <a:ext uri="{FF2B5EF4-FFF2-40B4-BE49-F238E27FC236}">
                <a16:creationId xmlns:a16="http://schemas.microsoft.com/office/drawing/2014/main" id="{9FD243B5-CC4A-D10F-5E45-A30E6E596A0B}"/>
              </a:ext>
            </a:extLst>
          </p:cNvPr>
          <p:cNvSpPr txBox="1"/>
          <p:nvPr/>
        </p:nvSpPr>
        <p:spPr>
          <a:xfrm>
            <a:off x="5379040" y="3984073"/>
            <a:ext cx="1458174" cy="338554"/>
          </a:xfrm>
          <a:prstGeom prst="rect">
            <a:avLst/>
          </a:prstGeom>
          <a:noFill/>
        </p:spPr>
        <p:txBody>
          <a:bodyPr wrap="square" rtlCol="0">
            <a:spAutoFit/>
          </a:bodyPr>
          <a:lstStyle/>
          <a:p>
            <a:r>
              <a:rPr lang="en-US" sz="1600" dirty="0"/>
              <a:t>145,12,131,7</a:t>
            </a:r>
            <a:endParaRPr lang="en-US" sz="800" dirty="0"/>
          </a:p>
        </p:txBody>
      </p:sp>
      <p:pic>
        <p:nvPicPr>
          <p:cNvPr id="56" name="Graphic 55" descr="Wireless router with solid fill">
            <a:extLst>
              <a:ext uri="{FF2B5EF4-FFF2-40B4-BE49-F238E27FC236}">
                <a16:creationId xmlns:a16="http://schemas.microsoft.com/office/drawing/2014/main" id="{62770045-64A3-16D7-8DAF-62EE421B7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1707" y="3018629"/>
            <a:ext cx="914400" cy="914400"/>
          </a:xfrm>
          <a:prstGeom prst="rect">
            <a:avLst/>
          </a:prstGeom>
        </p:spPr>
      </p:pic>
      <p:pic>
        <p:nvPicPr>
          <p:cNvPr id="59" name="Graphic 58" descr="Wireless router with solid fill">
            <a:extLst>
              <a:ext uri="{FF2B5EF4-FFF2-40B4-BE49-F238E27FC236}">
                <a16:creationId xmlns:a16="http://schemas.microsoft.com/office/drawing/2014/main" id="{27680E21-49B2-3A7F-9433-93895B38C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0995" y="4078672"/>
            <a:ext cx="914400" cy="914400"/>
          </a:xfrm>
          <a:prstGeom prst="rect">
            <a:avLst/>
          </a:prstGeom>
        </p:spPr>
      </p:pic>
      <p:pic>
        <p:nvPicPr>
          <p:cNvPr id="60" name="Graphic 59" descr="Wireless router with solid fill">
            <a:extLst>
              <a:ext uri="{FF2B5EF4-FFF2-40B4-BE49-F238E27FC236}">
                <a16:creationId xmlns:a16="http://schemas.microsoft.com/office/drawing/2014/main" id="{47EE2E2D-AA8B-2550-2653-1EA74E8DB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6595" y="5505354"/>
            <a:ext cx="914400" cy="914400"/>
          </a:xfrm>
          <a:prstGeom prst="rect">
            <a:avLst/>
          </a:prstGeom>
        </p:spPr>
      </p:pic>
      <p:pic>
        <p:nvPicPr>
          <p:cNvPr id="61" name="Graphic 60" descr="Wireless router with solid fill">
            <a:extLst>
              <a:ext uri="{FF2B5EF4-FFF2-40B4-BE49-F238E27FC236}">
                <a16:creationId xmlns:a16="http://schemas.microsoft.com/office/drawing/2014/main" id="{2644215F-BBFE-5774-3700-F2B40E6FBF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1745" y="5373822"/>
            <a:ext cx="914400" cy="914400"/>
          </a:xfrm>
          <a:prstGeom prst="rect">
            <a:avLst/>
          </a:prstGeom>
        </p:spPr>
      </p:pic>
      <p:cxnSp>
        <p:nvCxnSpPr>
          <p:cNvPr id="63" name="Straight Connector 62">
            <a:extLst>
              <a:ext uri="{FF2B5EF4-FFF2-40B4-BE49-F238E27FC236}">
                <a16:creationId xmlns:a16="http://schemas.microsoft.com/office/drawing/2014/main" id="{A3005A11-82E2-A069-30A5-BF14BE2FB4AD}"/>
              </a:ext>
            </a:extLst>
          </p:cNvPr>
          <p:cNvCxnSpPr>
            <a:cxnSpLocks/>
          </p:cNvCxnSpPr>
          <p:nvPr/>
        </p:nvCxnSpPr>
        <p:spPr>
          <a:xfrm flipH="1" flipV="1">
            <a:off x="8329962" y="3168613"/>
            <a:ext cx="1161745" cy="18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4A61789-FB80-D024-1B33-333DCAEC11DE}"/>
              </a:ext>
            </a:extLst>
          </p:cNvPr>
          <p:cNvCxnSpPr>
            <a:cxnSpLocks/>
          </p:cNvCxnSpPr>
          <p:nvPr/>
        </p:nvCxnSpPr>
        <p:spPr>
          <a:xfrm flipH="1" flipV="1">
            <a:off x="7927908" y="3458047"/>
            <a:ext cx="402054" cy="556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C1E9BF6-3074-D9F8-1406-7118BCC5BC93}"/>
              </a:ext>
            </a:extLst>
          </p:cNvPr>
          <p:cNvCxnSpPr>
            <a:cxnSpLocks/>
          </p:cNvCxnSpPr>
          <p:nvPr/>
        </p:nvCxnSpPr>
        <p:spPr>
          <a:xfrm flipV="1">
            <a:off x="8036977" y="4993072"/>
            <a:ext cx="581218" cy="550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C06D253-9853-F94F-3DD4-CCD5E917D470}"/>
              </a:ext>
            </a:extLst>
          </p:cNvPr>
          <p:cNvCxnSpPr>
            <a:cxnSpLocks/>
          </p:cNvCxnSpPr>
          <p:nvPr/>
        </p:nvCxnSpPr>
        <p:spPr>
          <a:xfrm flipH="1" flipV="1">
            <a:off x="8910834" y="5057089"/>
            <a:ext cx="1030911" cy="570925"/>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40FA9A6-5598-0383-3EA6-F7B522A244D3}"/>
              </a:ext>
            </a:extLst>
          </p:cNvPr>
          <p:cNvSpPr txBox="1"/>
          <p:nvPr/>
        </p:nvSpPr>
        <p:spPr>
          <a:xfrm>
            <a:off x="6439829" y="1345619"/>
            <a:ext cx="2942063" cy="584775"/>
          </a:xfrm>
          <a:prstGeom prst="rect">
            <a:avLst/>
          </a:prstGeom>
          <a:noFill/>
        </p:spPr>
        <p:txBody>
          <a:bodyPr wrap="square" rtlCol="0">
            <a:spAutoFit/>
          </a:bodyPr>
          <a:lstStyle/>
          <a:p>
            <a:pPr algn="ctr"/>
            <a:r>
              <a:rPr lang="en-US" sz="3200" dirty="0"/>
              <a:t>Internet</a:t>
            </a:r>
            <a:endParaRPr lang="en-US" sz="1200" dirty="0"/>
          </a:p>
        </p:txBody>
      </p:sp>
      <p:sp>
        <p:nvSpPr>
          <p:cNvPr id="80" name="TextBox 79">
            <a:extLst>
              <a:ext uri="{FF2B5EF4-FFF2-40B4-BE49-F238E27FC236}">
                <a16:creationId xmlns:a16="http://schemas.microsoft.com/office/drawing/2014/main" id="{EEC1F3D2-0363-F3CC-317C-062EB38A875D}"/>
              </a:ext>
            </a:extLst>
          </p:cNvPr>
          <p:cNvSpPr txBox="1"/>
          <p:nvPr/>
        </p:nvSpPr>
        <p:spPr>
          <a:xfrm>
            <a:off x="1218119" y="1361255"/>
            <a:ext cx="2942063" cy="584775"/>
          </a:xfrm>
          <a:prstGeom prst="rect">
            <a:avLst/>
          </a:prstGeom>
          <a:noFill/>
        </p:spPr>
        <p:txBody>
          <a:bodyPr wrap="square" rtlCol="0">
            <a:spAutoFit/>
          </a:bodyPr>
          <a:lstStyle/>
          <a:p>
            <a:pPr algn="ctr"/>
            <a:r>
              <a:rPr lang="en-US" sz="3200" dirty="0"/>
              <a:t>Local network</a:t>
            </a:r>
            <a:endParaRPr lang="en-US" sz="1200" dirty="0"/>
          </a:p>
        </p:txBody>
      </p:sp>
      <p:cxnSp>
        <p:nvCxnSpPr>
          <p:cNvPr id="82" name="Straight Arrow Connector 81">
            <a:extLst>
              <a:ext uri="{FF2B5EF4-FFF2-40B4-BE49-F238E27FC236}">
                <a16:creationId xmlns:a16="http://schemas.microsoft.com/office/drawing/2014/main" id="{62B3939F-87B1-B80A-865B-DEB34D773438}"/>
              </a:ext>
            </a:extLst>
          </p:cNvPr>
          <p:cNvCxnSpPr>
            <a:cxnSpLocks/>
            <a:stCxn id="80" idx="3"/>
          </p:cNvCxnSpPr>
          <p:nvPr/>
        </p:nvCxnSpPr>
        <p:spPr>
          <a:xfrm>
            <a:off x="4160182" y="1653643"/>
            <a:ext cx="597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AB3D1D9-F1B6-F56D-3E06-9F323BC7F402}"/>
              </a:ext>
            </a:extLst>
          </p:cNvPr>
          <p:cNvCxnSpPr>
            <a:cxnSpLocks/>
          </p:cNvCxnSpPr>
          <p:nvPr/>
        </p:nvCxnSpPr>
        <p:spPr>
          <a:xfrm flipV="1">
            <a:off x="8828826" y="1628078"/>
            <a:ext cx="2077067" cy="3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3FC1477-AF0E-5B0A-5AFA-4090DC3A8C5A}"/>
              </a:ext>
            </a:extLst>
          </p:cNvPr>
          <p:cNvCxnSpPr>
            <a:cxnSpLocks/>
          </p:cNvCxnSpPr>
          <p:nvPr/>
        </p:nvCxnSpPr>
        <p:spPr>
          <a:xfrm flipH="1">
            <a:off x="5171425" y="1665620"/>
            <a:ext cx="1873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34509B1-0210-A0A6-52F5-663163F0F6EA}"/>
              </a:ext>
            </a:extLst>
          </p:cNvPr>
          <p:cNvCxnSpPr>
            <a:cxnSpLocks/>
          </p:cNvCxnSpPr>
          <p:nvPr/>
        </p:nvCxnSpPr>
        <p:spPr>
          <a:xfrm flipH="1">
            <a:off x="607741" y="1631215"/>
            <a:ext cx="75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0D03F8-AEF5-58DC-78E1-AD10C430BCF1}"/>
              </a:ext>
            </a:extLst>
          </p:cNvPr>
          <p:cNvCxnSpPr>
            <a:cxnSpLocks/>
          </p:cNvCxnSpPr>
          <p:nvPr/>
        </p:nvCxnSpPr>
        <p:spPr>
          <a:xfrm>
            <a:off x="4951144" y="1315139"/>
            <a:ext cx="0" cy="19469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228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565983" y="6317439"/>
            <a:ext cx="37147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2D0C40-AD1D-4F7F-B49E-6DB4407BD661}" type="slidenum">
              <a:rPr lang="en-US" smtClean="0"/>
              <a:pPr/>
              <a:t>5</a:t>
            </a:fld>
            <a:endParaRPr lang="en-US"/>
          </a:p>
        </p:txBody>
      </p:sp>
      <p:pic>
        <p:nvPicPr>
          <p:cNvPr id="6" name="Afbeelding 5">
            <a:extLst>
              <a:ext uri="{FF2B5EF4-FFF2-40B4-BE49-F238E27FC236}">
                <a16:creationId xmlns:a16="http://schemas.microsoft.com/office/drawing/2014/main" id="{54283338-48FF-BACA-FD1D-5F4BC1B52605}"/>
              </a:ext>
            </a:extLst>
          </p:cNvPr>
          <p:cNvPicPr>
            <a:picLocks noChangeAspect="1"/>
          </p:cNvPicPr>
          <p:nvPr/>
        </p:nvPicPr>
        <p:blipFill>
          <a:blip r:embed="rId7"/>
          <a:stretch>
            <a:fillRect/>
          </a:stretch>
        </p:blipFill>
        <p:spPr>
          <a:xfrm>
            <a:off x="187555" y="93859"/>
            <a:ext cx="4397829" cy="2939143"/>
          </a:xfrm>
          <a:prstGeom prst="rect">
            <a:avLst/>
          </a:prstGeom>
        </p:spPr>
      </p:pic>
      <p:pic>
        <p:nvPicPr>
          <p:cNvPr id="7" name="cable_tracing">
            <a:hlinkClick r:id="" action="ppaction://media"/>
            <a:extLst>
              <a:ext uri="{FF2B5EF4-FFF2-40B4-BE49-F238E27FC236}">
                <a16:creationId xmlns:a16="http://schemas.microsoft.com/office/drawing/2014/main" id="{E685AF15-D5D6-0AD6-E576-31D17C1E77D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866367" y="1164770"/>
            <a:ext cx="7227207" cy="4038600"/>
          </a:xfrm>
          <a:prstGeom prst="rect">
            <a:avLst/>
          </a:prstGeom>
        </p:spPr>
      </p:pic>
      <p:pic>
        <p:nvPicPr>
          <p:cNvPr id="8" name="signal-2024-01-29-122125_053">
            <a:hlinkClick r:id="" action="ppaction://media"/>
            <a:extLst>
              <a:ext uri="{FF2B5EF4-FFF2-40B4-BE49-F238E27FC236}">
                <a16:creationId xmlns:a16="http://schemas.microsoft.com/office/drawing/2014/main" id="{B2FB4323-2221-2471-032B-7E75650E541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333954" y="3276600"/>
            <a:ext cx="3078163" cy="5486400"/>
          </a:xfrm>
          <a:prstGeom prst="rect">
            <a:avLst/>
          </a:prstGeom>
        </p:spPr>
      </p:pic>
    </p:spTree>
    <p:extLst>
      <p:ext uri="{BB962C8B-B14F-4D97-AF65-F5344CB8AC3E}">
        <p14:creationId xmlns:p14="http://schemas.microsoft.com/office/powerpoint/2010/main" val="237436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50</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7528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Internet Protocol (IP)</a:t>
            </a:r>
          </a:p>
        </p:txBody>
      </p:sp>
      <p:sp>
        <p:nvSpPr>
          <p:cNvPr id="15" name="TextBox 14">
            <a:extLst>
              <a:ext uri="{FF2B5EF4-FFF2-40B4-BE49-F238E27FC236}">
                <a16:creationId xmlns:a16="http://schemas.microsoft.com/office/drawing/2014/main" id="{565FB600-B8AC-B5AA-F17C-2CC0EF3DA78E}"/>
              </a:ext>
            </a:extLst>
          </p:cNvPr>
          <p:cNvSpPr txBox="1"/>
          <p:nvPr/>
        </p:nvSpPr>
        <p:spPr>
          <a:xfrm>
            <a:off x="1725864" y="2317224"/>
            <a:ext cx="1458174" cy="338554"/>
          </a:xfrm>
          <a:prstGeom prst="rect">
            <a:avLst/>
          </a:prstGeom>
          <a:noFill/>
        </p:spPr>
        <p:txBody>
          <a:bodyPr wrap="square" rtlCol="0">
            <a:spAutoFit/>
          </a:bodyPr>
          <a:lstStyle/>
          <a:p>
            <a:r>
              <a:rPr lang="en-US" sz="1600" dirty="0"/>
              <a:t>192.168.52.2</a:t>
            </a:r>
            <a:endParaRPr lang="en-US" sz="800" dirty="0"/>
          </a:p>
        </p:txBody>
      </p:sp>
      <p:pic>
        <p:nvPicPr>
          <p:cNvPr id="10" name="Graphic 9" descr="Wireless router with solid fill">
            <a:extLst>
              <a:ext uri="{FF2B5EF4-FFF2-40B4-BE49-F238E27FC236}">
                <a16:creationId xmlns:a16="http://schemas.microsoft.com/office/drawing/2014/main" id="{A4C46216-23AC-0A0D-BC1B-E6C14D204B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0357" y="3509282"/>
            <a:ext cx="914400" cy="914400"/>
          </a:xfrm>
          <a:prstGeom prst="rect">
            <a:avLst/>
          </a:prstGeom>
        </p:spPr>
      </p:pic>
      <p:pic>
        <p:nvPicPr>
          <p:cNvPr id="12" name="Graphic 11" descr="Computer with solid fill">
            <a:extLst>
              <a:ext uri="{FF2B5EF4-FFF2-40B4-BE49-F238E27FC236}">
                <a16:creationId xmlns:a16="http://schemas.microsoft.com/office/drawing/2014/main" id="{B606EC10-E0CA-702F-3214-C41490DDB4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0118" y="2486501"/>
            <a:ext cx="914400" cy="914400"/>
          </a:xfrm>
          <a:prstGeom prst="rect">
            <a:avLst/>
          </a:prstGeom>
        </p:spPr>
      </p:pic>
      <p:pic>
        <p:nvPicPr>
          <p:cNvPr id="13" name="Graphic 12" descr="Computer with solid fill">
            <a:extLst>
              <a:ext uri="{FF2B5EF4-FFF2-40B4-BE49-F238E27FC236}">
                <a16:creationId xmlns:a16="http://schemas.microsoft.com/office/drawing/2014/main" id="{41B8B8C5-2C6C-A4C8-B144-2B402C144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0118" y="5522079"/>
            <a:ext cx="914400" cy="914400"/>
          </a:xfrm>
          <a:prstGeom prst="rect">
            <a:avLst/>
          </a:prstGeom>
        </p:spPr>
      </p:pic>
      <p:pic>
        <p:nvPicPr>
          <p:cNvPr id="14" name="Graphic 13" descr="Computer with solid fill">
            <a:extLst>
              <a:ext uri="{FF2B5EF4-FFF2-40B4-BE49-F238E27FC236}">
                <a16:creationId xmlns:a16="http://schemas.microsoft.com/office/drawing/2014/main" id="{571AC556-7826-950E-577F-019EE84131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919" y="3821518"/>
            <a:ext cx="914400" cy="914400"/>
          </a:xfrm>
          <a:prstGeom prst="rect">
            <a:avLst/>
          </a:prstGeom>
        </p:spPr>
      </p:pic>
      <p:sp>
        <p:nvSpPr>
          <p:cNvPr id="16" name="TextBox 15">
            <a:extLst>
              <a:ext uri="{FF2B5EF4-FFF2-40B4-BE49-F238E27FC236}">
                <a16:creationId xmlns:a16="http://schemas.microsoft.com/office/drawing/2014/main" id="{792C03F6-2C77-6455-4D4E-AE644E70391E}"/>
              </a:ext>
            </a:extLst>
          </p:cNvPr>
          <p:cNvSpPr txBox="1"/>
          <p:nvPr/>
        </p:nvSpPr>
        <p:spPr>
          <a:xfrm>
            <a:off x="489032" y="3641087"/>
            <a:ext cx="1458174" cy="338554"/>
          </a:xfrm>
          <a:prstGeom prst="rect">
            <a:avLst/>
          </a:prstGeom>
          <a:noFill/>
        </p:spPr>
        <p:txBody>
          <a:bodyPr wrap="square" rtlCol="0">
            <a:spAutoFit/>
          </a:bodyPr>
          <a:lstStyle/>
          <a:p>
            <a:r>
              <a:rPr lang="en-US" sz="1600" dirty="0"/>
              <a:t>192.168.52.3</a:t>
            </a:r>
            <a:endParaRPr lang="en-US" sz="800" dirty="0"/>
          </a:p>
        </p:txBody>
      </p:sp>
      <p:sp>
        <p:nvSpPr>
          <p:cNvPr id="17" name="TextBox 16">
            <a:extLst>
              <a:ext uri="{FF2B5EF4-FFF2-40B4-BE49-F238E27FC236}">
                <a16:creationId xmlns:a16="http://schemas.microsoft.com/office/drawing/2014/main" id="{E5DCD9D2-FF82-C7F2-5B05-138840FF9BB8}"/>
              </a:ext>
            </a:extLst>
          </p:cNvPr>
          <p:cNvSpPr txBox="1"/>
          <p:nvPr/>
        </p:nvSpPr>
        <p:spPr>
          <a:xfrm>
            <a:off x="1708231" y="5373822"/>
            <a:ext cx="1458174" cy="338554"/>
          </a:xfrm>
          <a:prstGeom prst="rect">
            <a:avLst/>
          </a:prstGeom>
          <a:noFill/>
        </p:spPr>
        <p:txBody>
          <a:bodyPr wrap="square" rtlCol="0">
            <a:spAutoFit/>
          </a:bodyPr>
          <a:lstStyle/>
          <a:p>
            <a:r>
              <a:rPr lang="en-US" sz="1600" dirty="0"/>
              <a:t>192.168.52.4</a:t>
            </a:r>
            <a:endParaRPr lang="en-US" sz="800" dirty="0"/>
          </a:p>
        </p:txBody>
      </p:sp>
      <p:pic>
        <p:nvPicPr>
          <p:cNvPr id="18" name="Graphic 17" descr="Wireless router with solid fill">
            <a:extLst>
              <a:ext uri="{FF2B5EF4-FFF2-40B4-BE49-F238E27FC236}">
                <a16:creationId xmlns:a16="http://schemas.microsoft.com/office/drawing/2014/main" id="{76299C2E-1793-094F-9755-9B7C128357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6595" y="2543647"/>
            <a:ext cx="914400" cy="914400"/>
          </a:xfrm>
          <a:prstGeom prst="rect">
            <a:avLst/>
          </a:prstGeom>
        </p:spPr>
      </p:pic>
      <p:cxnSp>
        <p:nvCxnSpPr>
          <p:cNvPr id="23" name="Straight Connector 22">
            <a:extLst>
              <a:ext uri="{FF2B5EF4-FFF2-40B4-BE49-F238E27FC236}">
                <a16:creationId xmlns:a16="http://schemas.microsoft.com/office/drawing/2014/main" id="{462D9292-B3BC-5B08-CE71-7B7F8CDB1B16}"/>
              </a:ext>
            </a:extLst>
          </p:cNvPr>
          <p:cNvCxnSpPr>
            <a:cxnSpLocks/>
          </p:cNvCxnSpPr>
          <p:nvPr/>
        </p:nvCxnSpPr>
        <p:spPr>
          <a:xfrm flipH="1">
            <a:off x="6239630" y="3382495"/>
            <a:ext cx="981418" cy="4882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6CE1D9F-DA57-62B7-3E9F-ED783E6FE269}"/>
              </a:ext>
            </a:extLst>
          </p:cNvPr>
          <p:cNvCxnSpPr>
            <a:cxnSpLocks/>
          </p:cNvCxnSpPr>
          <p:nvPr/>
        </p:nvCxnSpPr>
        <p:spPr>
          <a:xfrm flipH="1" flipV="1">
            <a:off x="6185139" y="4427201"/>
            <a:ext cx="1061456" cy="1200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044840-0985-F65C-B444-826F9925D413}"/>
              </a:ext>
            </a:extLst>
          </p:cNvPr>
          <p:cNvCxnSpPr>
            <a:cxnSpLocks/>
            <a:endCxn id="17" idx="0"/>
          </p:cNvCxnSpPr>
          <p:nvPr/>
        </p:nvCxnSpPr>
        <p:spPr>
          <a:xfrm flipH="1">
            <a:off x="2437318" y="4423682"/>
            <a:ext cx="1018751" cy="95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095E1AC-1674-BF20-AE7F-6CC6F9FEA4FA}"/>
              </a:ext>
            </a:extLst>
          </p:cNvPr>
          <p:cNvCxnSpPr>
            <a:cxnSpLocks/>
          </p:cNvCxnSpPr>
          <p:nvPr/>
        </p:nvCxnSpPr>
        <p:spPr>
          <a:xfrm flipH="1">
            <a:off x="1795347" y="4206075"/>
            <a:ext cx="1208485" cy="94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A8BBA8-613D-3862-BA53-61238006834A}"/>
              </a:ext>
            </a:extLst>
          </p:cNvPr>
          <p:cNvCxnSpPr>
            <a:cxnSpLocks/>
          </p:cNvCxnSpPr>
          <p:nvPr/>
        </p:nvCxnSpPr>
        <p:spPr>
          <a:xfrm flipH="1" flipV="1">
            <a:off x="2966225" y="3018629"/>
            <a:ext cx="501805" cy="912173"/>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80BF32-87FA-990B-D5AF-14CE4252D621}"/>
              </a:ext>
            </a:extLst>
          </p:cNvPr>
          <p:cNvSpPr txBox="1"/>
          <p:nvPr/>
        </p:nvSpPr>
        <p:spPr>
          <a:xfrm>
            <a:off x="3177686" y="4014655"/>
            <a:ext cx="1458174" cy="338554"/>
          </a:xfrm>
          <a:prstGeom prst="rect">
            <a:avLst/>
          </a:prstGeom>
          <a:noFill/>
        </p:spPr>
        <p:txBody>
          <a:bodyPr wrap="square" rtlCol="0">
            <a:spAutoFit/>
          </a:bodyPr>
          <a:lstStyle/>
          <a:p>
            <a:r>
              <a:rPr lang="en-US" sz="1600" dirty="0"/>
              <a:t>192.168.52.1</a:t>
            </a:r>
            <a:endParaRPr lang="en-US" sz="800" dirty="0"/>
          </a:p>
        </p:txBody>
      </p:sp>
      <p:sp>
        <p:nvSpPr>
          <p:cNvPr id="53" name="TextBox 52">
            <a:extLst>
              <a:ext uri="{FF2B5EF4-FFF2-40B4-BE49-F238E27FC236}">
                <a16:creationId xmlns:a16="http://schemas.microsoft.com/office/drawing/2014/main" id="{9FD243B5-CC4A-D10F-5E45-A30E6E596A0B}"/>
              </a:ext>
            </a:extLst>
          </p:cNvPr>
          <p:cNvSpPr txBox="1"/>
          <p:nvPr/>
        </p:nvSpPr>
        <p:spPr>
          <a:xfrm>
            <a:off x="5379040" y="3984073"/>
            <a:ext cx="1458174" cy="338554"/>
          </a:xfrm>
          <a:prstGeom prst="rect">
            <a:avLst/>
          </a:prstGeom>
          <a:noFill/>
        </p:spPr>
        <p:txBody>
          <a:bodyPr wrap="square" rtlCol="0">
            <a:spAutoFit/>
          </a:bodyPr>
          <a:lstStyle/>
          <a:p>
            <a:r>
              <a:rPr lang="en-US" sz="1600" dirty="0"/>
              <a:t>145,12,131,7</a:t>
            </a:r>
            <a:endParaRPr lang="en-US" sz="800" dirty="0"/>
          </a:p>
        </p:txBody>
      </p:sp>
      <p:pic>
        <p:nvPicPr>
          <p:cNvPr id="56" name="Graphic 55" descr="Wireless router with solid fill">
            <a:extLst>
              <a:ext uri="{FF2B5EF4-FFF2-40B4-BE49-F238E27FC236}">
                <a16:creationId xmlns:a16="http://schemas.microsoft.com/office/drawing/2014/main" id="{62770045-64A3-16D7-8DAF-62EE421B7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1707" y="3018629"/>
            <a:ext cx="914400" cy="914400"/>
          </a:xfrm>
          <a:prstGeom prst="rect">
            <a:avLst/>
          </a:prstGeom>
        </p:spPr>
      </p:pic>
      <p:pic>
        <p:nvPicPr>
          <p:cNvPr id="59" name="Graphic 58" descr="Wireless router with solid fill">
            <a:extLst>
              <a:ext uri="{FF2B5EF4-FFF2-40B4-BE49-F238E27FC236}">
                <a16:creationId xmlns:a16="http://schemas.microsoft.com/office/drawing/2014/main" id="{27680E21-49B2-3A7F-9433-93895B38C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0995" y="4078672"/>
            <a:ext cx="914400" cy="914400"/>
          </a:xfrm>
          <a:prstGeom prst="rect">
            <a:avLst/>
          </a:prstGeom>
        </p:spPr>
      </p:pic>
      <p:pic>
        <p:nvPicPr>
          <p:cNvPr id="60" name="Graphic 59" descr="Wireless router with solid fill">
            <a:extLst>
              <a:ext uri="{FF2B5EF4-FFF2-40B4-BE49-F238E27FC236}">
                <a16:creationId xmlns:a16="http://schemas.microsoft.com/office/drawing/2014/main" id="{47EE2E2D-AA8B-2550-2653-1EA74E8DB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6595" y="5505354"/>
            <a:ext cx="914400" cy="914400"/>
          </a:xfrm>
          <a:prstGeom prst="rect">
            <a:avLst/>
          </a:prstGeom>
        </p:spPr>
      </p:pic>
      <p:pic>
        <p:nvPicPr>
          <p:cNvPr id="61" name="Graphic 60" descr="Wireless router with solid fill">
            <a:extLst>
              <a:ext uri="{FF2B5EF4-FFF2-40B4-BE49-F238E27FC236}">
                <a16:creationId xmlns:a16="http://schemas.microsoft.com/office/drawing/2014/main" id="{2644215F-BBFE-5774-3700-F2B40E6FBF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1745" y="5373822"/>
            <a:ext cx="914400" cy="914400"/>
          </a:xfrm>
          <a:prstGeom prst="rect">
            <a:avLst/>
          </a:prstGeom>
        </p:spPr>
      </p:pic>
      <p:cxnSp>
        <p:nvCxnSpPr>
          <p:cNvPr id="63" name="Straight Connector 62">
            <a:extLst>
              <a:ext uri="{FF2B5EF4-FFF2-40B4-BE49-F238E27FC236}">
                <a16:creationId xmlns:a16="http://schemas.microsoft.com/office/drawing/2014/main" id="{A3005A11-82E2-A069-30A5-BF14BE2FB4AD}"/>
              </a:ext>
            </a:extLst>
          </p:cNvPr>
          <p:cNvCxnSpPr>
            <a:cxnSpLocks/>
          </p:cNvCxnSpPr>
          <p:nvPr/>
        </p:nvCxnSpPr>
        <p:spPr>
          <a:xfrm flipH="1" flipV="1">
            <a:off x="8329962" y="3168613"/>
            <a:ext cx="1161745" cy="18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4A61789-FB80-D024-1B33-333DCAEC11DE}"/>
              </a:ext>
            </a:extLst>
          </p:cNvPr>
          <p:cNvCxnSpPr>
            <a:cxnSpLocks/>
          </p:cNvCxnSpPr>
          <p:nvPr/>
        </p:nvCxnSpPr>
        <p:spPr>
          <a:xfrm flipH="1" flipV="1">
            <a:off x="7927908" y="3458047"/>
            <a:ext cx="402054" cy="556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C1E9BF6-3074-D9F8-1406-7118BCC5BC93}"/>
              </a:ext>
            </a:extLst>
          </p:cNvPr>
          <p:cNvCxnSpPr>
            <a:cxnSpLocks/>
          </p:cNvCxnSpPr>
          <p:nvPr/>
        </p:nvCxnSpPr>
        <p:spPr>
          <a:xfrm flipV="1">
            <a:off x="8036977" y="4993072"/>
            <a:ext cx="581218" cy="550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C06D253-9853-F94F-3DD4-CCD5E917D470}"/>
              </a:ext>
            </a:extLst>
          </p:cNvPr>
          <p:cNvCxnSpPr>
            <a:cxnSpLocks/>
          </p:cNvCxnSpPr>
          <p:nvPr/>
        </p:nvCxnSpPr>
        <p:spPr>
          <a:xfrm flipH="1" flipV="1">
            <a:off x="8910834" y="5057089"/>
            <a:ext cx="1030911" cy="570925"/>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40FA9A6-5598-0383-3EA6-F7B522A244D3}"/>
              </a:ext>
            </a:extLst>
          </p:cNvPr>
          <p:cNvSpPr txBox="1"/>
          <p:nvPr/>
        </p:nvSpPr>
        <p:spPr>
          <a:xfrm>
            <a:off x="6439829" y="1345619"/>
            <a:ext cx="2942063" cy="584775"/>
          </a:xfrm>
          <a:prstGeom prst="rect">
            <a:avLst/>
          </a:prstGeom>
          <a:noFill/>
        </p:spPr>
        <p:txBody>
          <a:bodyPr wrap="square" rtlCol="0">
            <a:spAutoFit/>
          </a:bodyPr>
          <a:lstStyle/>
          <a:p>
            <a:pPr algn="ctr"/>
            <a:r>
              <a:rPr lang="en-US" sz="3200" dirty="0"/>
              <a:t>Internet</a:t>
            </a:r>
            <a:endParaRPr lang="en-US" sz="1200" dirty="0"/>
          </a:p>
        </p:txBody>
      </p:sp>
      <p:sp>
        <p:nvSpPr>
          <p:cNvPr id="80" name="TextBox 79">
            <a:extLst>
              <a:ext uri="{FF2B5EF4-FFF2-40B4-BE49-F238E27FC236}">
                <a16:creationId xmlns:a16="http://schemas.microsoft.com/office/drawing/2014/main" id="{EEC1F3D2-0363-F3CC-317C-062EB38A875D}"/>
              </a:ext>
            </a:extLst>
          </p:cNvPr>
          <p:cNvSpPr txBox="1"/>
          <p:nvPr/>
        </p:nvSpPr>
        <p:spPr>
          <a:xfrm>
            <a:off x="1218119" y="1361255"/>
            <a:ext cx="2942063" cy="584775"/>
          </a:xfrm>
          <a:prstGeom prst="rect">
            <a:avLst/>
          </a:prstGeom>
          <a:noFill/>
        </p:spPr>
        <p:txBody>
          <a:bodyPr wrap="square" rtlCol="0">
            <a:spAutoFit/>
          </a:bodyPr>
          <a:lstStyle/>
          <a:p>
            <a:pPr algn="ctr"/>
            <a:r>
              <a:rPr lang="en-US" sz="3200" dirty="0"/>
              <a:t>Local network</a:t>
            </a:r>
            <a:endParaRPr lang="en-US" sz="1200" dirty="0"/>
          </a:p>
        </p:txBody>
      </p:sp>
      <p:cxnSp>
        <p:nvCxnSpPr>
          <p:cNvPr id="82" name="Straight Arrow Connector 81">
            <a:extLst>
              <a:ext uri="{FF2B5EF4-FFF2-40B4-BE49-F238E27FC236}">
                <a16:creationId xmlns:a16="http://schemas.microsoft.com/office/drawing/2014/main" id="{62B3939F-87B1-B80A-865B-DEB34D773438}"/>
              </a:ext>
            </a:extLst>
          </p:cNvPr>
          <p:cNvCxnSpPr>
            <a:cxnSpLocks/>
            <a:stCxn id="80" idx="3"/>
          </p:cNvCxnSpPr>
          <p:nvPr/>
        </p:nvCxnSpPr>
        <p:spPr>
          <a:xfrm>
            <a:off x="4160182" y="1653643"/>
            <a:ext cx="597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AB3D1D9-F1B6-F56D-3E06-9F323BC7F402}"/>
              </a:ext>
            </a:extLst>
          </p:cNvPr>
          <p:cNvCxnSpPr>
            <a:cxnSpLocks/>
          </p:cNvCxnSpPr>
          <p:nvPr/>
        </p:nvCxnSpPr>
        <p:spPr>
          <a:xfrm flipV="1">
            <a:off x="8828826" y="1628078"/>
            <a:ext cx="2077067" cy="3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3FC1477-AF0E-5B0A-5AFA-4090DC3A8C5A}"/>
              </a:ext>
            </a:extLst>
          </p:cNvPr>
          <p:cNvCxnSpPr>
            <a:cxnSpLocks/>
          </p:cNvCxnSpPr>
          <p:nvPr/>
        </p:nvCxnSpPr>
        <p:spPr>
          <a:xfrm flipH="1">
            <a:off x="5171425" y="1665620"/>
            <a:ext cx="1873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34509B1-0210-A0A6-52F5-663163F0F6EA}"/>
              </a:ext>
            </a:extLst>
          </p:cNvPr>
          <p:cNvCxnSpPr>
            <a:cxnSpLocks/>
          </p:cNvCxnSpPr>
          <p:nvPr/>
        </p:nvCxnSpPr>
        <p:spPr>
          <a:xfrm flipH="1">
            <a:off x="607741" y="1631215"/>
            <a:ext cx="75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0D03F8-AEF5-58DC-78E1-AD10C430BCF1}"/>
              </a:ext>
            </a:extLst>
          </p:cNvPr>
          <p:cNvCxnSpPr>
            <a:cxnSpLocks/>
          </p:cNvCxnSpPr>
          <p:nvPr/>
        </p:nvCxnSpPr>
        <p:spPr>
          <a:xfrm>
            <a:off x="4951144" y="1315139"/>
            <a:ext cx="0" cy="194692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5252DAAF-26A2-CD73-627E-296E180FCB20}"/>
              </a:ext>
            </a:extLst>
          </p:cNvPr>
          <p:cNvGraphicFramePr>
            <a:graphicFrameLocks noGrp="1"/>
          </p:cNvGraphicFramePr>
          <p:nvPr>
            <p:extLst>
              <p:ext uri="{D42A27DB-BD31-4B8C-83A1-F6EECF244321}">
                <p14:modId xmlns:p14="http://schemas.microsoft.com/office/powerpoint/2010/main" val="4158394139"/>
              </p:ext>
            </p:extLst>
          </p:nvPr>
        </p:nvGraphicFramePr>
        <p:xfrm>
          <a:off x="4078061" y="4713614"/>
          <a:ext cx="1685390" cy="1828800"/>
        </p:xfrm>
        <a:graphic>
          <a:graphicData uri="http://schemas.openxmlformats.org/drawingml/2006/table">
            <a:tbl>
              <a:tblPr firstRow="1" bandRow="1">
                <a:tableStyleId>{5C22544A-7EE6-4342-B048-85BDC9FD1C3A}</a:tableStyleId>
              </a:tblPr>
              <a:tblGrid>
                <a:gridCol w="337078">
                  <a:extLst>
                    <a:ext uri="{9D8B030D-6E8A-4147-A177-3AD203B41FA5}">
                      <a16:colId xmlns:a16="http://schemas.microsoft.com/office/drawing/2014/main" val="745671821"/>
                    </a:ext>
                  </a:extLst>
                </a:gridCol>
                <a:gridCol w="337078">
                  <a:extLst>
                    <a:ext uri="{9D8B030D-6E8A-4147-A177-3AD203B41FA5}">
                      <a16:colId xmlns:a16="http://schemas.microsoft.com/office/drawing/2014/main" val="4038465870"/>
                    </a:ext>
                  </a:extLst>
                </a:gridCol>
                <a:gridCol w="337078">
                  <a:extLst>
                    <a:ext uri="{9D8B030D-6E8A-4147-A177-3AD203B41FA5}">
                      <a16:colId xmlns:a16="http://schemas.microsoft.com/office/drawing/2014/main" val="391203402"/>
                    </a:ext>
                  </a:extLst>
                </a:gridCol>
                <a:gridCol w="337078">
                  <a:extLst>
                    <a:ext uri="{9D8B030D-6E8A-4147-A177-3AD203B41FA5}">
                      <a16:colId xmlns:a16="http://schemas.microsoft.com/office/drawing/2014/main" val="2565948715"/>
                    </a:ext>
                  </a:extLst>
                </a:gridCol>
                <a:gridCol w="337078">
                  <a:extLst>
                    <a:ext uri="{9D8B030D-6E8A-4147-A177-3AD203B41FA5}">
                      <a16:colId xmlns:a16="http://schemas.microsoft.com/office/drawing/2014/main" val="3726991594"/>
                    </a:ext>
                  </a:extLst>
                </a:gridCol>
              </a:tblGrid>
              <a:tr h="233482">
                <a:tc gridSpan="5">
                  <a:txBody>
                    <a:bodyPr/>
                    <a:lstStyle/>
                    <a:p>
                      <a:pPr algn="ctr"/>
                      <a:r>
                        <a:rPr lang="fr-BE" b="0" dirty="0" err="1">
                          <a:solidFill>
                            <a:schemeClr val="tx1"/>
                          </a:solidFill>
                        </a:rPr>
                        <a:t>Routing</a:t>
                      </a:r>
                      <a:r>
                        <a:rPr lang="fr-BE" b="0" dirty="0">
                          <a:solidFill>
                            <a:schemeClr val="tx1"/>
                          </a:solidFill>
                        </a:rPr>
                        <a:t> table</a:t>
                      </a:r>
                      <a:endParaRPr lang="en-B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BE"/>
                    </a:p>
                  </a:txBody>
                  <a:tcPr/>
                </a:tc>
                <a:tc hMerge="1">
                  <a:txBody>
                    <a:bodyPr/>
                    <a:lstStyle/>
                    <a:p>
                      <a:endParaRPr lang="en-BE"/>
                    </a:p>
                  </a:txBody>
                  <a:tcPr/>
                </a:tc>
                <a:tc hMerge="1">
                  <a:txBody>
                    <a:bodyPr/>
                    <a:lstStyle/>
                    <a:p>
                      <a:endParaRPr lang="en-BE"/>
                    </a:p>
                  </a:txBody>
                  <a:tcPr/>
                </a:tc>
                <a:tc hMerge="1">
                  <a:txBody>
                    <a:bodyPr/>
                    <a:lstStyle/>
                    <a:p>
                      <a:endParaRPr lang="en-BE" dirty="0"/>
                    </a:p>
                  </a:txBody>
                  <a:tcPr/>
                </a:tc>
                <a:extLst>
                  <a:ext uri="{0D108BD9-81ED-4DB2-BD59-A6C34878D82A}">
                    <a16:rowId xmlns:a16="http://schemas.microsoft.com/office/drawing/2014/main" val="3666065107"/>
                  </a:ext>
                </a:extLst>
              </a:tr>
              <a:tr h="233482">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6079746"/>
                  </a:ext>
                </a:extLst>
              </a:tr>
              <a:tr h="233482">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6806533"/>
                  </a:ext>
                </a:extLst>
              </a:tr>
              <a:tr h="233482">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3863328"/>
                  </a:ext>
                </a:extLst>
              </a:tr>
              <a:tr h="233482">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9753151"/>
                  </a:ext>
                </a:extLst>
              </a:tr>
            </a:tbl>
          </a:graphicData>
        </a:graphic>
      </p:graphicFrame>
    </p:spTree>
    <p:extLst>
      <p:ext uri="{BB962C8B-B14F-4D97-AF65-F5344CB8AC3E}">
        <p14:creationId xmlns:p14="http://schemas.microsoft.com/office/powerpoint/2010/main" val="3057640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51</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routing table can be updated dynamically</a:t>
            </a:r>
            <a:endParaRPr lang="nl-NL" dirty="0"/>
          </a:p>
        </p:txBody>
      </p:sp>
      <p:sp>
        <p:nvSpPr>
          <p:cNvPr id="15" name="TextBox 14">
            <a:extLst>
              <a:ext uri="{FF2B5EF4-FFF2-40B4-BE49-F238E27FC236}">
                <a16:creationId xmlns:a16="http://schemas.microsoft.com/office/drawing/2014/main" id="{565FB600-B8AC-B5AA-F17C-2CC0EF3DA78E}"/>
              </a:ext>
            </a:extLst>
          </p:cNvPr>
          <p:cNvSpPr txBox="1"/>
          <p:nvPr/>
        </p:nvSpPr>
        <p:spPr>
          <a:xfrm>
            <a:off x="1903722" y="2109486"/>
            <a:ext cx="9795850" cy="3816429"/>
          </a:xfrm>
          <a:prstGeom prst="rect">
            <a:avLst/>
          </a:prstGeom>
          <a:noFill/>
        </p:spPr>
        <p:txBody>
          <a:bodyPr wrap="square" rtlCol="0">
            <a:spAutoFit/>
          </a:bodyPr>
          <a:lstStyle/>
          <a:p>
            <a:r>
              <a:rPr lang="en-US" sz="2800" b="1" dirty="0"/>
              <a:t>Distance-Vector Protocol</a:t>
            </a:r>
            <a:r>
              <a:rPr lang="en-US" sz="2800" dirty="0"/>
              <a:t>: Uses hop count as a metric to determine the best path (up to a maximum of 15 hops)</a:t>
            </a:r>
            <a:br>
              <a:rPr lang="en-US" sz="2800" dirty="0"/>
            </a:br>
            <a:endParaRPr lang="en-US" sz="2800" dirty="0"/>
          </a:p>
          <a:p>
            <a:r>
              <a:rPr lang="en-US" sz="2800" b="1" dirty="0"/>
              <a:t>OSPF (Open Shortest Path First):</a:t>
            </a:r>
            <a:r>
              <a:rPr lang="en-US" sz="2800" dirty="0"/>
              <a:t> Builds a map of (part of) the network and uses Dijkstra’s algorithm to calculate the shortest path to each node.</a:t>
            </a:r>
          </a:p>
          <a:p>
            <a:endParaRPr lang="en-US" sz="2800" dirty="0"/>
          </a:p>
          <a:p>
            <a:r>
              <a:rPr lang="en-US" sz="2800" b="1" dirty="0"/>
              <a:t>…</a:t>
            </a:r>
          </a:p>
          <a:p>
            <a:endParaRPr lang="en-US" dirty="0"/>
          </a:p>
        </p:txBody>
      </p:sp>
    </p:spTree>
    <p:extLst>
      <p:ext uri="{BB962C8B-B14F-4D97-AF65-F5344CB8AC3E}">
        <p14:creationId xmlns:p14="http://schemas.microsoft.com/office/powerpoint/2010/main" val="2751412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52</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6LoWPAN adapts IPv6 for constrained devices</a:t>
            </a:r>
            <a:endParaRPr lang="nl-NL" dirty="0"/>
          </a:p>
        </p:txBody>
      </p:sp>
      <p:sp>
        <p:nvSpPr>
          <p:cNvPr id="2" name="TextBox 1">
            <a:extLst>
              <a:ext uri="{FF2B5EF4-FFF2-40B4-BE49-F238E27FC236}">
                <a16:creationId xmlns:a16="http://schemas.microsoft.com/office/drawing/2014/main" id="{F77E7CEE-5CC9-C5C7-F777-F9C55AB14C68}"/>
              </a:ext>
            </a:extLst>
          </p:cNvPr>
          <p:cNvSpPr txBox="1"/>
          <p:nvPr/>
        </p:nvSpPr>
        <p:spPr>
          <a:xfrm>
            <a:off x="1903722" y="2653497"/>
            <a:ext cx="9795850" cy="3539430"/>
          </a:xfrm>
          <a:prstGeom prst="rect">
            <a:avLst/>
          </a:prstGeom>
          <a:noFill/>
        </p:spPr>
        <p:txBody>
          <a:bodyPr wrap="square" rtlCol="0">
            <a:spAutoFit/>
          </a:bodyPr>
          <a:lstStyle/>
          <a:p>
            <a:r>
              <a:rPr lang="en-US" sz="2800" b="1" dirty="0"/>
              <a:t>Header compression </a:t>
            </a:r>
          </a:p>
          <a:p>
            <a:endParaRPr lang="en-US" sz="2800" b="1" dirty="0"/>
          </a:p>
          <a:p>
            <a:endParaRPr lang="en-US" sz="2800" b="1" dirty="0"/>
          </a:p>
          <a:p>
            <a:endParaRPr lang="en-US" sz="2800" b="1" dirty="0"/>
          </a:p>
          <a:p>
            <a:r>
              <a:rPr lang="en-US" sz="2800" b="1" dirty="0"/>
              <a:t>Fragmentation: </a:t>
            </a:r>
            <a:r>
              <a:rPr lang="en-US" sz="2800" dirty="0"/>
              <a:t>IPv6 has MTU of &gt;1280 bytes, IPv6 packets are fragmented into multiple link-level frames</a:t>
            </a:r>
          </a:p>
          <a:p>
            <a:endParaRPr lang="en-US" sz="2800" dirty="0"/>
          </a:p>
          <a:p>
            <a:r>
              <a:rPr lang="en-US" sz="2800" b="1" dirty="0"/>
              <a:t>Layer-two routing: </a:t>
            </a:r>
            <a:r>
              <a:rPr lang="en-US" sz="2800" dirty="0"/>
              <a:t>avoid network layer overhead</a:t>
            </a:r>
            <a:endParaRPr lang="en-US" sz="2800" b="1" dirty="0"/>
          </a:p>
        </p:txBody>
      </p:sp>
      <p:pic>
        <p:nvPicPr>
          <p:cNvPr id="5" name="Picture 4">
            <a:extLst>
              <a:ext uri="{FF2B5EF4-FFF2-40B4-BE49-F238E27FC236}">
                <a16:creationId xmlns:a16="http://schemas.microsoft.com/office/drawing/2014/main" id="{81E13DA2-4CC0-DFAB-4B05-B0D3B4E8D4D4}"/>
              </a:ext>
            </a:extLst>
          </p:cNvPr>
          <p:cNvPicPr>
            <a:picLocks noChangeAspect="1"/>
          </p:cNvPicPr>
          <p:nvPr/>
        </p:nvPicPr>
        <p:blipFill>
          <a:blip r:embed="rId3"/>
          <a:stretch>
            <a:fillRect/>
          </a:stretch>
        </p:blipFill>
        <p:spPr>
          <a:xfrm>
            <a:off x="5531318" y="1642486"/>
            <a:ext cx="4608059" cy="2421872"/>
          </a:xfrm>
          <a:prstGeom prst="rect">
            <a:avLst/>
          </a:prstGeom>
        </p:spPr>
      </p:pic>
      <p:cxnSp>
        <p:nvCxnSpPr>
          <p:cNvPr id="7" name="Straight Connector 6">
            <a:extLst>
              <a:ext uri="{FF2B5EF4-FFF2-40B4-BE49-F238E27FC236}">
                <a16:creationId xmlns:a16="http://schemas.microsoft.com/office/drawing/2014/main" id="{F080DD57-1654-788E-7545-A7B554DF5BC2}"/>
              </a:ext>
            </a:extLst>
          </p:cNvPr>
          <p:cNvCxnSpPr/>
          <p:nvPr/>
        </p:nvCxnSpPr>
        <p:spPr>
          <a:xfrm flipV="1">
            <a:off x="6096000" y="2100722"/>
            <a:ext cx="636607" cy="42826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2F39BE-90A6-CB38-5244-65E4B2C6137F}"/>
              </a:ext>
            </a:extLst>
          </p:cNvPr>
          <p:cNvCxnSpPr/>
          <p:nvPr/>
        </p:nvCxnSpPr>
        <p:spPr>
          <a:xfrm flipV="1">
            <a:off x="6876097" y="2033113"/>
            <a:ext cx="636607" cy="42826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EF498F4-6059-1864-BF62-7D7469BD8BC5}"/>
              </a:ext>
            </a:extLst>
          </p:cNvPr>
          <p:cNvCxnSpPr/>
          <p:nvPr/>
        </p:nvCxnSpPr>
        <p:spPr>
          <a:xfrm flipV="1">
            <a:off x="8320269" y="2052231"/>
            <a:ext cx="636607" cy="42826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84D5F43-3041-7780-1C6A-130B06FF61F7}"/>
              </a:ext>
            </a:extLst>
          </p:cNvPr>
          <p:cNvCxnSpPr>
            <a:cxnSpLocks/>
          </p:cNvCxnSpPr>
          <p:nvPr/>
        </p:nvCxnSpPr>
        <p:spPr>
          <a:xfrm flipH="1" flipV="1">
            <a:off x="6113780" y="3141980"/>
            <a:ext cx="477520" cy="66436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CE5F7E-E284-5392-45B4-B5C03CBC95AF}"/>
              </a:ext>
            </a:extLst>
          </p:cNvPr>
          <p:cNvCxnSpPr>
            <a:cxnSpLocks/>
          </p:cNvCxnSpPr>
          <p:nvPr/>
        </p:nvCxnSpPr>
        <p:spPr>
          <a:xfrm flipH="1">
            <a:off x="6096000" y="3141980"/>
            <a:ext cx="495300" cy="66436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BB9BC68-7C3D-6F33-0642-45173623853F}"/>
              </a:ext>
            </a:extLst>
          </p:cNvPr>
          <p:cNvSpPr/>
          <p:nvPr/>
        </p:nvSpPr>
        <p:spPr>
          <a:xfrm>
            <a:off x="6096000" y="3141980"/>
            <a:ext cx="495300" cy="68852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4" name="Straight Connector 23">
            <a:extLst>
              <a:ext uri="{FF2B5EF4-FFF2-40B4-BE49-F238E27FC236}">
                <a16:creationId xmlns:a16="http://schemas.microsoft.com/office/drawing/2014/main" id="{786971D4-68E7-475B-CA27-0AD96033DFE3}"/>
              </a:ext>
            </a:extLst>
          </p:cNvPr>
          <p:cNvCxnSpPr>
            <a:cxnSpLocks/>
          </p:cNvCxnSpPr>
          <p:nvPr/>
        </p:nvCxnSpPr>
        <p:spPr>
          <a:xfrm flipH="1" flipV="1">
            <a:off x="9225280" y="2528985"/>
            <a:ext cx="469900" cy="54608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5FF169-3805-6392-FFDF-5F0E729F98C7}"/>
              </a:ext>
            </a:extLst>
          </p:cNvPr>
          <p:cNvCxnSpPr>
            <a:cxnSpLocks/>
          </p:cNvCxnSpPr>
          <p:nvPr/>
        </p:nvCxnSpPr>
        <p:spPr>
          <a:xfrm flipH="1">
            <a:off x="9199880" y="2528985"/>
            <a:ext cx="462280" cy="54608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002F4BE-95A7-8EC5-8416-14137A9A9AFC}"/>
              </a:ext>
            </a:extLst>
          </p:cNvPr>
          <p:cNvSpPr/>
          <p:nvPr/>
        </p:nvSpPr>
        <p:spPr>
          <a:xfrm>
            <a:off x="9199880" y="2528984"/>
            <a:ext cx="482600" cy="57025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67996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3"/>
          <a:srcRect l="22975" t="8495" r="15719" b="4934"/>
          <a:stretch/>
        </p:blipFill>
        <p:spPr>
          <a:xfrm>
            <a:off x="3816302" y="1018554"/>
            <a:ext cx="7759773" cy="5389351"/>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4631934" y="6318583"/>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4" name="Rechthoek 3">
            <a:extLst>
              <a:ext uri="{FF2B5EF4-FFF2-40B4-BE49-F238E27FC236}">
                <a16:creationId xmlns:a16="http://schemas.microsoft.com/office/drawing/2014/main" id="{8FAC501B-D770-AAC7-D155-EC859CA5C393}"/>
              </a:ext>
            </a:extLst>
          </p:cNvPr>
          <p:cNvSpPr/>
          <p:nvPr/>
        </p:nvSpPr>
        <p:spPr>
          <a:xfrm>
            <a:off x="6582451" y="1228704"/>
            <a:ext cx="4983803" cy="36597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5151BA53-8AC5-A27E-3558-E7DE467B98C6}"/>
              </a:ext>
            </a:extLst>
          </p:cNvPr>
          <p:cNvSpPr/>
          <p:nvPr/>
        </p:nvSpPr>
        <p:spPr>
          <a:xfrm>
            <a:off x="6582450" y="5413654"/>
            <a:ext cx="4983803" cy="9141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3" name="Tabel 13">
            <a:extLst>
              <a:ext uri="{FF2B5EF4-FFF2-40B4-BE49-F238E27FC236}">
                <a16:creationId xmlns:a16="http://schemas.microsoft.com/office/drawing/2014/main" id="{E042F5C6-9E4C-3020-8ED7-828F5911C45E}"/>
              </a:ext>
            </a:extLst>
          </p:cNvPr>
          <p:cNvGraphicFramePr>
            <a:graphicFrameLocks noGrp="1"/>
          </p:cNvGraphicFramePr>
          <p:nvPr>
            <p:extLst>
              <p:ext uri="{D42A27DB-BD31-4B8C-83A1-F6EECF244321}">
                <p14:modId xmlns:p14="http://schemas.microsoft.com/office/powerpoint/2010/main" val="627605097"/>
              </p:ext>
            </p:extLst>
          </p:nvPr>
        </p:nvGraphicFramePr>
        <p:xfrm>
          <a:off x="849208" y="4927679"/>
          <a:ext cx="2189528" cy="274320"/>
        </p:xfrm>
        <a:graphic>
          <a:graphicData uri="http://schemas.openxmlformats.org/drawingml/2006/table">
            <a:tbl>
              <a:tblPr firstRow="1" bandRow="1">
                <a:tableStyleId>{5C22544A-7EE6-4342-B048-85BDC9FD1C3A}</a:tableStyleId>
              </a:tblPr>
              <a:tblGrid>
                <a:gridCol w="273691">
                  <a:extLst>
                    <a:ext uri="{9D8B030D-6E8A-4147-A177-3AD203B41FA5}">
                      <a16:colId xmlns:a16="http://schemas.microsoft.com/office/drawing/2014/main" val="1776835664"/>
                    </a:ext>
                  </a:extLst>
                </a:gridCol>
                <a:gridCol w="273691">
                  <a:extLst>
                    <a:ext uri="{9D8B030D-6E8A-4147-A177-3AD203B41FA5}">
                      <a16:colId xmlns:a16="http://schemas.microsoft.com/office/drawing/2014/main" val="3535741411"/>
                    </a:ext>
                  </a:extLst>
                </a:gridCol>
                <a:gridCol w="273691">
                  <a:extLst>
                    <a:ext uri="{9D8B030D-6E8A-4147-A177-3AD203B41FA5}">
                      <a16:colId xmlns:a16="http://schemas.microsoft.com/office/drawing/2014/main" val="2367235994"/>
                    </a:ext>
                  </a:extLst>
                </a:gridCol>
                <a:gridCol w="273691">
                  <a:extLst>
                    <a:ext uri="{9D8B030D-6E8A-4147-A177-3AD203B41FA5}">
                      <a16:colId xmlns:a16="http://schemas.microsoft.com/office/drawing/2014/main" val="304195168"/>
                    </a:ext>
                  </a:extLst>
                </a:gridCol>
                <a:gridCol w="273691">
                  <a:extLst>
                    <a:ext uri="{9D8B030D-6E8A-4147-A177-3AD203B41FA5}">
                      <a16:colId xmlns:a16="http://schemas.microsoft.com/office/drawing/2014/main" val="935406635"/>
                    </a:ext>
                  </a:extLst>
                </a:gridCol>
                <a:gridCol w="273691">
                  <a:extLst>
                    <a:ext uri="{9D8B030D-6E8A-4147-A177-3AD203B41FA5}">
                      <a16:colId xmlns:a16="http://schemas.microsoft.com/office/drawing/2014/main" val="2357395515"/>
                    </a:ext>
                  </a:extLst>
                </a:gridCol>
                <a:gridCol w="273691">
                  <a:extLst>
                    <a:ext uri="{9D8B030D-6E8A-4147-A177-3AD203B41FA5}">
                      <a16:colId xmlns:a16="http://schemas.microsoft.com/office/drawing/2014/main" val="156993183"/>
                    </a:ext>
                  </a:extLst>
                </a:gridCol>
                <a:gridCol w="273691">
                  <a:extLst>
                    <a:ext uri="{9D8B030D-6E8A-4147-A177-3AD203B41FA5}">
                      <a16:colId xmlns:a16="http://schemas.microsoft.com/office/drawing/2014/main" val="3878810109"/>
                    </a:ext>
                  </a:extLst>
                </a:gridCol>
              </a:tblGrid>
              <a:tr h="245209">
                <a:tc>
                  <a:txBody>
                    <a:bodyPr/>
                    <a:lstStyle/>
                    <a:p>
                      <a:pPr lvl="0" algn="ctr">
                        <a:buNone/>
                      </a:pPr>
                      <a:r>
                        <a:rPr lang="nl-NL" sz="1200" dirty="0">
                          <a:solidFill>
                            <a:schemeClr val="tx1"/>
                          </a:solidFill>
                        </a:rPr>
                        <a:t>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rgbClr val="FF0000"/>
                          </a:solidFill>
                          <a:latin typeface="Lato"/>
                        </a:rPr>
                        <a:t>x</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906630220"/>
                  </a:ext>
                </a:extLst>
              </a:tr>
            </a:tbl>
          </a:graphicData>
        </a:graphic>
      </p:graphicFrame>
      <p:cxnSp>
        <p:nvCxnSpPr>
          <p:cNvPr id="5" name="Rechte verbindingslijn met pijl 14">
            <a:extLst>
              <a:ext uri="{FF2B5EF4-FFF2-40B4-BE49-F238E27FC236}">
                <a16:creationId xmlns:a16="http://schemas.microsoft.com/office/drawing/2014/main" id="{FE72191D-687B-9CDA-4EC4-8B2E1CEC52C2}"/>
              </a:ext>
            </a:extLst>
          </p:cNvPr>
          <p:cNvCxnSpPr/>
          <p:nvPr/>
        </p:nvCxnSpPr>
        <p:spPr>
          <a:xfrm>
            <a:off x="504897" y="5255621"/>
            <a:ext cx="2880549" cy="20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al 44">
            <a:extLst>
              <a:ext uri="{FF2B5EF4-FFF2-40B4-BE49-F238E27FC236}">
                <a16:creationId xmlns:a16="http://schemas.microsoft.com/office/drawing/2014/main" id="{BEF97BF3-098C-B9D3-2BFB-E0F87C25E4FC}"/>
              </a:ext>
            </a:extLst>
          </p:cNvPr>
          <p:cNvSpPr/>
          <p:nvPr/>
        </p:nvSpPr>
        <p:spPr>
          <a:xfrm>
            <a:off x="353049" y="5121693"/>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Lato Light"/>
                <a:cs typeface="Lato Light"/>
              </a:rPr>
              <a:t>x</a:t>
            </a:r>
            <a:endParaRPr lang="nl-NL" dirty="0"/>
          </a:p>
        </p:txBody>
      </p:sp>
      <p:sp>
        <p:nvSpPr>
          <p:cNvPr id="7" name="Ovaal 45">
            <a:extLst>
              <a:ext uri="{FF2B5EF4-FFF2-40B4-BE49-F238E27FC236}">
                <a16:creationId xmlns:a16="http://schemas.microsoft.com/office/drawing/2014/main" id="{50268430-F1C7-609E-D1A4-A8A5E573568F}"/>
              </a:ext>
            </a:extLst>
          </p:cNvPr>
          <p:cNvSpPr/>
          <p:nvPr/>
        </p:nvSpPr>
        <p:spPr>
          <a:xfrm>
            <a:off x="3401049" y="5162333"/>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Lato Light"/>
                <a:cs typeface="Lato Light"/>
              </a:rPr>
              <a:t>x</a:t>
            </a:r>
            <a:endParaRPr lang="nl-NL" dirty="0"/>
          </a:p>
        </p:txBody>
      </p:sp>
    </p:spTree>
    <p:extLst>
      <p:ext uri="{BB962C8B-B14F-4D97-AF65-F5344CB8AC3E}">
        <p14:creationId xmlns:p14="http://schemas.microsoft.com/office/powerpoint/2010/main" val="513932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Verbindingslijn: gebogen 6">
            <a:extLst>
              <a:ext uri="{FF2B5EF4-FFF2-40B4-BE49-F238E27FC236}">
                <a16:creationId xmlns:a16="http://schemas.microsoft.com/office/drawing/2014/main" id="{7A7A420D-003E-C799-7AEC-E8928A0FA364}"/>
              </a:ext>
            </a:extLst>
          </p:cNvPr>
          <p:cNvCxnSpPr/>
          <p:nvPr/>
        </p:nvCxnSpPr>
        <p:spPr>
          <a:xfrm flipV="1">
            <a:off x="5648207" y="2635016"/>
            <a:ext cx="613363" cy="6190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54</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Parity bit error correction</a:t>
            </a:r>
            <a:endParaRPr lang="nl-NL" dirty="0"/>
          </a:p>
        </p:txBody>
      </p:sp>
      <p:graphicFrame>
        <p:nvGraphicFramePr>
          <p:cNvPr id="2" name="Tabel 1">
            <a:extLst>
              <a:ext uri="{FF2B5EF4-FFF2-40B4-BE49-F238E27FC236}">
                <a16:creationId xmlns:a16="http://schemas.microsoft.com/office/drawing/2014/main" id="{857FFBCD-C8BF-4811-7455-2F8079CFEA97}"/>
              </a:ext>
            </a:extLst>
          </p:cNvPr>
          <p:cNvGraphicFramePr>
            <a:graphicFrameLocks noGrp="1"/>
          </p:cNvGraphicFramePr>
          <p:nvPr>
            <p:extLst>
              <p:ext uri="{D42A27DB-BD31-4B8C-83A1-F6EECF244321}">
                <p14:modId xmlns:p14="http://schemas.microsoft.com/office/powerpoint/2010/main" val="2081205239"/>
              </p:ext>
            </p:extLst>
          </p:nvPr>
        </p:nvGraphicFramePr>
        <p:xfrm>
          <a:off x="3046495" y="3046006"/>
          <a:ext cx="3230200" cy="2072640"/>
        </p:xfrm>
        <a:graphic>
          <a:graphicData uri="http://schemas.openxmlformats.org/drawingml/2006/table">
            <a:tbl>
              <a:tblPr firstRow="1" bandRow="1">
                <a:tableStyleId>{5C22544A-7EE6-4342-B048-85BDC9FD1C3A}</a:tableStyleId>
              </a:tblPr>
              <a:tblGrid>
                <a:gridCol w="646040">
                  <a:extLst>
                    <a:ext uri="{9D8B030D-6E8A-4147-A177-3AD203B41FA5}">
                      <a16:colId xmlns:a16="http://schemas.microsoft.com/office/drawing/2014/main" val="3087209232"/>
                    </a:ext>
                  </a:extLst>
                </a:gridCol>
                <a:gridCol w="646040">
                  <a:extLst>
                    <a:ext uri="{9D8B030D-6E8A-4147-A177-3AD203B41FA5}">
                      <a16:colId xmlns:a16="http://schemas.microsoft.com/office/drawing/2014/main" val="1553047677"/>
                    </a:ext>
                  </a:extLst>
                </a:gridCol>
                <a:gridCol w="646040">
                  <a:extLst>
                    <a:ext uri="{9D8B030D-6E8A-4147-A177-3AD203B41FA5}">
                      <a16:colId xmlns:a16="http://schemas.microsoft.com/office/drawing/2014/main" val="2900822479"/>
                    </a:ext>
                  </a:extLst>
                </a:gridCol>
                <a:gridCol w="646040">
                  <a:extLst>
                    <a:ext uri="{9D8B030D-6E8A-4147-A177-3AD203B41FA5}">
                      <a16:colId xmlns:a16="http://schemas.microsoft.com/office/drawing/2014/main" val="4246729581"/>
                    </a:ext>
                  </a:extLst>
                </a:gridCol>
                <a:gridCol w="646040">
                  <a:extLst>
                    <a:ext uri="{9D8B030D-6E8A-4147-A177-3AD203B41FA5}">
                      <a16:colId xmlns:a16="http://schemas.microsoft.com/office/drawing/2014/main" val="3747731831"/>
                    </a:ext>
                  </a:extLst>
                </a:gridCol>
              </a:tblGrid>
              <a:tr h="370840">
                <a:tc>
                  <a:txBody>
                    <a:bodyPr/>
                    <a:lstStyle/>
                    <a:p>
                      <a:pPr algn="ctr"/>
                      <a:r>
                        <a:rPr lang="nl-NL" sz="2800" b="1" dirty="0">
                          <a:solidFill>
                            <a:schemeClr val="tx1"/>
                          </a:solidFill>
                        </a:rPr>
                        <a:t>0</a:t>
                      </a:r>
                    </a:p>
                  </a:txBody>
                  <a:tcPr>
                    <a:lnL w="12700">
                      <a:solidFill>
                        <a:schemeClr val="tx1"/>
                      </a:solid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1</a:t>
                      </a:r>
                    </a:p>
                  </a:txBody>
                  <a:tcPr>
                    <a:lnL w="0">
                      <a:no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1</a:t>
                      </a:r>
                    </a:p>
                  </a:txBody>
                  <a:tcPr>
                    <a:lnL w="0">
                      <a:no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0</a:t>
                      </a:r>
                    </a:p>
                  </a:txBody>
                  <a:tcPr>
                    <a:lnL w="0">
                      <a:no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0</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65657996"/>
                  </a:ext>
                </a:extLst>
              </a:tr>
              <a:tr h="370840">
                <a:tc>
                  <a:txBody>
                    <a:bodyPr/>
                    <a:lstStyle/>
                    <a:p>
                      <a:pPr algn="ctr"/>
                      <a:r>
                        <a:rPr lang="nl-NL" sz="2800" b="1" dirty="0">
                          <a:solidFill>
                            <a:schemeClr val="tx1"/>
                          </a:solidFill>
                        </a:rPr>
                        <a:t>0</a:t>
                      </a:r>
                    </a:p>
                  </a:txBody>
                  <a:tcPr>
                    <a:lnL w="12700">
                      <a:solidFill>
                        <a:schemeClr val="tx1"/>
                      </a:solid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1</a:t>
                      </a:r>
                    </a:p>
                  </a:txBody>
                  <a:tcPr>
                    <a:lnL w="0">
                      <a:no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0</a:t>
                      </a:r>
                    </a:p>
                  </a:txBody>
                  <a:tcPr>
                    <a:lnL w="0">
                      <a:no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0</a:t>
                      </a:r>
                    </a:p>
                  </a:txBody>
                  <a:tcPr>
                    <a:lnL w="0">
                      <a:no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1</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27754548"/>
                  </a:ext>
                </a:extLst>
              </a:tr>
              <a:tr h="372533">
                <a:tc>
                  <a:txBody>
                    <a:bodyPr/>
                    <a:lstStyle/>
                    <a:p>
                      <a:pPr algn="ctr"/>
                      <a:r>
                        <a:rPr lang="nl-NL" sz="2800" b="1" dirty="0">
                          <a:solidFill>
                            <a:srgbClr val="FF0000"/>
                          </a:solidFill>
                        </a:rPr>
                        <a:t>1</a:t>
                      </a:r>
                    </a:p>
                  </a:txBody>
                  <a:tcPr>
                    <a:lnL w="12700">
                      <a:solidFill>
                        <a:schemeClr val="tx1"/>
                      </a:solid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rgbClr val="FF0000"/>
                          </a:solidFill>
                        </a:rPr>
                        <a:t>1</a:t>
                      </a:r>
                    </a:p>
                  </a:txBody>
                  <a:tcPr>
                    <a:lnL w="0">
                      <a:no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rgbClr val="FF0000"/>
                          </a:solidFill>
                        </a:rPr>
                        <a:t>1</a:t>
                      </a:r>
                    </a:p>
                  </a:txBody>
                  <a:tcPr>
                    <a:lnL w="0">
                      <a:no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rgbClr val="FF0000"/>
                          </a:solidFill>
                        </a:rPr>
                        <a:t>0</a:t>
                      </a:r>
                    </a:p>
                  </a:txBody>
                  <a:tcPr>
                    <a:lnL w="0">
                      <a:no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2800" b="1" dirty="0">
                          <a:solidFill>
                            <a:srgbClr val="FF0000"/>
                          </a:solidFill>
                        </a:rPr>
                        <a:t>0</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963903798"/>
                  </a:ext>
                </a:extLst>
              </a:tr>
              <a:tr h="370840">
                <a:tc>
                  <a:txBody>
                    <a:bodyPr/>
                    <a:lstStyle/>
                    <a:p>
                      <a:pPr algn="ctr"/>
                      <a:r>
                        <a:rPr lang="nl-NL" sz="2800" b="1" dirty="0">
                          <a:solidFill>
                            <a:schemeClr val="tx1"/>
                          </a:solidFill>
                        </a:rPr>
                        <a:t>0</a:t>
                      </a:r>
                    </a:p>
                  </a:txBody>
                  <a:tcPr>
                    <a:lnL w="12700">
                      <a:solidFill>
                        <a:schemeClr val="tx1"/>
                      </a:solid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0</a:t>
                      </a:r>
                    </a:p>
                  </a:txBody>
                  <a:tcPr>
                    <a:lnL w="0">
                      <a:no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1</a:t>
                      </a:r>
                    </a:p>
                  </a:txBody>
                  <a:tcPr>
                    <a:lnL w="0">
                      <a:noFill/>
                    </a:lnL>
                    <a:lnR w="0">
                      <a:no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0</a:t>
                      </a:r>
                    </a:p>
                  </a:txBody>
                  <a:tcPr>
                    <a:lnL w="0">
                      <a:no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2800" b="1" dirty="0">
                          <a:solidFill>
                            <a:schemeClr val="tx1"/>
                          </a:solidFill>
                        </a:rPr>
                        <a:t>1</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86646965"/>
                  </a:ext>
                </a:extLst>
              </a:tr>
            </a:tbl>
          </a:graphicData>
        </a:graphic>
      </p:graphicFrame>
      <p:sp>
        <p:nvSpPr>
          <p:cNvPr id="5" name="TextBox 14">
            <a:extLst>
              <a:ext uri="{FF2B5EF4-FFF2-40B4-BE49-F238E27FC236}">
                <a16:creationId xmlns:a16="http://schemas.microsoft.com/office/drawing/2014/main" id="{7C412AE1-E1B5-2B3F-117B-EC911637D965}"/>
              </a:ext>
            </a:extLst>
          </p:cNvPr>
          <p:cNvSpPr txBox="1"/>
          <p:nvPr/>
        </p:nvSpPr>
        <p:spPr>
          <a:xfrm>
            <a:off x="2709446" y="1857964"/>
            <a:ext cx="3238887" cy="523220"/>
          </a:xfrm>
          <a:prstGeom prst="rect">
            <a:avLst/>
          </a:prstGeom>
          <a:noFill/>
        </p:spPr>
        <p:txBody>
          <a:bodyPr wrap="square" lIns="91440" tIns="45720" rIns="91440" bIns="45720" rtlCol="0" anchor="t">
            <a:spAutoFit/>
          </a:bodyPr>
          <a:lstStyle/>
          <a:p>
            <a:pPr algn="ctr"/>
            <a:r>
              <a:rPr lang="en-US" sz="2800" dirty="0"/>
              <a:t>Transmitted word</a:t>
            </a:r>
            <a:endParaRPr lang="nl-NL" dirty="0"/>
          </a:p>
        </p:txBody>
      </p:sp>
      <p:sp>
        <p:nvSpPr>
          <p:cNvPr id="6" name="TextBox 14">
            <a:extLst>
              <a:ext uri="{FF2B5EF4-FFF2-40B4-BE49-F238E27FC236}">
                <a16:creationId xmlns:a16="http://schemas.microsoft.com/office/drawing/2014/main" id="{EF5A0983-93AC-842B-7012-CD5F03BBB7B9}"/>
              </a:ext>
            </a:extLst>
          </p:cNvPr>
          <p:cNvSpPr txBox="1"/>
          <p:nvPr/>
        </p:nvSpPr>
        <p:spPr>
          <a:xfrm>
            <a:off x="5465816" y="2375371"/>
            <a:ext cx="3238887" cy="523220"/>
          </a:xfrm>
          <a:prstGeom prst="rect">
            <a:avLst/>
          </a:prstGeom>
          <a:noFill/>
        </p:spPr>
        <p:txBody>
          <a:bodyPr wrap="square" lIns="91440" tIns="45720" rIns="91440" bIns="45720" rtlCol="0" anchor="t">
            <a:spAutoFit/>
          </a:bodyPr>
          <a:lstStyle/>
          <a:p>
            <a:pPr algn="ctr"/>
            <a:r>
              <a:rPr lang="en-US" sz="2800" dirty="0"/>
              <a:t>Parity bit</a:t>
            </a:r>
            <a:endParaRPr lang="nl-NL" dirty="0"/>
          </a:p>
        </p:txBody>
      </p:sp>
      <p:sp>
        <p:nvSpPr>
          <p:cNvPr id="8" name="Linkeraccolade 7">
            <a:extLst>
              <a:ext uri="{FF2B5EF4-FFF2-40B4-BE49-F238E27FC236}">
                <a16:creationId xmlns:a16="http://schemas.microsoft.com/office/drawing/2014/main" id="{D7E7299E-39F1-AACD-4F2E-139FC5876003}"/>
              </a:ext>
            </a:extLst>
          </p:cNvPr>
          <p:cNvSpPr/>
          <p:nvPr/>
        </p:nvSpPr>
        <p:spPr>
          <a:xfrm rot="5400000">
            <a:off x="4086683" y="1428154"/>
            <a:ext cx="478781" cy="25577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TextBox 14">
            <a:extLst>
              <a:ext uri="{FF2B5EF4-FFF2-40B4-BE49-F238E27FC236}">
                <a16:creationId xmlns:a16="http://schemas.microsoft.com/office/drawing/2014/main" id="{DB99236C-5514-1831-B641-2ADF0969C6DA}"/>
              </a:ext>
            </a:extLst>
          </p:cNvPr>
          <p:cNvSpPr txBox="1"/>
          <p:nvPr/>
        </p:nvSpPr>
        <p:spPr>
          <a:xfrm>
            <a:off x="6538261" y="4078112"/>
            <a:ext cx="3944442" cy="954107"/>
          </a:xfrm>
          <a:prstGeom prst="rect">
            <a:avLst/>
          </a:prstGeom>
          <a:noFill/>
        </p:spPr>
        <p:txBody>
          <a:bodyPr wrap="square" lIns="91440" tIns="45720" rIns="91440" bIns="45720" rtlCol="0" anchor="t">
            <a:spAutoFit/>
          </a:bodyPr>
          <a:lstStyle/>
          <a:p>
            <a:r>
              <a:rPr lang="en-US" sz="2800" dirty="0"/>
              <a:t>Uneven number of 1's:</a:t>
            </a:r>
            <a:endParaRPr lang="nl-NL" dirty="0"/>
          </a:p>
          <a:p>
            <a:r>
              <a:rPr lang="en-US" sz="2800" dirty="0"/>
              <a:t>       error occurred</a:t>
            </a:r>
            <a:endParaRPr lang="nl-NL" dirty="0">
              <a:ea typeface="Lato Light"/>
              <a:cs typeface="Lato Light"/>
            </a:endParaRPr>
          </a:p>
        </p:txBody>
      </p:sp>
    </p:spTree>
    <p:extLst>
      <p:ext uri="{BB962C8B-B14F-4D97-AF65-F5344CB8AC3E}">
        <p14:creationId xmlns:p14="http://schemas.microsoft.com/office/powerpoint/2010/main" val="2368498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2"/>
          <a:srcRect l="22975" t="8495" r="15719" b="4934"/>
          <a:stretch/>
        </p:blipFill>
        <p:spPr>
          <a:xfrm>
            <a:off x="3816302" y="1018554"/>
            <a:ext cx="7759773" cy="5389351"/>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4631934" y="6318583"/>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4" name="Rechthoek 3">
            <a:extLst>
              <a:ext uri="{FF2B5EF4-FFF2-40B4-BE49-F238E27FC236}">
                <a16:creationId xmlns:a16="http://schemas.microsoft.com/office/drawing/2014/main" id="{8FAC501B-D770-AAC7-D155-EC859CA5C393}"/>
              </a:ext>
            </a:extLst>
          </p:cNvPr>
          <p:cNvSpPr/>
          <p:nvPr/>
        </p:nvSpPr>
        <p:spPr>
          <a:xfrm>
            <a:off x="6582451" y="1289180"/>
            <a:ext cx="4995898" cy="4530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Afbeelding 43" descr="Afbeelding met zwart, duisternis&#10;&#10;Automatisch gegenereerde beschrijving">
            <a:extLst>
              <a:ext uri="{FF2B5EF4-FFF2-40B4-BE49-F238E27FC236}">
                <a16:creationId xmlns:a16="http://schemas.microsoft.com/office/drawing/2014/main" id="{6249575C-6F4B-79AD-1A2C-7BC7754ED643}"/>
              </a:ext>
            </a:extLst>
          </p:cNvPr>
          <p:cNvPicPr>
            <a:picLocks noChangeAspect="1"/>
          </p:cNvPicPr>
          <p:nvPr/>
        </p:nvPicPr>
        <p:blipFill>
          <a:blip r:embed="rId3"/>
          <a:srcRect r="50446" b="1258"/>
          <a:stretch/>
        </p:blipFill>
        <p:spPr>
          <a:xfrm>
            <a:off x="1045537" y="5386039"/>
            <a:ext cx="2177397" cy="1130891"/>
          </a:xfrm>
          <a:prstGeom prst="rect">
            <a:avLst/>
          </a:prstGeom>
        </p:spPr>
      </p:pic>
    </p:spTree>
    <p:extLst>
      <p:ext uri="{BB962C8B-B14F-4D97-AF65-F5344CB8AC3E}">
        <p14:creationId xmlns:p14="http://schemas.microsoft.com/office/powerpoint/2010/main" val="3679667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56</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Wireless communication signals are composed of sine waves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6C802E-66A9-C21A-5C9F-09C80E9B1F5B}"/>
                  </a:ext>
                </a:extLst>
              </p:cNvPr>
              <p:cNvSpPr txBox="1"/>
              <p:nvPr/>
            </p:nvSpPr>
            <p:spPr>
              <a:xfrm>
                <a:off x="2609385" y="3345366"/>
                <a:ext cx="6367347"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𝐴</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e>
                      </m:d>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sin</m:t>
                          </m:r>
                        </m:fName>
                        <m:e>
                          <m:r>
                            <a:rPr lang="en-US" sz="3600" b="0" i="1" smtClean="0">
                              <a:latin typeface="Cambria Math" panose="02040503050406030204" pitchFamily="18" charset="0"/>
                            </a:rPr>
                            <m:t>(2</m:t>
                          </m:r>
                          <m:r>
                            <a:rPr lang="en-US" sz="3600" b="0" i="1" smtClean="0">
                              <a:latin typeface="Cambria Math" panose="02040503050406030204" pitchFamily="18" charset="0"/>
                              <a:ea typeface="Cambria Math" panose="02040503050406030204" pitchFamily="18" charset="0"/>
                            </a:rPr>
                            <m:t>𝜋</m:t>
                          </m:r>
                          <m:r>
                            <a:rPr lang="en-US" sz="3600" b="0" i="1" smtClean="0">
                              <a:latin typeface="Cambria Math" panose="02040503050406030204" pitchFamily="18" charset="0"/>
                              <a:ea typeface="Cambria Math" panose="02040503050406030204" pitchFamily="18" charset="0"/>
                            </a:rPr>
                            <m:t>𝑓</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𝑡</m:t>
                              </m:r>
                            </m:e>
                          </m:d>
                          <m:r>
                            <a:rPr lang="en-US" sz="3600" b="0" i="1" smtClean="0">
                              <a:latin typeface="Cambria Math" panose="02040503050406030204" pitchFamily="18" charset="0"/>
                              <a:ea typeface="Cambria Math" panose="02040503050406030204" pitchFamily="18" charset="0"/>
                            </a:rPr>
                            <m:t>𝑡</m:t>
                          </m:r>
                        </m:e>
                      </m:func>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rPr>
                        <m:t>(</m:t>
                      </m:r>
                      <m:r>
                        <a:rPr lang="en-US" sz="3600" b="0" i="1" smtClean="0">
                          <a:latin typeface="Cambria Math" panose="02040503050406030204" pitchFamily="18" charset="0"/>
                        </a:rPr>
                        <m:t>𝑡</m:t>
                      </m:r>
                      <m:r>
                        <a:rPr lang="en-US" sz="3600" b="0" i="1" smtClean="0">
                          <a:latin typeface="Cambria Math" panose="02040503050406030204" pitchFamily="18" charset="0"/>
                        </a:rPr>
                        <m:t>))</m:t>
                      </m:r>
                    </m:oMath>
                  </m:oMathPara>
                </a14:m>
                <a:endParaRPr lang="en-BE" sz="3600" dirty="0"/>
              </a:p>
            </p:txBody>
          </p:sp>
        </mc:Choice>
        <mc:Fallback xmlns="">
          <p:sp>
            <p:nvSpPr>
              <p:cNvPr id="2" name="TextBox 1">
                <a:extLst>
                  <a:ext uri="{FF2B5EF4-FFF2-40B4-BE49-F238E27FC236}">
                    <a16:creationId xmlns:a16="http://schemas.microsoft.com/office/drawing/2014/main" id="{C56C802E-66A9-C21A-5C9F-09C80E9B1F5B}"/>
                  </a:ext>
                </a:extLst>
              </p:cNvPr>
              <p:cNvSpPr txBox="1">
                <a:spLocks noRot="1" noChangeAspect="1" noMove="1" noResize="1" noEditPoints="1" noAdjustHandles="1" noChangeArrowheads="1" noChangeShapeType="1" noTextEdit="1"/>
              </p:cNvSpPr>
              <p:nvPr/>
            </p:nvSpPr>
            <p:spPr>
              <a:xfrm>
                <a:off x="2609385" y="3345366"/>
                <a:ext cx="6367347" cy="553998"/>
              </a:xfrm>
              <a:prstGeom prst="rect">
                <a:avLst/>
              </a:prstGeom>
              <a:blipFill>
                <a:blip r:embed="rId3"/>
                <a:stretch>
                  <a:fillRect/>
                </a:stretch>
              </a:blipFill>
            </p:spPr>
            <p:txBody>
              <a:bodyPr/>
              <a:lstStyle/>
              <a:p>
                <a:r>
                  <a:rPr lang="en-BE">
                    <a:noFill/>
                  </a:rPr>
                  <a:t> </a:t>
                </a:r>
              </a:p>
            </p:txBody>
          </p:sp>
        </mc:Fallback>
      </mc:AlternateContent>
      <p:sp>
        <p:nvSpPr>
          <p:cNvPr id="4" name="TextBox 14">
            <a:extLst>
              <a:ext uri="{FF2B5EF4-FFF2-40B4-BE49-F238E27FC236}">
                <a16:creationId xmlns:a16="http://schemas.microsoft.com/office/drawing/2014/main" id="{D2D2A16E-E613-435A-4AC5-68B53BD318B8}"/>
              </a:ext>
            </a:extLst>
          </p:cNvPr>
          <p:cNvSpPr txBox="1"/>
          <p:nvPr/>
        </p:nvSpPr>
        <p:spPr>
          <a:xfrm>
            <a:off x="1351815" y="4858795"/>
            <a:ext cx="3238887" cy="523220"/>
          </a:xfrm>
          <a:prstGeom prst="rect">
            <a:avLst/>
          </a:prstGeom>
          <a:noFill/>
        </p:spPr>
        <p:txBody>
          <a:bodyPr wrap="square" lIns="91440" tIns="45720" rIns="91440" bIns="45720" rtlCol="0" anchor="t">
            <a:spAutoFit/>
          </a:bodyPr>
          <a:lstStyle/>
          <a:p>
            <a:pPr algn="ctr"/>
            <a:r>
              <a:rPr lang="en-US" sz="2800" dirty="0"/>
              <a:t>Amplitude</a:t>
            </a:r>
            <a:endParaRPr lang="nl-NL" dirty="0"/>
          </a:p>
        </p:txBody>
      </p:sp>
      <p:sp>
        <p:nvSpPr>
          <p:cNvPr id="6" name="TextBox 14">
            <a:extLst>
              <a:ext uri="{FF2B5EF4-FFF2-40B4-BE49-F238E27FC236}">
                <a16:creationId xmlns:a16="http://schemas.microsoft.com/office/drawing/2014/main" id="{6E2A1600-700A-2658-E6AF-7A1EE8B5A9E8}"/>
              </a:ext>
            </a:extLst>
          </p:cNvPr>
          <p:cNvSpPr txBox="1"/>
          <p:nvPr/>
        </p:nvSpPr>
        <p:spPr>
          <a:xfrm>
            <a:off x="4077087" y="4891095"/>
            <a:ext cx="3238887" cy="523220"/>
          </a:xfrm>
          <a:prstGeom prst="rect">
            <a:avLst/>
          </a:prstGeom>
          <a:noFill/>
        </p:spPr>
        <p:txBody>
          <a:bodyPr wrap="square" lIns="91440" tIns="45720" rIns="91440" bIns="45720" rtlCol="0" anchor="t">
            <a:spAutoFit/>
          </a:bodyPr>
          <a:lstStyle/>
          <a:p>
            <a:pPr algn="ctr"/>
            <a:r>
              <a:rPr lang="en-US" sz="2800" dirty="0"/>
              <a:t>Frequency</a:t>
            </a:r>
            <a:endParaRPr lang="nl-NL" dirty="0"/>
          </a:p>
        </p:txBody>
      </p:sp>
      <p:sp>
        <p:nvSpPr>
          <p:cNvPr id="7" name="TextBox 14">
            <a:extLst>
              <a:ext uri="{FF2B5EF4-FFF2-40B4-BE49-F238E27FC236}">
                <a16:creationId xmlns:a16="http://schemas.microsoft.com/office/drawing/2014/main" id="{9B9D852E-3E35-3E66-70CC-4B9D1F7BC526}"/>
              </a:ext>
            </a:extLst>
          </p:cNvPr>
          <p:cNvSpPr txBox="1"/>
          <p:nvPr/>
        </p:nvSpPr>
        <p:spPr>
          <a:xfrm>
            <a:off x="5973336" y="4891095"/>
            <a:ext cx="3238887" cy="523220"/>
          </a:xfrm>
          <a:prstGeom prst="rect">
            <a:avLst/>
          </a:prstGeom>
          <a:noFill/>
        </p:spPr>
        <p:txBody>
          <a:bodyPr wrap="square" lIns="91440" tIns="45720" rIns="91440" bIns="45720" rtlCol="0" anchor="t">
            <a:spAutoFit/>
          </a:bodyPr>
          <a:lstStyle/>
          <a:p>
            <a:pPr algn="ctr"/>
            <a:r>
              <a:rPr lang="en-US" sz="2800" dirty="0"/>
              <a:t>Phase</a:t>
            </a:r>
            <a:endParaRPr lang="nl-NL" dirty="0"/>
          </a:p>
        </p:txBody>
      </p:sp>
      <p:cxnSp>
        <p:nvCxnSpPr>
          <p:cNvPr id="13" name="Straight Connector 12">
            <a:extLst>
              <a:ext uri="{FF2B5EF4-FFF2-40B4-BE49-F238E27FC236}">
                <a16:creationId xmlns:a16="http://schemas.microsoft.com/office/drawing/2014/main" id="{10B907EB-4124-2BA1-8B14-DBC2AFB60272}"/>
              </a:ext>
            </a:extLst>
          </p:cNvPr>
          <p:cNvCxnSpPr>
            <a:cxnSpLocks/>
            <a:endCxn id="6" idx="0"/>
          </p:cNvCxnSpPr>
          <p:nvPr/>
        </p:nvCxnSpPr>
        <p:spPr>
          <a:xfrm>
            <a:off x="5696531" y="3947130"/>
            <a:ext cx="0" cy="943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1E083D-51D1-DA2F-B3BA-EACE7E11F946}"/>
              </a:ext>
            </a:extLst>
          </p:cNvPr>
          <p:cNvCxnSpPr>
            <a:cxnSpLocks/>
          </p:cNvCxnSpPr>
          <p:nvPr/>
        </p:nvCxnSpPr>
        <p:spPr>
          <a:xfrm>
            <a:off x="7315974" y="3938029"/>
            <a:ext cx="0" cy="943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FA2B83-36B5-1601-D9B8-ABFAD896419B}"/>
              </a:ext>
            </a:extLst>
          </p:cNvPr>
          <p:cNvCxnSpPr>
            <a:cxnSpLocks/>
          </p:cNvCxnSpPr>
          <p:nvPr/>
        </p:nvCxnSpPr>
        <p:spPr>
          <a:xfrm>
            <a:off x="3451420" y="3948693"/>
            <a:ext cx="0" cy="9439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410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57</a:t>
            </a:fld>
            <a:endParaRPr lang="en-US"/>
          </a:p>
        </p:txBody>
      </p:sp>
      <p:pic>
        <p:nvPicPr>
          <p:cNvPr id="2" name="Afbeelding 1" descr="Afbeelding met tekst, diagram, lijn, patroon&#10;&#10;Automatisch gegenereerde beschrijving">
            <a:extLst>
              <a:ext uri="{FF2B5EF4-FFF2-40B4-BE49-F238E27FC236}">
                <a16:creationId xmlns:a16="http://schemas.microsoft.com/office/drawing/2014/main" id="{5DDA479C-C4B7-7F26-93BE-AC1D1B4F0DAE}"/>
              </a:ext>
            </a:extLst>
          </p:cNvPr>
          <p:cNvPicPr>
            <a:picLocks noChangeAspect="1"/>
          </p:cNvPicPr>
          <p:nvPr/>
        </p:nvPicPr>
        <p:blipFill>
          <a:blip r:embed="rId3"/>
          <a:stretch>
            <a:fillRect/>
          </a:stretch>
        </p:blipFill>
        <p:spPr>
          <a:xfrm>
            <a:off x="7490408" y="1542414"/>
            <a:ext cx="3878683" cy="4772528"/>
          </a:xfrm>
          <a:prstGeom prst="rect">
            <a:avLst/>
          </a:prstGeom>
        </p:spPr>
      </p:pic>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is transmitted through wave modulation</a:t>
            </a:r>
            <a:endParaRPr lang="nl-NL" dirty="0"/>
          </a:p>
        </p:txBody>
      </p:sp>
      <p:sp>
        <p:nvSpPr>
          <p:cNvPr id="6" name="TextBox 14">
            <a:extLst>
              <a:ext uri="{FF2B5EF4-FFF2-40B4-BE49-F238E27FC236}">
                <a16:creationId xmlns:a16="http://schemas.microsoft.com/office/drawing/2014/main" id="{FACE116E-1D94-3BB9-A3F6-1E83D7C36FFD}"/>
              </a:ext>
            </a:extLst>
          </p:cNvPr>
          <p:cNvSpPr txBox="1"/>
          <p:nvPr/>
        </p:nvSpPr>
        <p:spPr>
          <a:xfrm>
            <a:off x="1685173" y="2023681"/>
            <a:ext cx="5490951" cy="461665"/>
          </a:xfrm>
          <a:prstGeom prst="rect">
            <a:avLst/>
          </a:prstGeom>
          <a:noFill/>
        </p:spPr>
        <p:txBody>
          <a:bodyPr wrap="square" lIns="91440" tIns="45720" rIns="91440" bIns="45720" rtlCol="0" anchor="t">
            <a:spAutoFit/>
          </a:bodyPr>
          <a:lstStyle/>
          <a:p>
            <a:pPr algn="r"/>
            <a:r>
              <a:rPr lang="en-US" sz="2400" dirty="0">
                <a:ea typeface="Lato Light"/>
                <a:cs typeface="Lato Light"/>
              </a:rPr>
              <a:t>Vary A(t): Amplitude shift keying (ASK)</a:t>
            </a:r>
          </a:p>
        </p:txBody>
      </p:sp>
      <p:sp>
        <p:nvSpPr>
          <p:cNvPr id="7" name="TextBox 14">
            <a:extLst>
              <a:ext uri="{FF2B5EF4-FFF2-40B4-BE49-F238E27FC236}">
                <a16:creationId xmlns:a16="http://schemas.microsoft.com/office/drawing/2014/main" id="{D6CA8976-382B-795B-9FA7-E9D51F7A8BDE}"/>
              </a:ext>
            </a:extLst>
          </p:cNvPr>
          <p:cNvSpPr txBox="1"/>
          <p:nvPr/>
        </p:nvSpPr>
        <p:spPr>
          <a:xfrm>
            <a:off x="1673875" y="3667996"/>
            <a:ext cx="5502249" cy="461665"/>
          </a:xfrm>
          <a:prstGeom prst="rect">
            <a:avLst/>
          </a:prstGeom>
          <a:noFill/>
        </p:spPr>
        <p:txBody>
          <a:bodyPr wrap="square" lIns="91440" tIns="45720" rIns="91440" bIns="45720" rtlCol="0" anchor="t">
            <a:spAutoFit/>
          </a:bodyPr>
          <a:lstStyle/>
          <a:p>
            <a:pPr algn="r"/>
            <a:r>
              <a:rPr lang="en-US" sz="2400" dirty="0">
                <a:ea typeface="Lato Light"/>
                <a:cs typeface="Lato Light"/>
              </a:rPr>
              <a:t>Vary f(t): Frequency shift keying (FSK)</a:t>
            </a:r>
          </a:p>
        </p:txBody>
      </p:sp>
      <p:sp>
        <p:nvSpPr>
          <p:cNvPr id="8" name="TextBox 14">
            <a:extLst>
              <a:ext uri="{FF2B5EF4-FFF2-40B4-BE49-F238E27FC236}">
                <a16:creationId xmlns:a16="http://schemas.microsoft.com/office/drawing/2014/main" id="{5C23648E-BC47-A384-73F3-C5D8D96203FD}"/>
              </a:ext>
            </a:extLst>
          </p:cNvPr>
          <p:cNvSpPr txBox="1"/>
          <p:nvPr/>
        </p:nvSpPr>
        <p:spPr>
          <a:xfrm>
            <a:off x="1673875" y="5232101"/>
            <a:ext cx="5502249" cy="461665"/>
          </a:xfrm>
          <a:prstGeom prst="rect">
            <a:avLst/>
          </a:prstGeom>
          <a:noFill/>
        </p:spPr>
        <p:txBody>
          <a:bodyPr wrap="square" lIns="91440" tIns="45720" rIns="91440" bIns="45720" rtlCol="0" anchor="t">
            <a:spAutoFit/>
          </a:bodyPr>
          <a:lstStyle/>
          <a:p>
            <a:pPr algn="r"/>
            <a:r>
              <a:rPr lang="en-US" sz="2400" dirty="0">
                <a:ea typeface="Lato Light"/>
                <a:cs typeface="Lato Light"/>
              </a:rPr>
              <a:t>Vary (t): Phase shift keying (PSK)</a:t>
            </a:r>
          </a:p>
        </p:txBody>
      </p:sp>
      <p:sp>
        <p:nvSpPr>
          <p:cNvPr id="10" name="TextBox 5">
            <a:extLst>
              <a:ext uri="{FF2B5EF4-FFF2-40B4-BE49-F238E27FC236}">
                <a16:creationId xmlns:a16="http://schemas.microsoft.com/office/drawing/2014/main" id="{F2B7FD98-F362-7285-7B2D-195CE4BFBBF7}"/>
              </a:ext>
            </a:extLst>
          </p:cNvPr>
          <p:cNvSpPr txBox="1"/>
          <p:nvPr/>
        </p:nvSpPr>
        <p:spPr>
          <a:xfrm>
            <a:off x="6423102" y="6270309"/>
            <a:ext cx="4930698" cy="307777"/>
          </a:xfrm>
          <a:prstGeom prst="rect">
            <a:avLst/>
          </a:prstGeom>
          <a:noFill/>
        </p:spPr>
        <p:txBody>
          <a:bodyPr wrap="square">
            <a:spAutoFit/>
          </a:bodyPr>
          <a:lstStyle/>
          <a:p>
            <a:pPr algn="r"/>
            <a:r>
              <a:rPr lang="nl-NL" sz="1400" b="0" i="1" dirty="0" err="1">
                <a:solidFill>
                  <a:schemeClr val="tx2"/>
                </a:solidFill>
                <a:effectLst/>
                <a:highlight>
                  <a:srgbClr val="FFFFFF"/>
                </a:highlight>
                <a:latin typeface="Arial" panose="020B0604020202020204" pitchFamily="34" charset="0"/>
              </a:rPr>
              <a:t>UGent</a:t>
            </a:r>
            <a:r>
              <a:rPr lang="nl-NL" sz="1400" b="0" i="1" dirty="0">
                <a:solidFill>
                  <a:schemeClr val="tx2"/>
                </a:solidFill>
                <a:effectLst/>
                <a:highlight>
                  <a:srgbClr val="FFFFFF"/>
                </a:highlight>
                <a:latin typeface="Arial" panose="020B0604020202020204" pitchFamily="34" charset="0"/>
              </a:rPr>
              <a:t> IOT course - Jeroen </a:t>
            </a:r>
            <a:r>
              <a:rPr lang="nl-NL" sz="1400" b="0" i="1" dirty="0" err="1">
                <a:solidFill>
                  <a:schemeClr val="tx2"/>
                </a:solidFill>
                <a:effectLst/>
                <a:highlight>
                  <a:srgbClr val="FFFFFF"/>
                </a:highlight>
                <a:latin typeface="Arial" panose="020B0604020202020204" pitchFamily="34" charset="0"/>
              </a:rPr>
              <a:t>Hoebeke</a:t>
            </a:r>
            <a:r>
              <a:rPr lang="nl-NL" sz="1400" b="0" i="1" dirty="0">
                <a:solidFill>
                  <a:schemeClr val="tx2"/>
                </a:solidFill>
                <a:effectLst/>
                <a:highlight>
                  <a:srgbClr val="FFFFFF"/>
                </a:highlight>
                <a:latin typeface="Arial" panose="020B0604020202020204" pitchFamily="34" charset="0"/>
              </a:rPr>
              <a:t> &amp; Eli De Poorter</a:t>
            </a:r>
            <a:endParaRPr lang="en-US" sz="1400" i="1" dirty="0">
              <a:solidFill>
                <a:schemeClr val="tx2"/>
              </a:solidFill>
            </a:endParaRPr>
          </a:p>
        </p:txBody>
      </p:sp>
      <p:pic>
        <p:nvPicPr>
          <p:cNvPr id="9" name="Afbeelding 8" descr="ISO 7000 - 3010, RFID tag, general">
            <a:extLst>
              <a:ext uri="{FF2B5EF4-FFF2-40B4-BE49-F238E27FC236}">
                <a16:creationId xmlns:a16="http://schemas.microsoft.com/office/drawing/2014/main" id="{651AE529-2561-B7DE-1BF8-0602197EECDC}"/>
              </a:ext>
            </a:extLst>
          </p:cNvPr>
          <p:cNvPicPr>
            <a:picLocks noChangeAspect="1"/>
          </p:cNvPicPr>
          <p:nvPr/>
        </p:nvPicPr>
        <p:blipFill>
          <a:blip r:embed="rId4"/>
          <a:stretch>
            <a:fillRect/>
          </a:stretch>
        </p:blipFill>
        <p:spPr>
          <a:xfrm>
            <a:off x="846930" y="1773028"/>
            <a:ext cx="992605" cy="978068"/>
          </a:xfrm>
          <a:prstGeom prst="rect">
            <a:avLst/>
          </a:prstGeom>
        </p:spPr>
      </p:pic>
      <p:pic>
        <p:nvPicPr>
          <p:cNvPr id="12" name="Afbeelding 11" descr="Wi-Fi Logo PNG vector in SVG, PDF, AI, CDR format">
            <a:extLst>
              <a:ext uri="{FF2B5EF4-FFF2-40B4-BE49-F238E27FC236}">
                <a16:creationId xmlns:a16="http://schemas.microsoft.com/office/drawing/2014/main" id="{F7189471-9A4D-93B6-E7D4-10A915A9667B}"/>
              </a:ext>
            </a:extLst>
          </p:cNvPr>
          <p:cNvPicPr>
            <a:picLocks noChangeAspect="1"/>
          </p:cNvPicPr>
          <p:nvPr/>
        </p:nvPicPr>
        <p:blipFill>
          <a:blip r:embed="rId5"/>
          <a:srcRect l="10867" t="14634" r="14286" b="14518"/>
          <a:stretch/>
        </p:blipFill>
        <p:spPr>
          <a:xfrm>
            <a:off x="695207" y="4982412"/>
            <a:ext cx="1351364" cy="967454"/>
          </a:xfrm>
          <a:prstGeom prst="rect">
            <a:avLst/>
          </a:prstGeom>
        </p:spPr>
      </p:pic>
      <p:pic>
        <p:nvPicPr>
          <p:cNvPr id="13" name="Afbeelding 12" descr="Bluetooth logo with background icon">
            <a:extLst>
              <a:ext uri="{FF2B5EF4-FFF2-40B4-BE49-F238E27FC236}">
                <a16:creationId xmlns:a16="http://schemas.microsoft.com/office/drawing/2014/main" id="{32504887-FDD1-B5ED-13DC-48346237F53C}"/>
              </a:ext>
            </a:extLst>
          </p:cNvPr>
          <p:cNvPicPr>
            <a:picLocks noChangeAspect="1"/>
          </p:cNvPicPr>
          <p:nvPr/>
        </p:nvPicPr>
        <p:blipFill>
          <a:blip r:embed="rId6"/>
          <a:stretch>
            <a:fillRect/>
          </a:stretch>
        </p:blipFill>
        <p:spPr>
          <a:xfrm>
            <a:off x="808830" y="3417093"/>
            <a:ext cx="1028700" cy="968544"/>
          </a:xfrm>
          <a:prstGeom prst="rect">
            <a:avLst/>
          </a:prstGeom>
        </p:spPr>
      </p:pic>
    </p:spTree>
    <p:extLst>
      <p:ext uri="{BB962C8B-B14F-4D97-AF65-F5344CB8AC3E}">
        <p14:creationId xmlns:p14="http://schemas.microsoft.com/office/powerpoint/2010/main" val="300522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58</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Multiple bits can be transferred per symbol</a:t>
            </a:r>
          </a:p>
        </p:txBody>
      </p:sp>
      <p:sp>
        <p:nvSpPr>
          <p:cNvPr id="6" name="TextBox 14">
            <a:extLst>
              <a:ext uri="{FF2B5EF4-FFF2-40B4-BE49-F238E27FC236}">
                <a16:creationId xmlns:a16="http://schemas.microsoft.com/office/drawing/2014/main" id="{FACE116E-1D94-3BB9-A3F6-1E83D7C36FFD}"/>
              </a:ext>
            </a:extLst>
          </p:cNvPr>
          <p:cNvSpPr txBox="1"/>
          <p:nvPr/>
        </p:nvSpPr>
        <p:spPr>
          <a:xfrm>
            <a:off x="839352" y="2707106"/>
            <a:ext cx="5484535" cy="523220"/>
          </a:xfrm>
          <a:prstGeom prst="rect">
            <a:avLst/>
          </a:prstGeom>
          <a:noFill/>
        </p:spPr>
        <p:txBody>
          <a:bodyPr wrap="square" lIns="91440" tIns="45720" rIns="91440" bIns="45720" rtlCol="0" anchor="t">
            <a:spAutoFit/>
          </a:bodyPr>
          <a:lstStyle/>
          <a:p>
            <a:pPr algn="r"/>
            <a:r>
              <a:rPr lang="en-US" sz="2800" dirty="0">
                <a:ea typeface="Lato Light"/>
                <a:cs typeface="Lato Light"/>
              </a:rPr>
              <a:t>ASK</a:t>
            </a:r>
          </a:p>
        </p:txBody>
      </p:sp>
      <p:sp>
        <p:nvSpPr>
          <p:cNvPr id="4" name="TextBox 14">
            <a:extLst>
              <a:ext uri="{FF2B5EF4-FFF2-40B4-BE49-F238E27FC236}">
                <a16:creationId xmlns:a16="http://schemas.microsoft.com/office/drawing/2014/main" id="{A851DEE2-71AB-0529-82C6-DCB69005243D}"/>
              </a:ext>
            </a:extLst>
          </p:cNvPr>
          <p:cNvSpPr txBox="1"/>
          <p:nvPr/>
        </p:nvSpPr>
        <p:spPr>
          <a:xfrm>
            <a:off x="1069957" y="4902869"/>
            <a:ext cx="5484535" cy="523220"/>
          </a:xfrm>
          <a:prstGeom prst="rect">
            <a:avLst/>
          </a:prstGeom>
          <a:noFill/>
        </p:spPr>
        <p:txBody>
          <a:bodyPr wrap="square" lIns="91440" tIns="45720" rIns="91440" bIns="45720" rtlCol="0" anchor="t">
            <a:spAutoFit/>
          </a:bodyPr>
          <a:lstStyle/>
          <a:p>
            <a:pPr algn="r"/>
            <a:r>
              <a:rPr lang="en-US" sz="2800" dirty="0">
                <a:ea typeface="Lato Light"/>
                <a:cs typeface="Lato Light"/>
              </a:rPr>
              <a:t>Binary PSK + ASK</a:t>
            </a:r>
          </a:p>
        </p:txBody>
      </p:sp>
      <p:pic>
        <p:nvPicPr>
          <p:cNvPr id="13" name="Afbeelding 12" descr="Afbeelding met zwart, duisternis&#10;&#10;Automatisch gegenereerde beschrijving">
            <a:extLst>
              <a:ext uri="{FF2B5EF4-FFF2-40B4-BE49-F238E27FC236}">
                <a16:creationId xmlns:a16="http://schemas.microsoft.com/office/drawing/2014/main" id="{26E82320-458E-C6B8-1B84-F05B9706AB47}"/>
              </a:ext>
            </a:extLst>
          </p:cNvPr>
          <p:cNvPicPr>
            <a:picLocks noChangeAspect="1"/>
          </p:cNvPicPr>
          <p:nvPr/>
        </p:nvPicPr>
        <p:blipFill>
          <a:blip r:embed="rId2"/>
          <a:stretch>
            <a:fillRect/>
          </a:stretch>
        </p:blipFill>
        <p:spPr>
          <a:xfrm>
            <a:off x="7222096" y="2188394"/>
            <a:ext cx="3659605" cy="1547637"/>
          </a:xfrm>
          <a:prstGeom prst="rect">
            <a:avLst/>
          </a:prstGeom>
        </p:spPr>
      </p:pic>
      <p:sp>
        <p:nvSpPr>
          <p:cNvPr id="14" name="TextBox 14">
            <a:extLst>
              <a:ext uri="{FF2B5EF4-FFF2-40B4-BE49-F238E27FC236}">
                <a16:creationId xmlns:a16="http://schemas.microsoft.com/office/drawing/2014/main" id="{719AD153-08C4-F33B-17E6-6B0B0AEA50C4}"/>
              </a:ext>
            </a:extLst>
          </p:cNvPr>
          <p:cNvSpPr txBox="1"/>
          <p:nvPr/>
        </p:nvSpPr>
        <p:spPr>
          <a:xfrm>
            <a:off x="7226114" y="1393658"/>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00</a:t>
            </a:r>
            <a:endParaRPr lang="nl-NL" dirty="0">
              <a:ea typeface="Lato Light"/>
              <a:cs typeface="Lato Light"/>
            </a:endParaRPr>
          </a:p>
        </p:txBody>
      </p:sp>
      <p:sp>
        <p:nvSpPr>
          <p:cNvPr id="15" name="TextBox 14">
            <a:extLst>
              <a:ext uri="{FF2B5EF4-FFF2-40B4-BE49-F238E27FC236}">
                <a16:creationId xmlns:a16="http://schemas.microsoft.com/office/drawing/2014/main" id="{BF1D91A4-7485-1C46-E676-C2032564A458}"/>
              </a:ext>
            </a:extLst>
          </p:cNvPr>
          <p:cNvSpPr txBox="1"/>
          <p:nvPr/>
        </p:nvSpPr>
        <p:spPr>
          <a:xfrm>
            <a:off x="8208692" y="1393658"/>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01</a:t>
            </a:r>
            <a:endParaRPr lang="nl-NL" dirty="0">
              <a:ea typeface="Lato Light"/>
              <a:cs typeface="Lato Light"/>
            </a:endParaRPr>
          </a:p>
        </p:txBody>
      </p:sp>
      <p:sp>
        <p:nvSpPr>
          <p:cNvPr id="16" name="TextBox 14">
            <a:extLst>
              <a:ext uri="{FF2B5EF4-FFF2-40B4-BE49-F238E27FC236}">
                <a16:creationId xmlns:a16="http://schemas.microsoft.com/office/drawing/2014/main" id="{1FCD2EBC-8990-A360-ECB5-7D9921864B22}"/>
              </a:ext>
            </a:extLst>
          </p:cNvPr>
          <p:cNvSpPr txBox="1"/>
          <p:nvPr/>
        </p:nvSpPr>
        <p:spPr>
          <a:xfrm>
            <a:off x="10053535" y="1393658"/>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11</a:t>
            </a:r>
            <a:endParaRPr lang="nl-NL" dirty="0">
              <a:ea typeface="Lato Light"/>
              <a:cs typeface="Lato Light"/>
            </a:endParaRPr>
          </a:p>
        </p:txBody>
      </p:sp>
      <p:sp>
        <p:nvSpPr>
          <p:cNvPr id="17" name="TextBox 14">
            <a:extLst>
              <a:ext uri="{FF2B5EF4-FFF2-40B4-BE49-F238E27FC236}">
                <a16:creationId xmlns:a16="http://schemas.microsoft.com/office/drawing/2014/main" id="{DE673B75-BB18-318C-447E-C460E0CAD194}"/>
              </a:ext>
            </a:extLst>
          </p:cNvPr>
          <p:cNvSpPr txBox="1"/>
          <p:nvPr/>
        </p:nvSpPr>
        <p:spPr>
          <a:xfrm>
            <a:off x="9121087" y="1393658"/>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10</a:t>
            </a:r>
          </a:p>
        </p:txBody>
      </p:sp>
      <p:pic>
        <p:nvPicPr>
          <p:cNvPr id="18" name="Afbeelding 17" descr="Afbeelding met zwart, duisternis&#10;&#10;Automatisch gegenereerde beschrijving">
            <a:extLst>
              <a:ext uri="{FF2B5EF4-FFF2-40B4-BE49-F238E27FC236}">
                <a16:creationId xmlns:a16="http://schemas.microsoft.com/office/drawing/2014/main" id="{1C37D89D-331C-B613-15D0-0BB0E84B7FDB}"/>
              </a:ext>
            </a:extLst>
          </p:cNvPr>
          <p:cNvPicPr>
            <a:picLocks noChangeAspect="1"/>
          </p:cNvPicPr>
          <p:nvPr/>
        </p:nvPicPr>
        <p:blipFill>
          <a:blip r:embed="rId3"/>
          <a:stretch>
            <a:fillRect/>
          </a:stretch>
        </p:blipFill>
        <p:spPr>
          <a:xfrm>
            <a:off x="7218326" y="4684863"/>
            <a:ext cx="3659606" cy="1816751"/>
          </a:xfrm>
          <a:prstGeom prst="rect">
            <a:avLst/>
          </a:prstGeom>
        </p:spPr>
      </p:pic>
      <p:sp>
        <p:nvSpPr>
          <p:cNvPr id="19" name="TextBox 14">
            <a:extLst>
              <a:ext uri="{FF2B5EF4-FFF2-40B4-BE49-F238E27FC236}">
                <a16:creationId xmlns:a16="http://schemas.microsoft.com/office/drawing/2014/main" id="{86FFE39C-3432-7EDD-447A-A70F1891FC39}"/>
              </a:ext>
            </a:extLst>
          </p:cNvPr>
          <p:cNvSpPr txBox="1"/>
          <p:nvPr/>
        </p:nvSpPr>
        <p:spPr>
          <a:xfrm>
            <a:off x="7236140" y="4100763"/>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00</a:t>
            </a:r>
            <a:endParaRPr lang="nl-NL" dirty="0">
              <a:ea typeface="Lato Light"/>
              <a:cs typeface="Lato Light"/>
            </a:endParaRPr>
          </a:p>
        </p:txBody>
      </p:sp>
      <p:sp>
        <p:nvSpPr>
          <p:cNvPr id="20" name="TextBox 14">
            <a:extLst>
              <a:ext uri="{FF2B5EF4-FFF2-40B4-BE49-F238E27FC236}">
                <a16:creationId xmlns:a16="http://schemas.microsoft.com/office/drawing/2014/main" id="{7A26F1E6-3C1D-474D-FE5F-A85721A776F8}"/>
              </a:ext>
            </a:extLst>
          </p:cNvPr>
          <p:cNvSpPr txBox="1"/>
          <p:nvPr/>
        </p:nvSpPr>
        <p:spPr>
          <a:xfrm>
            <a:off x="8218718" y="4100763"/>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01</a:t>
            </a:r>
            <a:endParaRPr lang="nl-NL" dirty="0">
              <a:ea typeface="Lato Light"/>
              <a:cs typeface="Lato Light"/>
            </a:endParaRPr>
          </a:p>
        </p:txBody>
      </p:sp>
      <p:sp>
        <p:nvSpPr>
          <p:cNvPr id="21" name="TextBox 14">
            <a:extLst>
              <a:ext uri="{FF2B5EF4-FFF2-40B4-BE49-F238E27FC236}">
                <a16:creationId xmlns:a16="http://schemas.microsoft.com/office/drawing/2014/main" id="{0DB8E4FD-B374-2B92-036C-23A78CBA6420}"/>
              </a:ext>
            </a:extLst>
          </p:cNvPr>
          <p:cNvSpPr txBox="1"/>
          <p:nvPr/>
        </p:nvSpPr>
        <p:spPr>
          <a:xfrm>
            <a:off x="10063561" y="4100763"/>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11</a:t>
            </a:r>
            <a:endParaRPr lang="nl-NL" dirty="0">
              <a:ea typeface="Lato Light"/>
              <a:cs typeface="Lato Light"/>
            </a:endParaRPr>
          </a:p>
        </p:txBody>
      </p:sp>
      <p:sp>
        <p:nvSpPr>
          <p:cNvPr id="22" name="TextBox 14">
            <a:extLst>
              <a:ext uri="{FF2B5EF4-FFF2-40B4-BE49-F238E27FC236}">
                <a16:creationId xmlns:a16="http://schemas.microsoft.com/office/drawing/2014/main" id="{79964B4B-1CF4-FCD4-5E8D-BD24EB104B00}"/>
              </a:ext>
            </a:extLst>
          </p:cNvPr>
          <p:cNvSpPr txBox="1"/>
          <p:nvPr/>
        </p:nvSpPr>
        <p:spPr>
          <a:xfrm>
            <a:off x="9131113" y="4100763"/>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10</a:t>
            </a:r>
          </a:p>
        </p:txBody>
      </p:sp>
    </p:spTree>
    <p:extLst>
      <p:ext uri="{BB962C8B-B14F-4D97-AF65-F5344CB8AC3E}">
        <p14:creationId xmlns:p14="http://schemas.microsoft.com/office/powerpoint/2010/main" val="1896712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59</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rate can be increased through frequency division multiplexing (FDM)</a:t>
            </a:r>
          </a:p>
        </p:txBody>
      </p:sp>
      <p:sp>
        <p:nvSpPr>
          <p:cNvPr id="6" name="TextBox 14">
            <a:extLst>
              <a:ext uri="{FF2B5EF4-FFF2-40B4-BE49-F238E27FC236}">
                <a16:creationId xmlns:a16="http://schemas.microsoft.com/office/drawing/2014/main" id="{FACE116E-1D94-3BB9-A3F6-1E83D7C36FFD}"/>
              </a:ext>
            </a:extLst>
          </p:cNvPr>
          <p:cNvSpPr txBox="1"/>
          <p:nvPr/>
        </p:nvSpPr>
        <p:spPr>
          <a:xfrm>
            <a:off x="1370747" y="3037974"/>
            <a:ext cx="5484535" cy="523220"/>
          </a:xfrm>
          <a:prstGeom prst="rect">
            <a:avLst/>
          </a:prstGeom>
          <a:noFill/>
        </p:spPr>
        <p:txBody>
          <a:bodyPr wrap="square" lIns="91440" tIns="45720" rIns="91440" bIns="45720" rtlCol="0" anchor="t">
            <a:spAutoFit/>
          </a:bodyPr>
          <a:lstStyle/>
          <a:p>
            <a:pPr algn="r"/>
            <a:r>
              <a:rPr lang="en-US" sz="2800" dirty="0">
                <a:ea typeface="Lato Light"/>
                <a:cs typeface="Lato Light"/>
              </a:rPr>
              <a:t>Channel 1 at carrier f</a:t>
            </a:r>
            <a:r>
              <a:rPr lang="en-US" sz="2800" baseline="-25000" dirty="0">
                <a:ea typeface="Lato Light"/>
                <a:cs typeface="Lato Light"/>
              </a:rPr>
              <a:t>1</a:t>
            </a:r>
          </a:p>
        </p:txBody>
      </p:sp>
      <p:sp>
        <p:nvSpPr>
          <p:cNvPr id="14" name="TextBox 14">
            <a:extLst>
              <a:ext uri="{FF2B5EF4-FFF2-40B4-BE49-F238E27FC236}">
                <a16:creationId xmlns:a16="http://schemas.microsoft.com/office/drawing/2014/main" id="{719AD153-08C4-F33B-17E6-6B0B0AEA50C4}"/>
              </a:ext>
            </a:extLst>
          </p:cNvPr>
          <p:cNvSpPr txBox="1"/>
          <p:nvPr/>
        </p:nvSpPr>
        <p:spPr>
          <a:xfrm>
            <a:off x="7587062" y="1724526"/>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0</a:t>
            </a:r>
            <a:endParaRPr lang="nl-NL" dirty="0">
              <a:ea typeface="Lato Light"/>
              <a:cs typeface="Lato Light"/>
            </a:endParaRPr>
          </a:p>
        </p:txBody>
      </p:sp>
      <p:sp>
        <p:nvSpPr>
          <p:cNvPr id="15" name="TextBox 14">
            <a:extLst>
              <a:ext uri="{FF2B5EF4-FFF2-40B4-BE49-F238E27FC236}">
                <a16:creationId xmlns:a16="http://schemas.microsoft.com/office/drawing/2014/main" id="{BF1D91A4-7485-1C46-E676-C2032564A458}"/>
              </a:ext>
            </a:extLst>
          </p:cNvPr>
          <p:cNvSpPr txBox="1"/>
          <p:nvPr/>
        </p:nvSpPr>
        <p:spPr>
          <a:xfrm>
            <a:off x="8820298" y="1724526"/>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1</a:t>
            </a:r>
          </a:p>
        </p:txBody>
      </p:sp>
      <p:sp>
        <p:nvSpPr>
          <p:cNvPr id="19" name="TextBox 14">
            <a:extLst>
              <a:ext uri="{FF2B5EF4-FFF2-40B4-BE49-F238E27FC236}">
                <a16:creationId xmlns:a16="http://schemas.microsoft.com/office/drawing/2014/main" id="{86FFE39C-3432-7EDD-447A-A70F1891FC39}"/>
              </a:ext>
            </a:extLst>
          </p:cNvPr>
          <p:cNvSpPr txBox="1"/>
          <p:nvPr/>
        </p:nvSpPr>
        <p:spPr>
          <a:xfrm>
            <a:off x="7587061" y="4170947"/>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0</a:t>
            </a:r>
            <a:endParaRPr lang="nl-NL" dirty="0">
              <a:ea typeface="Lato Light"/>
              <a:cs typeface="Lato Light"/>
            </a:endParaRPr>
          </a:p>
        </p:txBody>
      </p:sp>
      <p:sp>
        <p:nvSpPr>
          <p:cNvPr id="20" name="TextBox 14">
            <a:extLst>
              <a:ext uri="{FF2B5EF4-FFF2-40B4-BE49-F238E27FC236}">
                <a16:creationId xmlns:a16="http://schemas.microsoft.com/office/drawing/2014/main" id="{7A26F1E6-3C1D-474D-FE5F-A85721A776F8}"/>
              </a:ext>
            </a:extLst>
          </p:cNvPr>
          <p:cNvSpPr txBox="1"/>
          <p:nvPr/>
        </p:nvSpPr>
        <p:spPr>
          <a:xfrm>
            <a:off x="8820297" y="4170947"/>
            <a:ext cx="752114" cy="523220"/>
          </a:xfrm>
          <a:prstGeom prst="rect">
            <a:avLst/>
          </a:prstGeom>
          <a:noFill/>
        </p:spPr>
        <p:txBody>
          <a:bodyPr wrap="square" lIns="91440" tIns="45720" rIns="91440" bIns="45720" rtlCol="0" anchor="t">
            <a:spAutoFit/>
          </a:bodyPr>
          <a:lstStyle/>
          <a:p>
            <a:pPr algn="ctr"/>
            <a:r>
              <a:rPr lang="en-US" sz="2800" dirty="0">
                <a:ea typeface="Lato Light"/>
                <a:cs typeface="Lato Light"/>
              </a:rPr>
              <a:t>1</a:t>
            </a:r>
            <a:endParaRPr lang="nl-NL" dirty="0">
              <a:ea typeface="Lato Light"/>
              <a:cs typeface="Lato Light"/>
            </a:endParaRPr>
          </a:p>
        </p:txBody>
      </p:sp>
      <p:pic>
        <p:nvPicPr>
          <p:cNvPr id="2" name="Afbeelding 1" descr="Afbeelding met zwart, duisternis&#10;&#10;Automatisch gegenereerde beschrijving">
            <a:extLst>
              <a:ext uri="{FF2B5EF4-FFF2-40B4-BE49-F238E27FC236}">
                <a16:creationId xmlns:a16="http://schemas.microsoft.com/office/drawing/2014/main" id="{8F3621DA-5AC5-6D8E-9176-B15C20E7FC45}"/>
              </a:ext>
            </a:extLst>
          </p:cNvPr>
          <p:cNvPicPr>
            <a:picLocks noChangeAspect="1"/>
          </p:cNvPicPr>
          <p:nvPr/>
        </p:nvPicPr>
        <p:blipFill>
          <a:blip r:embed="rId2"/>
          <a:stretch>
            <a:fillRect/>
          </a:stretch>
        </p:blipFill>
        <p:spPr>
          <a:xfrm>
            <a:off x="7436303" y="4773879"/>
            <a:ext cx="2268454" cy="1608723"/>
          </a:xfrm>
          <a:prstGeom prst="rect">
            <a:avLst/>
          </a:prstGeom>
        </p:spPr>
      </p:pic>
      <p:pic>
        <p:nvPicPr>
          <p:cNvPr id="7" name="Afbeelding 6" descr="Afbeelding met zwart, duisternis&#10;&#10;Automatisch gegenereerde beschrijving">
            <a:extLst>
              <a:ext uri="{FF2B5EF4-FFF2-40B4-BE49-F238E27FC236}">
                <a16:creationId xmlns:a16="http://schemas.microsoft.com/office/drawing/2014/main" id="{F2B83242-7F52-EBA5-35CF-2E87408063EC}"/>
              </a:ext>
            </a:extLst>
          </p:cNvPr>
          <p:cNvPicPr>
            <a:picLocks noChangeAspect="1"/>
          </p:cNvPicPr>
          <p:nvPr/>
        </p:nvPicPr>
        <p:blipFill>
          <a:blip r:embed="rId3"/>
          <a:stretch>
            <a:fillRect/>
          </a:stretch>
        </p:blipFill>
        <p:spPr>
          <a:xfrm>
            <a:off x="7591048" y="2432033"/>
            <a:ext cx="1867403" cy="1328488"/>
          </a:xfrm>
          <a:prstGeom prst="rect">
            <a:avLst/>
          </a:prstGeom>
        </p:spPr>
      </p:pic>
      <p:sp>
        <p:nvSpPr>
          <p:cNvPr id="8" name="TextBox 14">
            <a:extLst>
              <a:ext uri="{FF2B5EF4-FFF2-40B4-BE49-F238E27FC236}">
                <a16:creationId xmlns:a16="http://schemas.microsoft.com/office/drawing/2014/main" id="{57DE58B3-667A-9F7F-7D46-51F70AF1F983}"/>
              </a:ext>
            </a:extLst>
          </p:cNvPr>
          <p:cNvSpPr txBox="1"/>
          <p:nvPr/>
        </p:nvSpPr>
        <p:spPr>
          <a:xfrm>
            <a:off x="1270483" y="4953000"/>
            <a:ext cx="5484535" cy="523220"/>
          </a:xfrm>
          <a:prstGeom prst="rect">
            <a:avLst/>
          </a:prstGeom>
          <a:noFill/>
        </p:spPr>
        <p:txBody>
          <a:bodyPr wrap="square" lIns="91440" tIns="45720" rIns="91440" bIns="45720" rtlCol="0" anchor="t">
            <a:spAutoFit/>
          </a:bodyPr>
          <a:lstStyle/>
          <a:p>
            <a:pPr algn="r"/>
            <a:r>
              <a:rPr lang="en-US" sz="2800" dirty="0">
                <a:ea typeface="Lato Light"/>
                <a:cs typeface="Lato Light"/>
              </a:rPr>
              <a:t>Channel 2 at carrier f</a:t>
            </a:r>
            <a:r>
              <a:rPr lang="en-US" sz="2800" baseline="-25000" dirty="0">
                <a:ea typeface="Lato Light"/>
                <a:cs typeface="Lato Light"/>
              </a:rPr>
              <a:t>2</a:t>
            </a:r>
          </a:p>
        </p:txBody>
      </p:sp>
      <p:cxnSp>
        <p:nvCxnSpPr>
          <p:cNvPr id="9" name="Rechte verbindingslijn met pijl 8">
            <a:extLst>
              <a:ext uri="{FF2B5EF4-FFF2-40B4-BE49-F238E27FC236}">
                <a16:creationId xmlns:a16="http://schemas.microsoft.com/office/drawing/2014/main" id="{37F83D97-6053-380A-5E72-F0E106751B0B}"/>
              </a:ext>
            </a:extLst>
          </p:cNvPr>
          <p:cNvCxnSpPr/>
          <p:nvPr/>
        </p:nvCxnSpPr>
        <p:spPr>
          <a:xfrm>
            <a:off x="8556458" y="4686300"/>
            <a:ext cx="12031" cy="177666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ECFF0FC3-B5FD-E6BC-8675-2008448913DF}"/>
              </a:ext>
            </a:extLst>
          </p:cNvPr>
          <p:cNvCxnSpPr>
            <a:cxnSpLocks/>
          </p:cNvCxnSpPr>
          <p:nvPr/>
        </p:nvCxnSpPr>
        <p:spPr>
          <a:xfrm>
            <a:off x="8516353" y="2249905"/>
            <a:ext cx="12031" cy="177666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pic>
        <p:nvPicPr>
          <p:cNvPr id="11" name="Afbeelding 10" descr="Bluetooth logo with background icon">
            <a:extLst>
              <a:ext uri="{FF2B5EF4-FFF2-40B4-BE49-F238E27FC236}">
                <a16:creationId xmlns:a16="http://schemas.microsoft.com/office/drawing/2014/main" id="{AE05AFE5-1ED5-7F26-39FA-C0BA681AB459}"/>
              </a:ext>
            </a:extLst>
          </p:cNvPr>
          <p:cNvPicPr>
            <a:picLocks noChangeAspect="1"/>
          </p:cNvPicPr>
          <p:nvPr/>
        </p:nvPicPr>
        <p:blipFill>
          <a:blip r:embed="rId4"/>
          <a:stretch>
            <a:fillRect/>
          </a:stretch>
        </p:blipFill>
        <p:spPr>
          <a:xfrm>
            <a:off x="1375611" y="3711741"/>
            <a:ext cx="1028700" cy="968544"/>
          </a:xfrm>
          <a:prstGeom prst="rect">
            <a:avLst/>
          </a:prstGeom>
        </p:spPr>
      </p:pic>
    </p:spTree>
    <p:extLst>
      <p:ext uri="{BB962C8B-B14F-4D97-AF65-F5344CB8AC3E}">
        <p14:creationId xmlns:p14="http://schemas.microsoft.com/office/powerpoint/2010/main" val="183235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rizontal_tracing_x4">
            <a:hlinkClick r:id="" action="ppaction://media"/>
            <a:extLst>
              <a:ext uri="{FF2B5EF4-FFF2-40B4-BE49-F238E27FC236}">
                <a16:creationId xmlns:a16="http://schemas.microsoft.com/office/drawing/2014/main" id="{77529881-5A71-7E9E-A604-EE0230904C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42466" y="1211034"/>
            <a:ext cx="7898732" cy="4443664"/>
          </a:xfrm>
          <a:prstGeom prst="rect">
            <a:avLst/>
          </a:prstGeom>
        </p:spPr>
      </p:pic>
    </p:spTree>
    <p:extLst>
      <p:ext uri="{BB962C8B-B14F-4D97-AF65-F5344CB8AC3E}">
        <p14:creationId xmlns:p14="http://schemas.microsoft.com/office/powerpoint/2010/main" val="64131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p:cTn id="12" fill="hold" display="0">
                  <p:stCondLst>
                    <p:cond delay="indefinite"/>
                  </p:stCondLst>
                </p:cTn>
                <p:tgtEl>
                  <p:spTgt spid="2"/>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60</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rate can be increased through code division multiplexing (CDM)</a:t>
            </a:r>
          </a:p>
        </p:txBody>
      </p:sp>
      <p:sp>
        <p:nvSpPr>
          <p:cNvPr id="6" name="TextBox 14">
            <a:extLst>
              <a:ext uri="{FF2B5EF4-FFF2-40B4-BE49-F238E27FC236}">
                <a16:creationId xmlns:a16="http://schemas.microsoft.com/office/drawing/2014/main" id="{FACE116E-1D94-3BB9-A3F6-1E83D7C36FFD}"/>
              </a:ext>
            </a:extLst>
          </p:cNvPr>
          <p:cNvSpPr txBox="1"/>
          <p:nvPr/>
        </p:nvSpPr>
        <p:spPr>
          <a:xfrm>
            <a:off x="3412333" y="3426163"/>
            <a:ext cx="7166685" cy="954107"/>
          </a:xfrm>
          <a:prstGeom prst="rect">
            <a:avLst/>
          </a:prstGeom>
          <a:noFill/>
        </p:spPr>
        <p:txBody>
          <a:bodyPr wrap="square" lIns="91440" tIns="45720" rIns="91440" bIns="45720" rtlCol="0" anchor="t">
            <a:spAutoFit/>
          </a:bodyPr>
          <a:lstStyle/>
          <a:p>
            <a:r>
              <a:rPr lang="en-US" sz="2800" dirty="0">
                <a:ea typeface="Lato Light"/>
                <a:cs typeface="Lato Light"/>
              </a:rPr>
              <a:t>In CDM, data belonging to one channel is made to look like noise to a different channel</a:t>
            </a:r>
            <a:endParaRPr lang="nl-NL" dirty="0"/>
          </a:p>
        </p:txBody>
      </p:sp>
    </p:spTree>
    <p:extLst>
      <p:ext uri="{BB962C8B-B14F-4D97-AF65-F5344CB8AC3E}">
        <p14:creationId xmlns:p14="http://schemas.microsoft.com/office/powerpoint/2010/main" val="729168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61</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Multiplexing can also be implemented as Multiple Access</a:t>
            </a:r>
          </a:p>
        </p:txBody>
      </p:sp>
      <p:sp>
        <p:nvSpPr>
          <p:cNvPr id="12" name="TextBox 14">
            <a:extLst>
              <a:ext uri="{FF2B5EF4-FFF2-40B4-BE49-F238E27FC236}">
                <a16:creationId xmlns:a16="http://schemas.microsoft.com/office/drawing/2014/main" id="{E1E18B9B-689F-BAA7-26E2-7B9887BD6D56}"/>
              </a:ext>
            </a:extLst>
          </p:cNvPr>
          <p:cNvSpPr txBox="1"/>
          <p:nvPr/>
        </p:nvSpPr>
        <p:spPr>
          <a:xfrm>
            <a:off x="328009" y="3138238"/>
            <a:ext cx="2637062" cy="954107"/>
          </a:xfrm>
          <a:prstGeom prst="rect">
            <a:avLst/>
          </a:prstGeom>
          <a:noFill/>
        </p:spPr>
        <p:txBody>
          <a:bodyPr wrap="square" lIns="91440" tIns="45720" rIns="91440" bIns="45720" rtlCol="0" anchor="t">
            <a:spAutoFit/>
          </a:bodyPr>
          <a:lstStyle/>
          <a:p>
            <a:pPr algn="r"/>
            <a:r>
              <a:rPr lang="en-US" sz="2800" dirty="0">
                <a:ea typeface="Lato Light"/>
                <a:cs typeface="Lato Light"/>
              </a:rPr>
              <a:t>Data for user 1 </a:t>
            </a:r>
            <a:endParaRPr lang="nl-NL"/>
          </a:p>
          <a:p>
            <a:pPr algn="r"/>
            <a:r>
              <a:rPr lang="en-US" sz="2800" dirty="0">
                <a:ea typeface="Lato Light"/>
                <a:cs typeface="Lato Light"/>
              </a:rPr>
              <a:t>at carrier f</a:t>
            </a:r>
            <a:r>
              <a:rPr lang="en-US" sz="2800" baseline="-25000" dirty="0">
                <a:ea typeface="Lato Light"/>
                <a:cs typeface="Lato Light"/>
              </a:rPr>
              <a:t>1</a:t>
            </a:r>
            <a:endParaRPr lang="en-US"/>
          </a:p>
        </p:txBody>
      </p:sp>
      <p:pic>
        <p:nvPicPr>
          <p:cNvPr id="26" name="Afbeelding 25" descr="Afbeelding met zwart, duisternis&#10;&#10;Automatisch gegenereerde beschrijving">
            <a:extLst>
              <a:ext uri="{FF2B5EF4-FFF2-40B4-BE49-F238E27FC236}">
                <a16:creationId xmlns:a16="http://schemas.microsoft.com/office/drawing/2014/main" id="{4C8C3268-CC15-7D03-319C-045079E87768}"/>
              </a:ext>
            </a:extLst>
          </p:cNvPr>
          <p:cNvPicPr>
            <a:picLocks noChangeAspect="1"/>
          </p:cNvPicPr>
          <p:nvPr/>
        </p:nvPicPr>
        <p:blipFill>
          <a:blip r:embed="rId2"/>
          <a:stretch>
            <a:fillRect/>
          </a:stretch>
        </p:blipFill>
        <p:spPr>
          <a:xfrm>
            <a:off x="3546092" y="4874142"/>
            <a:ext cx="2268454" cy="1608723"/>
          </a:xfrm>
          <a:prstGeom prst="rect">
            <a:avLst/>
          </a:prstGeom>
        </p:spPr>
      </p:pic>
      <p:pic>
        <p:nvPicPr>
          <p:cNvPr id="28" name="Afbeelding 27" descr="Afbeelding met zwart, duisternis&#10;&#10;Automatisch gegenereerde beschrijving">
            <a:extLst>
              <a:ext uri="{FF2B5EF4-FFF2-40B4-BE49-F238E27FC236}">
                <a16:creationId xmlns:a16="http://schemas.microsoft.com/office/drawing/2014/main" id="{E5643D80-BE8F-BB0E-9B55-60DF891990DE}"/>
              </a:ext>
            </a:extLst>
          </p:cNvPr>
          <p:cNvPicPr>
            <a:picLocks noChangeAspect="1"/>
          </p:cNvPicPr>
          <p:nvPr/>
        </p:nvPicPr>
        <p:blipFill>
          <a:blip r:embed="rId3"/>
          <a:stretch>
            <a:fillRect/>
          </a:stretch>
        </p:blipFill>
        <p:spPr>
          <a:xfrm>
            <a:off x="3710863" y="3003534"/>
            <a:ext cx="1867403" cy="1328488"/>
          </a:xfrm>
          <a:prstGeom prst="rect">
            <a:avLst/>
          </a:prstGeom>
        </p:spPr>
      </p:pic>
      <p:sp>
        <p:nvSpPr>
          <p:cNvPr id="30" name="TextBox 14">
            <a:extLst>
              <a:ext uri="{FF2B5EF4-FFF2-40B4-BE49-F238E27FC236}">
                <a16:creationId xmlns:a16="http://schemas.microsoft.com/office/drawing/2014/main" id="{E17ADAB7-A565-6657-10EE-13A61075CEB5}"/>
              </a:ext>
            </a:extLst>
          </p:cNvPr>
          <p:cNvSpPr txBox="1"/>
          <p:nvPr/>
        </p:nvSpPr>
        <p:spPr>
          <a:xfrm>
            <a:off x="227745" y="5053264"/>
            <a:ext cx="2637062" cy="954107"/>
          </a:xfrm>
          <a:prstGeom prst="rect">
            <a:avLst/>
          </a:prstGeom>
          <a:noFill/>
        </p:spPr>
        <p:txBody>
          <a:bodyPr wrap="square" lIns="91440" tIns="45720" rIns="91440" bIns="45720" rtlCol="0" anchor="t">
            <a:spAutoFit/>
          </a:bodyPr>
          <a:lstStyle/>
          <a:p>
            <a:pPr algn="r"/>
            <a:r>
              <a:rPr lang="en-US" sz="2800" dirty="0">
                <a:ea typeface="Lato Light"/>
                <a:cs typeface="Lato Light"/>
              </a:rPr>
              <a:t>Data for user 2 </a:t>
            </a:r>
            <a:endParaRPr lang="nl-NL" dirty="0"/>
          </a:p>
          <a:p>
            <a:pPr algn="r"/>
            <a:r>
              <a:rPr lang="en-US" sz="2800" dirty="0">
                <a:ea typeface="Lato Light"/>
                <a:cs typeface="Lato Light"/>
              </a:rPr>
              <a:t>at carrier f</a:t>
            </a:r>
            <a:r>
              <a:rPr lang="en-US" sz="2800" baseline="-25000" dirty="0">
                <a:ea typeface="Lato Light"/>
                <a:cs typeface="Lato Light"/>
              </a:rPr>
              <a:t>2</a:t>
            </a:r>
            <a:endParaRPr lang="en-US"/>
          </a:p>
        </p:txBody>
      </p:sp>
      <p:cxnSp>
        <p:nvCxnSpPr>
          <p:cNvPr id="32" name="Rechte verbindingslijn met pijl 31">
            <a:extLst>
              <a:ext uri="{FF2B5EF4-FFF2-40B4-BE49-F238E27FC236}">
                <a16:creationId xmlns:a16="http://schemas.microsoft.com/office/drawing/2014/main" id="{E22D426F-1436-4D46-2EF4-034F4B6D684C}"/>
              </a:ext>
            </a:extLst>
          </p:cNvPr>
          <p:cNvCxnSpPr/>
          <p:nvPr/>
        </p:nvCxnSpPr>
        <p:spPr>
          <a:xfrm>
            <a:off x="4666247" y="4786564"/>
            <a:ext cx="12031" cy="177666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47055A1B-80E8-1536-7719-B7AFE077F21B}"/>
              </a:ext>
            </a:extLst>
          </p:cNvPr>
          <p:cNvCxnSpPr>
            <a:cxnSpLocks/>
          </p:cNvCxnSpPr>
          <p:nvPr/>
        </p:nvCxnSpPr>
        <p:spPr>
          <a:xfrm>
            <a:off x="4636168" y="2821405"/>
            <a:ext cx="12031" cy="1776663"/>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
        <p:nvSpPr>
          <p:cNvPr id="35" name="TextBox 14">
            <a:extLst>
              <a:ext uri="{FF2B5EF4-FFF2-40B4-BE49-F238E27FC236}">
                <a16:creationId xmlns:a16="http://schemas.microsoft.com/office/drawing/2014/main" id="{FC7A03D8-C0D6-5866-6326-0EFD5A01433E}"/>
              </a:ext>
            </a:extLst>
          </p:cNvPr>
          <p:cNvSpPr txBox="1"/>
          <p:nvPr/>
        </p:nvSpPr>
        <p:spPr>
          <a:xfrm>
            <a:off x="1821930" y="1945106"/>
            <a:ext cx="2637062" cy="523220"/>
          </a:xfrm>
          <a:prstGeom prst="rect">
            <a:avLst/>
          </a:prstGeom>
          <a:noFill/>
        </p:spPr>
        <p:txBody>
          <a:bodyPr wrap="square" lIns="91440" tIns="45720" rIns="91440" bIns="45720" rtlCol="0" anchor="t">
            <a:spAutoFit/>
          </a:bodyPr>
          <a:lstStyle/>
          <a:p>
            <a:pPr algn="r"/>
            <a:r>
              <a:rPr lang="en-US" sz="2800" dirty="0">
                <a:ea typeface="Lato Light"/>
                <a:cs typeface="Lato Light"/>
              </a:rPr>
              <a:t>FDM -&gt; FDMA</a:t>
            </a:r>
            <a:endParaRPr lang="nl-NL" dirty="0"/>
          </a:p>
        </p:txBody>
      </p:sp>
      <p:sp>
        <p:nvSpPr>
          <p:cNvPr id="36" name="TextBox 14">
            <a:extLst>
              <a:ext uri="{FF2B5EF4-FFF2-40B4-BE49-F238E27FC236}">
                <a16:creationId xmlns:a16="http://schemas.microsoft.com/office/drawing/2014/main" id="{F93587FF-FBF7-E3C9-07DF-61EC3143D66D}"/>
              </a:ext>
            </a:extLst>
          </p:cNvPr>
          <p:cNvSpPr txBox="1"/>
          <p:nvPr/>
        </p:nvSpPr>
        <p:spPr>
          <a:xfrm>
            <a:off x="7958035" y="1945106"/>
            <a:ext cx="2637062" cy="523220"/>
          </a:xfrm>
          <a:prstGeom prst="rect">
            <a:avLst/>
          </a:prstGeom>
          <a:noFill/>
        </p:spPr>
        <p:txBody>
          <a:bodyPr wrap="square" lIns="91440" tIns="45720" rIns="91440" bIns="45720" rtlCol="0" anchor="t">
            <a:spAutoFit/>
          </a:bodyPr>
          <a:lstStyle/>
          <a:p>
            <a:pPr algn="r"/>
            <a:r>
              <a:rPr lang="en-US" sz="2800" dirty="0">
                <a:ea typeface="Lato Light"/>
                <a:cs typeface="Lato Light"/>
              </a:rPr>
              <a:t>CDM -&gt; CDMA</a:t>
            </a:r>
            <a:endParaRPr lang="nl-NL" dirty="0"/>
          </a:p>
        </p:txBody>
      </p:sp>
      <p:sp>
        <p:nvSpPr>
          <p:cNvPr id="4" name="TextBox 14">
            <a:extLst>
              <a:ext uri="{FF2B5EF4-FFF2-40B4-BE49-F238E27FC236}">
                <a16:creationId xmlns:a16="http://schemas.microsoft.com/office/drawing/2014/main" id="{A6FD66CA-E20E-D038-3437-B25865467E3E}"/>
              </a:ext>
            </a:extLst>
          </p:cNvPr>
          <p:cNvSpPr txBox="1"/>
          <p:nvPr/>
        </p:nvSpPr>
        <p:spPr>
          <a:xfrm>
            <a:off x="7052999" y="2939330"/>
            <a:ext cx="5314602" cy="1384995"/>
          </a:xfrm>
          <a:prstGeom prst="rect">
            <a:avLst/>
          </a:prstGeom>
          <a:noFill/>
        </p:spPr>
        <p:txBody>
          <a:bodyPr wrap="square" lIns="91440" tIns="45720" rIns="91440" bIns="45720" rtlCol="0" anchor="t">
            <a:spAutoFit/>
          </a:bodyPr>
          <a:lstStyle/>
          <a:p>
            <a:r>
              <a:rPr lang="en-US" sz="2800" dirty="0">
                <a:ea typeface="Lato Light"/>
                <a:cs typeface="Lato Light"/>
              </a:rPr>
              <a:t>Data belonging to one user is made to look like noise to a different user</a:t>
            </a:r>
            <a:endParaRPr lang="nl-NL" dirty="0"/>
          </a:p>
        </p:txBody>
      </p:sp>
    </p:spTree>
    <p:extLst>
      <p:ext uri="{BB962C8B-B14F-4D97-AF65-F5344CB8AC3E}">
        <p14:creationId xmlns:p14="http://schemas.microsoft.com/office/powerpoint/2010/main" val="1506916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al 14">
            <a:extLst>
              <a:ext uri="{FF2B5EF4-FFF2-40B4-BE49-F238E27FC236}">
                <a16:creationId xmlns:a16="http://schemas.microsoft.com/office/drawing/2014/main" id="{72D7E8C4-54B3-2702-A13A-8B9BB35FAFAF}"/>
              </a:ext>
            </a:extLst>
          </p:cNvPr>
          <p:cNvSpPr/>
          <p:nvPr/>
        </p:nvSpPr>
        <p:spPr>
          <a:xfrm rot="3900000">
            <a:off x="9012893" y="3992259"/>
            <a:ext cx="1608363" cy="56754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62</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Other Multiple Access techniques</a:t>
            </a:r>
          </a:p>
        </p:txBody>
      </p:sp>
      <p:sp>
        <p:nvSpPr>
          <p:cNvPr id="12" name="TextBox 14">
            <a:extLst>
              <a:ext uri="{FF2B5EF4-FFF2-40B4-BE49-F238E27FC236}">
                <a16:creationId xmlns:a16="http://schemas.microsoft.com/office/drawing/2014/main" id="{E1E18B9B-689F-BAA7-26E2-7B9887BD6D56}"/>
              </a:ext>
            </a:extLst>
          </p:cNvPr>
          <p:cNvSpPr txBox="1"/>
          <p:nvPr/>
        </p:nvSpPr>
        <p:spPr>
          <a:xfrm>
            <a:off x="187640" y="4020554"/>
            <a:ext cx="3038114" cy="830997"/>
          </a:xfrm>
          <a:prstGeom prst="rect">
            <a:avLst/>
          </a:prstGeom>
          <a:noFill/>
        </p:spPr>
        <p:txBody>
          <a:bodyPr wrap="square" lIns="91440" tIns="45720" rIns="91440" bIns="45720" rtlCol="0" anchor="t">
            <a:spAutoFit/>
          </a:bodyPr>
          <a:lstStyle/>
          <a:p>
            <a:pPr algn="ctr"/>
            <a:r>
              <a:rPr lang="en-US" sz="2400" dirty="0">
                <a:ea typeface="Lato Light"/>
                <a:cs typeface="Lato Light"/>
              </a:rPr>
              <a:t>Data for user 1 </a:t>
            </a:r>
            <a:endParaRPr lang="nl-NL" sz="2400">
              <a:ea typeface="Lato Light"/>
              <a:cs typeface="Lato Light"/>
            </a:endParaRPr>
          </a:p>
          <a:p>
            <a:pPr algn="ctr"/>
            <a:r>
              <a:rPr lang="en-US" sz="2400" dirty="0">
                <a:ea typeface="Lato Light"/>
                <a:cs typeface="Lato Light"/>
              </a:rPr>
              <a:t>during interval t</a:t>
            </a:r>
            <a:r>
              <a:rPr lang="en-US" sz="2400" baseline="-25000" dirty="0">
                <a:ea typeface="Lato Light"/>
                <a:cs typeface="Lato Light"/>
              </a:rPr>
              <a:t>1</a:t>
            </a:r>
            <a:endParaRPr lang="en-US" sz="2400">
              <a:ea typeface="Lato Light"/>
              <a:cs typeface="Lato Light"/>
            </a:endParaRPr>
          </a:p>
        </p:txBody>
      </p:sp>
      <p:sp>
        <p:nvSpPr>
          <p:cNvPr id="35" name="TextBox 14">
            <a:extLst>
              <a:ext uri="{FF2B5EF4-FFF2-40B4-BE49-F238E27FC236}">
                <a16:creationId xmlns:a16="http://schemas.microsoft.com/office/drawing/2014/main" id="{FC7A03D8-C0D6-5866-6326-0EFD5A01433E}"/>
              </a:ext>
            </a:extLst>
          </p:cNvPr>
          <p:cNvSpPr txBox="1"/>
          <p:nvPr/>
        </p:nvSpPr>
        <p:spPr>
          <a:xfrm>
            <a:off x="1661509" y="1814764"/>
            <a:ext cx="3138377" cy="523220"/>
          </a:xfrm>
          <a:prstGeom prst="rect">
            <a:avLst/>
          </a:prstGeom>
          <a:noFill/>
        </p:spPr>
        <p:txBody>
          <a:bodyPr wrap="square" lIns="91440" tIns="45720" rIns="91440" bIns="45720" rtlCol="0" anchor="t">
            <a:spAutoFit/>
          </a:bodyPr>
          <a:lstStyle/>
          <a:p>
            <a:pPr algn="ctr"/>
            <a:r>
              <a:rPr lang="en-US" sz="2800" dirty="0">
                <a:ea typeface="Lato Light"/>
                <a:cs typeface="Lato Light"/>
              </a:rPr>
              <a:t>Time Division MA</a:t>
            </a:r>
            <a:endParaRPr lang="nl-NL" dirty="0">
              <a:ea typeface="Lato Light"/>
              <a:cs typeface="Lato Light"/>
            </a:endParaRPr>
          </a:p>
        </p:txBody>
      </p:sp>
      <p:sp>
        <p:nvSpPr>
          <p:cNvPr id="36" name="TextBox 14">
            <a:extLst>
              <a:ext uri="{FF2B5EF4-FFF2-40B4-BE49-F238E27FC236}">
                <a16:creationId xmlns:a16="http://schemas.microsoft.com/office/drawing/2014/main" id="{F93587FF-FBF7-E3C9-07DF-61EC3143D66D}"/>
              </a:ext>
            </a:extLst>
          </p:cNvPr>
          <p:cNvSpPr txBox="1"/>
          <p:nvPr/>
        </p:nvSpPr>
        <p:spPr>
          <a:xfrm>
            <a:off x="7937982" y="1694448"/>
            <a:ext cx="3138377" cy="523220"/>
          </a:xfrm>
          <a:prstGeom prst="rect">
            <a:avLst/>
          </a:prstGeom>
          <a:noFill/>
        </p:spPr>
        <p:txBody>
          <a:bodyPr wrap="square" lIns="91440" tIns="45720" rIns="91440" bIns="45720" rtlCol="0" anchor="t">
            <a:spAutoFit/>
          </a:bodyPr>
          <a:lstStyle/>
          <a:p>
            <a:pPr algn="ctr"/>
            <a:r>
              <a:rPr lang="en-US" sz="2800" dirty="0">
                <a:ea typeface="Lato Light"/>
                <a:cs typeface="Lato Light"/>
              </a:rPr>
              <a:t>Space Division MA</a:t>
            </a:r>
            <a:endParaRPr lang="nl-NL" dirty="0">
              <a:ea typeface="Lato Light"/>
              <a:cs typeface="Lato Light"/>
            </a:endParaRPr>
          </a:p>
        </p:txBody>
      </p:sp>
      <p:pic>
        <p:nvPicPr>
          <p:cNvPr id="2" name="Afbeelding 1" descr="Afbeelding met zwart, duisternis&#10;&#10;Automatisch gegenereerde beschrijving">
            <a:extLst>
              <a:ext uri="{FF2B5EF4-FFF2-40B4-BE49-F238E27FC236}">
                <a16:creationId xmlns:a16="http://schemas.microsoft.com/office/drawing/2014/main" id="{3C7E251A-A368-6DE4-434D-70D6D63FCD1E}"/>
              </a:ext>
            </a:extLst>
          </p:cNvPr>
          <p:cNvPicPr>
            <a:picLocks noChangeAspect="1"/>
          </p:cNvPicPr>
          <p:nvPr/>
        </p:nvPicPr>
        <p:blipFill>
          <a:blip r:embed="rId3"/>
          <a:stretch>
            <a:fillRect/>
          </a:stretch>
        </p:blipFill>
        <p:spPr>
          <a:xfrm>
            <a:off x="557574" y="2597645"/>
            <a:ext cx="5344026" cy="1426321"/>
          </a:xfrm>
          <a:prstGeom prst="rect">
            <a:avLst/>
          </a:prstGeom>
        </p:spPr>
      </p:pic>
      <p:sp>
        <p:nvSpPr>
          <p:cNvPr id="4" name="TextBox 14">
            <a:extLst>
              <a:ext uri="{FF2B5EF4-FFF2-40B4-BE49-F238E27FC236}">
                <a16:creationId xmlns:a16="http://schemas.microsoft.com/office/drawing/2014/main" id="{B150365D-9219-6041-0544-8560B87D877A}"/>
              </a:ext>
            </a:extLst>
          </p:cNvPr>
          <p:cNvSpPr txBox="1"/>
          <p:nvPr/>
        </p:nvSpPr>
        <p:spPr>
          <a:xfrm>
            <a:off x="3225613" y="4020554"/>
            <a:ext cx="3038114" cy="830997"/>
          </a:xfrm>
          <a:prstGeom prst="rect">
            <a:avLst/>
          </a:prstGeom>
          <a:noFill/>
        </p:spPr>
        <p:txBody>
          <a:bodyPr wrap="square" lIns="91440" tIns="45720" rIns="91440" bIns="45720" rtlCol="0" anchor="t">
            <a:spAutoFit/>
          </a:bodyPr>
          <a:lstStyle/>
          <a:p>
            <a:pPr algn="ctr"/>
            <a:r>
              <a:rPr lang="en-US" sz="2400" dirty="0">
                <a:ea typeface="Lato Light"/>
                <a:cs typeface="Lato Light"/>
              </a:rPr>
              <a:t>Data for user 2 </a:t>
            </a:r>
            <a:endParaRPr lang="nl-NL" sz="2400">
              <a:ea typeface="Lato Light"/>
              <a:cs typeface="Lato Light"/>
            </a:endParaRPr>
          </a:p>
          <a:p>
            <a:pPr algn="ctr"/>
            <a:r>
              <a:rPr lang="en-US" sz="2400" dirty="0">
                <a:ea typeface="Lato Light"/>
                <a:cs typeface="Lato Light"/>
              </a:rPr>
              <a:t>during interval t</a:t>
            </a:r>
            <a:r>
              <a:rPr lang="en-US" sz="2400" baseline="-25000" dirty="0">
                <a:ea typeface="Lato Light"/>
                <a:cs typeface="Lato Light"/>
              </a:rPr>
              <a:t>2</a:t>
            </a:r>
            <a:endParaRPr lang="en-US" sz="2400">
              <a:ea typeface="Lato Light"/>
              <a:cs typeface="Lato Light"/>
            </a:endParaRPr>
          </a:p>
        </p:txBody>
      </p:sp>
      <p:sp>
        <p:nvSpPr>
          <p:cNvPr id="6" name="TextBox 14">
            <a:extLst>
              <a:ext uri="{FF2B5EF4-FFF2-40B4-BE49-F238E27FC236}">
                <a16:creationId xmlns:a16="http://schemas.microsoft.com/office/drawing/2014/main" id="{27D71361-80BC-C790-16B2-D4539C94C4C5}"/>
              </a:ext>
            </a:extLst>
          </p:cNvPr>
          <p:cNvSpPr txBox="1"/>
          <p:nvPr/>
        </p:nvSpPr>
        <p:spPr>
          <a:xfrm>
            <a:off x="7236138" y="5113422"/>
            <a:ext cx="1985351" cy="461665"/>
          </a:xfrm>
          <a:prstGeom prst="rect">
            <a:avLst/>
          </a:prstGeom>
          <a:noFill/>
        </p:spPr>
        <p:txBody>
          <a:bodyPr wrap="square" lIns="91440" tIns="45720" rIns="91440" bIns="45720" rtlCol="0" anchor="t">
            <a:spAutoFit/>
          </a:bodyPr>
          <a:lstStyle/>
          <a:p>
            <a:pPr algn="ctr"/>
            <a:r>
              <a:rPr lang="en-US" sz="2400" dirty="0">
                <a:ea typeface="Lato Light"/>
                <a:cs typeface="Lato Light"/>
              </a:rPr>
              <a:t>User 1</a:t>
            </a:r>
            <a:endParaRPr lang="nl-NL" sz="2400">
              <a:ea typeface="Lato Light"/>
              <a:cs typeface="Lato Light"/>
            </a:endParaRPr>
          </a:p>
        </p:txBody>
      </p:sp>
      <p:sp>
        <p:nvSpPr>
          <p:cNvPr id="7" name="TextBox 14">
            <a:extLst>
              <a:ext uri="{FF2B5EF4-FFF2-40B4-BE49-F238E27FC236}">
                <a16:creationId xmlns:a16="http://schemas.microsoft.com/office/drawing/2014/main" id="{1C94D88F-0B60-D5D4-692A-2FB649730F7D}"/>
              </a:ext>
            </a:extLst>
          </p:cNvPr>
          <p:cNvSpPr txBox="1"/>
          <p:nvPr/>
        </p:nvSpPr>
        <p:spPr>
          <a:xfrm>
            <a:off x="9351690" y="5113422"/>
            <a:ext cx="1985351" cy="461665"/>
          </a:xfrm>
          <a:prstGeom prst="rect">
            <a:avLst/>
          </a:prstGeom>
          <a:noFill/>
        </p:spPr>
        <p:txBody>
          <a:bodyPr wrap="square" lIns="91440" tIns="45720" rIns="91440" bIns="45720" rtlCol="0" anchor="t">
            <a:spAutoFit/>
          </a:bodyPr>
          <a:lstStyle/>
          <a:p>
            <a:pPr algn="ctr"/>
            <a:r>
              <a:rPr lang="en-US" sz="2400" dirty="0">
                <a:ea typeface="Lato Light"/>
                <a:cs typeface="Lato Light"/>
              </a:rPr>
              <a:t>User 2</a:t>
            </a:r>
            <a:endParaRPr lang="nl-NL" sz="2400">
              <a:ea typeface="Lato Light"/>
              <a:cs typeface="Lato Light"/>
            </a:endParaRPr>
          </a:p>
        </p:txBody>
      </p:sp>
      <p:sp>
        <p:nvSpPr>
          <p:cNvPr id="10" name="Ovaal 9">
            <a:extLst>
              <a:ext uri="{FF2B5EF4-FFF2-40B4-BE49-F238E27FC236}">
                <a16:creationId xmlns:a16="http://schemas.microsoft.com/office/drawing/2014/main" id="{BCD3F162-1732-1127-1263-F34BF1E229D2}"/>
              </a:ext>
            </a:extLst>
          </p:cNvPr>
          <p:cNvSpPr/>
          <p:nvPr/>
        </p:nvSpPr>
        <p:spPr>
          <a:xfrm rot="18060000">
            <a:off x="8060394" y="3982233"/>
            <a:ext cx="1608363" cy="56754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a:extLst>
              <a:ext uri="{FF2B5EF4-FFF2-40B4-BE49-F238E27FC236}">
                <a16:creationId xmlns:a16="http://schemas.microsoft.com/office/drawing/2014/main" id="{3F50254B-11E3-8896-6308-77B8DBE3E6D0}"/>
              </a:ext>
            </a:extLst>
          </p:cNvPr>
          <p:cNvSpPr/>
          <p:nvPr/>
        </p:nvSpPr>
        <p:spPr>
          <a:xfrm>
            <a:off x="9048514" y="3211708"/>
            <a:ext cx="602609" cy="82821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Gelijkbenige driehoek 12">
            <a:extLst>
              <a:ext uri="{FF2B5EF4-FFF2-40B4-BE49-F238E27FC236}">
                <a16:creationId xmlns:a16="http://schemas.microsoft.com/office/drawing/2014/main" id="{13704F21-F106-8E61-7F11-7355F7B561CB}"/>
              </a:ext>
            </a:extLst>
          </p:cNvPr>
          <p:cNvSpPr/>
          <p:nvPr/>
        </p:nvSpPr>
        <p:spPr>
          <a:xfrm rot="10800000">
            <a:off x="9152755" y="3344985"/>
            <a:ext cx="419134" cy="375015"/>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xtBox 14">
            <a:extLst>
              <a:ext uri="{FF2B5EF4-FFF2-40B4-BE49-F238E27FC236}">
                <a16:creationId xmlns:a16="http://schemas.microsoft.com/office/drawing/2014/main" id="{9999DE09-DFF8-CF9F-8722-23BE77238161}"/>
              </a:ext>
            </a:extLst>
          </p:cNvPr>
          <p:cNvSpPr txBox="1"/>
          <p:nvPr/>
        </p:nvSpPr>
        <p:spPr>
          <a:xfrm>
            <a:off x="9642453" y="2687053"/>
            <a:ext cx="1985351" cy="830997"/>
          </a:xfrm>
          <a:prstGeom prst="rect">
            <a:avLst/>
          </a:prstGeom>
          <a:noFill/>
        </p:spPr>
        <p:txBody>
          <a:bodyPr wrap="square" lIns="91440" tIns="45720" rIns="91440" bIns="45720" rtlCol="0" anchor="t">
            <a:spAutoFit/>
          </a:bodyPr>
          <a:lstStyle/>
          <a:p>
            <a:pPr algn="ctr"/>
            <a:r>
              <a:rPr lang="en-US" sz="2400" dirty="0">
                <a:ea typeface="Lato Light"/>
                <a:cs typeface="Lato Light"/>
              </a:rPr>
              <a:t>Directive antenna</a:t>
            </a:r>
            <a:endParaRPr lang="nl-NL" sz="2400">
              <a:ea typeface="Lato Light"/>
              <a:cs typeface="Lato Light"/>
            </a:endParaRPr>
          </a:p>
        </p:txBody>
      </p:sp>
      <p:cxnSp>
        <p:nvCxnSpPr>
          <p:cNvPr id="16" name="Rechte verbindingslijn met pijl 15">
            <a:extLst>
              <a:ext uri="{FF2B5EF4-FFF2-40B4-BE49-F238E27FC236}">
                <a16:creationId xmlns:a16="http://schemas.microsoft.com/office/drawing/2014/main" id="{6DFF10DF-610C-57D4-CDFF-7459FA37A12E}"/>
              </a:ext>
            </a:extLst>
          </p:cNvPr>
          <p:cNvCxnSpPr/>
          <p:nvPr/>
        </p:nvCxnSpPr>
        <p:spPr>
          <a:xfrm>
            <a:off x="9368589" y="3733799"/>
            <a:ext cx="2006" cy="182480"/>
          </a:xfrm>
          <a:prstGeom prst="straightConnector1">
            <a:avLst/>
          </a:prstGeom>
          <a:ln w="63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538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3"/>
          <a:srcRect l="22975" t="8495" r="15719" b="4934"/>
          <a:stretch/>
        </p:blipFill>
        <p:spPr>
          <a:xfrm>
            <a:off x="3816302" y="1018554"/>
            <a:ext cx="7759773" cy="5389351"/>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4631934" y="6318583"/>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4" name="Rechthoek 3">
            <a:extLst>
              <a:ext uri="{FF2B5EF4-FFF2-40B4-BE49-F238E27FC236}">
                <a16:creationId xmlns:a16="http://schemas.microsoft.com/office/drawing/2014/main" id="{8FAC501B-D770-AAC7-D155-EC859CA5C393}"/>
              </a:ext>
            </a:extLst>
          </p:cNvPr>
          <p:cNvSpPr/>
          <p:nvPr/>
        </p:nvSpPr>
        <p:spPr>
          <a:xfrm>
            <a:off x="6582451" y="1289180"/>
            <a:ext cx="4983803" cy="36839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xtBox 14">
            <a:extLst>
              <a:ext uri="{FF2B5EF4-FFF2-40B4-BE49-F238E27FC236}">
                <a16:creationId xmlns:a16="http://schemas.microsoft.com/office/drawing/2014/main" id="{357CCCDA-39F8-83A3-F9E0-135685DCAE78}"/>
              </a:ext>
            </a:extLst>
          </p:cNvPr>
          <p:cNvSpPr txBox="1"/>
          <p:nvPr/>
        </p:nvSpPr>
        <p:spPr>
          <a:xfrm>
            <a:off x="1218282" y="5637974"/>
            <a:ext cx="2637062" cy="523220"/>
          </a:xfrm>
          <a:prstGeom prst="rect">
            <a:avLst/>
          </a:prstGeom>
          <a:noFill/>
        </p:spPr>
        <p:txBody>
          <a:bodyPr wrap="square" lIns="91440" tIns="45720" rIns="91440" bIns="45720" rtlCol="0" anchor="t">
            <a:spAutoFit/>
          </a:bodyPr>
          <a:lstStyle/>
          <a:p>
            <a:pPr algn="r"/>
            <a:r>
              <a:rPr lang="en-US" sz="2800" dirty="0">
                <a:ea typeface="Lato Light"/>
                <a:cs typeface="Lato Light"/>
              </a:rPr>
              <a:t>Multiplexing</a:t>
            </a:r>
            <a:endParaRPr lang="nl-NL" dirty="0"/>
          </a:p>
        </p:txBody>
      </p:sp>
      <p:sp>
        <p:nvSpPr>
          <p:cNvPr id="7" name="TextBox 14">
            <a:extLst>
              <a:ext uri="{FF2B5EF4-FFF2-40B4-BE49-F238E27FC236}">
                <a16:creationId xmlns:a16="http://schemas.microsoft.com/office/drawing/2014/main" id="{A050E4FC-BF0C-82BC-FC72-C752AEA87C5E}"/>
              </a:ext>
            </a:extLst>
          </p:cNvPr>
          <p:cNvSpPr txBox="1"/>
          <p:nvPr/>
        </p:nvSpPr>
        <p:spPr>
          <a:xfrm>
            <a:off x="1218282" y="5006316"/>
            <a:ext cx="2637062" cy="523220"/>
          </a:xfrm>
          <a:prstGeom prst="rect">
            <a:avLst/>
          </a:prstGeom>
          <a:noFill/>
        </p:spPr>
        <p:txBody>
          <a:bodyPr wrap="square" lIns="91440" tIns="45720" rIns="91440" bIns="45720" rtlCol="0" anchor="t">
            <a:spAutoFit/>
          </a:bodyPr>
          <a:lstStyle/>
          <a:p>
            <a:pPr algn="r"/>
            <a:r>
              <a:rPr lang="en-US" sz="2800" dirty="0">
                <a:ea typeface="Lato Light"/>
                <a:cs typeface="Lato Light"/>
              </a:rPr>
              <a:t>Multiple Access</a:t>
            </a:r>
            <a:endParaRPr lang="nl-NL" dirty="0"/>
          </a:p>
        </p:txBody>
      </p:sp>
    </p:spTree>
    <p:extLst>
      <p:ext uri="{BB962C8B-B14F-4D97-AF65-F5344CB8AC3E}">
        <p14:creationId xmlns:p14="http://schemas.microsoft.com/office/powerpoint/2010/main" val="296453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64</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Signals are distorted in different ways</a:t>
            </a:r>
            <a:endParaRPr lang="nl-NL" dirty="0"/>
          </a:p>
        </p:txBody>
      </p:sp>
      <p:sp>
        <p:nvSpPr>
          <p:cNvPr id="35" name="TextBox 14">
            <a:extLst>
              <a:ext uri="{FF2B5EF4-FFF2-40B4-BE49-F238E27FC236}">
                <a16:creationId xmlns:a16="http://schemas.microsoft.com/office/drawing/2014/main" id="{FC7A03D8-C0D6-5866-6326-0EFD5A01433E}"/>
              </a:ext>
            </a:extLst>
          </p:cNvPr>
          <p:cNvSpPr txBox="1"/>
          <p:nvPr/>
        </p:nvSpPr>
        <p:spPr>
          <a:xfrm>
            <a:off x="1943449" y="1561611"/>
            <a:ext cx="3667543" cy="1676934"/>
          </a:xfrm>
          <a:prstGeom prst="rect">
            <a:avLst/>
          </a:prstGeom>
          <a:noFill/>
        </p:spPr>
        <p:txBody>
          <a:bodyPr wrap="square" lIns="91440" tIns="45720" rIns="91440" bIns="45720" rtlCol="0" anchor="t">
            <a:spAutoFit/>
          </a:bodyPr>
          <a:lstStyle/>
          <a:p>
            <a:pPr>
              <a:lnSpc>
                <a:spcPct val="200000"/>
              </a:lnSpc>
            </a:pPr>
            <a:r>
              <a:rPr lang="en-US" sz="2800" dirty="0">
                <a:ea typeface="Lato Light"/>
                <a:cs typeface="Lato Light"/>
              </a:rPr>
              <a:t>Path loss</a:t>
            </a:r>
            <a:endParaRPr lang="nl-NL" dirty="0"/>
          </a:p>
          <a:p>
            <a:pPr>
              <a:lnSpc>
                <a:spcPct val="200000"/>
              </a:lnSpc>
            </a:pPr>
            <a:endParaRPr lang="en-US" sz="2800" dirty="0">
              <a:ea typeface="Lato Light"/>
              <a:cs typeface="Lato Light"/>
            </a:endParaRPr>
          </a:p>
        </p:txBody>
      </p:sp>
      <p:sp>
        <p:nvSpPr>
          <p:cNvPr id="17" name="Gelijkbenige driehoek 16">
            <a:extLst>
              <a:ext uri="{FF2B5EF4-FFF2-40B4-BE49-F238E27FC236}">
                <a16:creationId xmlns:a16="http://schemas.microsoft.com/office/drawing/2014/main" id="{A6C50AA9-83FC-461C-B252-3011FDE0953C}"/>
              </a:ext>
            </a:extLst>
          </p:cNvPr>
          <p:cNvSpPr/>
          <p:nvPr/>
        </p:nvSpPr>
        <p:spPr>
          <a:xfrm rot="10800000">
            <a:off x="5810115" y="3456745"/>
            <a:ext cx="419134" cy="375015"/>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9" name="Rechte verbindingslijn met pijl 18">
            <a:extLst>
              <a:ext uri="{FF2B5EF4-FFF2-40B4-BE49-F238E27FC236}">
                <a16:creationId xmlns:a16="http://schemas.microsoft.com/office/drawing/2014/main" id="{EEBAF369-94DD-5365-3EDB-8D48988C839A}"/>
              </a:ext>
            </a:extLst>
          </p:cNvPr>
          <p:cNvCxnSpPr/>
          <p:nvPr/>
        </p:nvCxnSpPr>
        <p:spPr>
          <a:xfrm>
            <a:off x="6025949" y="3845559"/>
            <a:ext cx="2006" cy="182480"/>
          </a:xfrm>
          <a:prstGeom prst="straightConnector1">
            <a:avLst/>
          </a:prstGeom>
          <a:ln w="6350"/>
        </p:spPr>
        <p:style>
          <a:lnRef idx="1">
            <a:schemeClr val="accent1"/>
          </a:lnRef>
          <a:fillRef idx="0">
            <a:schemeClr val="accent1"/>
          </a:fillRef>
          <a:effectRef idx="0">
            <a:schemeClr val="accent1"/>
          </a:effectRef>
          <a:fontRef idx="minor">
            <a:schemeClr val="tx1"/>
          </a:fontRef>
        </p:style>
      </p:cxnSp>
      <p:sp>
        <p:nvSpPr>
          <p:cNvPr id="20" name="Gelijkbenige driehoek 19">
            <a:extLst>
              <a:ext uri="{FF2B5EF4-FFF2-40B4-BE49-F238E27FC236}">
                <a16:creationId xmlns:a16="http://schemas.microsoft.com/office/drawing/2014/main" id="{C35A948F-B8F9-B439-49E3-F8042EF03323}"/>
              </a:ext>
            </a:extLst>
          </p:cNvPr>
          <p:cNvSpPr/>
          <p:nvPr/>
        </p:nvSpPr>
        <p:spPr>
          <a:xfrm rot="10800000">
            <a:off x="8959714" y="3507545"/>
            <a:ext cx="419134" cy="375015"/>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1" name="Rechte verbindingslijn met pijl 20">
            <a:extLst>
              <a:ext uri="{FF2B5EF4-FFF2-40B4-BE49-F238E27FC236}">
                <a16:creationId xmlns:a16="http://schemas.microsoft.com/office/drawing/2014/main" id="{3887F2F3-972C-FACA-A5B3-5B90D439997A}"/>
              </a:ext>
            </a:extLst>
          </p:cNvPr>
          <p:cNvCxnSpPr>
            <a:cxnSpLocks/>
          </p:cNvCxnSpPr>
          <p:nvPr/>
        </p:nvCxnSpPr>
        <p:spPr>
          <a:xfrm>
            <a:off x="9175549" y="3896358"/>
            <a:ext cx="2006" cy="182480"/>
          </a:xfrm>
          <a:prstGeom prst="straightConnector1">
            <a:avLst/>
          </a:prstGeom>
          <a:ln w="6350"/>
        </p:spPr>
        <p:style>
          <a:lnRef idx="1">
            <a:schemeClr val="accent1"/>
          </a:lnRef>
          <a:fillRef idx="0">
            <a:schemeClr val="accent1"/>
          </a:fillRef>
          <a:effectRef idx="0">
            <a:schemeClr val="accent1"/>
          </a:effectRef>
          <a:fontRef idx="minor">
            <a:schemeClr val="tx1"/>
          </a:fontRef>
        </p:style>
      </p:cxnSp>
      <p:sp>
        <p:nvSpPr>
          <p:cNvPr id="22" name="Boog 21">
            <a:extLst>
              <a:ext uri="{FF2B5EF4-FFF2-40B4-BE49-F238E27FC236}">
                <a16:creationId xmlns:a16="http://schemas.microsoft.com/office/drawing/2014/main" id="{4DC9A21D-B1FD-98D0-3232-5CC488FCBBCC}"/>
              </a:ext>
            </a:extLst>
          </p:cNvPr>
          <p:cNvSpPr/>
          <p:nvPr/>
        </p:nvSpPr>
        <p:spPr>
          <a:xfrm rot="2760000">
            <a:off x="5971719" y="3256489"/>
            <a:ext cx="994746" cy="882977"/>
          </a:xfrm>
          <a:prstGeom prst="arc">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3" name="Boog 22">
            <a:extLst>
              <a:ext uri="{FF2B5EF4-FFF2-40B4-BE49-F238E27FC236}">
                <a16:creationId xmlns:a16="http://schemas.microsoft.com/office/drawing/2014/main" id="{BBE596CF-C204-2C88-6B4A-CAEE981AC055}"/>
              </a:ext>
            </a:extLst>
          </p:cNvPr>
          <p:cNvSpPr/>
          <p:nvPr/>
        </p:nvSpPr>
        <p:spPr>
          <a:xfrm rot="2760000">
            <a:off x="6137651" y="2553227"/>
            <a:ext cx="2325706" cy="2142817"/>
          </a:xfrm>
          <a:prstGeom prst="arc">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Boog 23">
            <a:extLst>
              <a:ext uri="{FF2B5EF4-FFF2-40B4-BE49-F238E27FC236}">
                <a16:creationId xmlns:a16="http://schemas.microsoft.com/office/drawing/2014/main" id="{52AADC9C-3205-CA0C-F085-1A4889ED5B95}"/>
              </a:ext>
            </a:extLst>
          </p:cNvPr>
          <p:cNvSpPr/>
          <p:nvPr/>
        </p:nvSpPr>
        <p:spPr>
          <a:xfrm rot="2760000">
            <a:off x="6152501" y="2961114"/>
            <a:ext cx="1563706" cy="1401137"/>
          </a:xfrm>
          <a:prstGeom prst="arc">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Tree>
    <p:extLst>
      <p:ext uri="{BB962C8B-B14F-4D97-AF65-F5344CB8AC3E}">
        <p14:creationId xmlns:p14="http://schemas.microsoft.com/office/powerpoint/2010/main" val="2381932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65</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Signals are distorted in different ways</a:t>
            </a:r>
            <a:endParaRPr lang="nl-NL" dirty="0"/>
          </a:p>
        </p:txBody>
      </p:sp>
      <p:sp>
        <p:nvSpPr>
          <p:cNvPr id="35" name="TextBox 14">
            <a:extLst>
              <a:ext uri="{FF2B5EF4-FFF2-40B4-BE49-F238E27FC236}">
                <a16:creationId xmlns:a16="http://schemas.microsoft.com/office/drawing/2014/main" id="{FC7A03D8-C0D6-5866-6326-0EFD5A01433E}"/>
              </a:ext>
            </a:extLst>
          </p:cNvPr>
          <p:cNvSpPr txBox="1"/>
          <p:nvPr/>
        </p:nvSpPr>
        <p:spPr>
          <a:xfrm>
            <a:off x="1943449" y="1561611"/>
            <a:ext cx="3667543" cy="2538708"/>
          </a:xfrm>
          <a:prstGeom prst="rect">
            <a:avLst/>
          </a:prstGeom>
          <a:noFill/>
        </p:spPr>
        <p:txBody>
          <a:bodyPr wrap="square" lIns="91440" tIns="45720" rIns="91440" bIns="45720" rtlCol="0" anchor="t">
            <a:spAutoFit/>
          </a:bodyPr>
          <a:lstStyle/>
          <a:p>
            <a:pPr>
              <a:lnSpc>
                <a:spcPct val="200000"/>
              </a:lnSpc>
            </a:pPr>
            <a:r>
              <a:rPr lang="en-US" sz="2800" dirty="0">
                <a:ea typeface="Lato Light"/>
                <a:cs typeface="Lato Light"/>
              </a:rPr>
              <a:t>Path loss</a:t>
            </a:r>
            <a:endParaRPr lang="nl-NL" dirty="0"/>
          </a:p>
          <a:p>
            <a:pPr>
              <a:lnSpc>
                <a:spcPct val="200000"/>
              </a:lnSpc>
            </a:pPr>
            <a:r>
              <a:rPr lang="en-US" sz="2800" dirty="0">
                <a:ea typeface="Lato Light"/>
                <a:cs typeface="Lato Light"/>
              </a:rPr>
              <a:t>Reflection/refraction</a:t>
            </a:r>
          </a:p>
          <a:p>
            <a:pPr>
              <a:lnSpc>
                <a:spcPct val="200000"/>
              </a:lnSpc>
            </a:pPr>
            <a:endParaRPr lang="en-US" sz="2800" dirty="0">
              <a:ea typeface="Lato Light"/>
              <a:cs typeface="Lato Light"/>
            </a:endParaRPr>
          </a:p>
        </p:txBody>
      </p:sp>
      <p:pic>
        <p:nvPicPr>
          <p:cNvPr id="2" name="Afbeelding 1" descr="Reflection, Refraction and Diffraction">
            <a:extLst>
              <a:ext uri="{FF2B5EF4-FFF2-40B4-BE49-F238E27FC236}">
                <a16:creationId xmlns:a16="http://schemas.microsoft.com/office/drawing/2014/main" id="{6377A3B9-AFFF-6AB1-1B3C-C008119D47EF}"/>
              </a:ext>
            </a:extLst>
          </p:cNvPr>
          <p:cNvPicPr>
            <a:picLocks noChangeAspect="1"/>
          </p:cNvPicPr>
          <p:nvPr/>
        </p:nvPicPr>
        <p:blipFill>
          <a:blip r:embed="rId3"/>
          <a:srcRect t="12466" r="89" b="33021"/>
          <a:stretch/>
        </p:blipFill>
        <p:spPr>
          <a:xfrm>
            <a:off x="6511109" y="1788199"/>
            <a:ext cx="4303996" cy="3513997"/>
          </a:xfrm>
          <a:prstGeom prst="rect">
            <a:avLst/>
          </a:prstGeom>
        </p:spPr>
      </p:pic>
      <p:sp>
        <p:nvSpPr>
          <p:cNvPr id="4" name="Rechthoek 3">
            <a:extLst>
              <a:ext uri="{FF2B5EF4-FFF2-40B4-BE49-F238E27FC236}">
                <a16:creationId xmlns:a16="http://schemas.microsoft.com/office/drawing/2014/main" id="{7C4D351F-44ED-5676-DA7C-6208FB81A942}"/>
              </a:ext>
            </a:extLst>
          </p:cNvPr>
          <p:cNvSpPr/>
          <p:nvPr/>
        </p:nvSpPr>
        <p:spPr>
          <a:xfrm>
            <a:off x="8947212" y="2370560"/>
            <a:ext cx="2011847" cy="5364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A0840AC2-9D0A-EE72-D613-3367CF11FA4A}"/>
              </a:ext>
            </a:extLst>
          </p:cNvPr>
          <p:cNvSpPr/>
          <p:nvPr/>
        </p:nvSpPr>
        <p:spPr>
          <a:xfrm>
            <a:off x="6508812" y="4118080"/>
            <a:ext cx="2011847" cy="5364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14">
            <a:extLst>
              <a:ext uri="{FF2B5EF4-FFF2-40B4-BE49-F238E27FC236}">
                <a16:creationId xmlns:a16="http://schemas.microsoft.com/office/drawing/2014/main" id="{89E33CD0-C9E4-1F8A-00A9-825CC25D52D0}"/>
              </a:ext>
            </a:extLst>
          </p:cNvPr>
          <p:cNvSpPr txBox="1"/>
          <p:nvPr/>
        </p:nvSpPr>
        <p:spPr>
          <a:xfrm>
            <a:off x="9328318" y="2504556"/>
            <a:ext cx="2163863" cy="400110"/>
          </a:xfrm>
          <a:prstGeom prst="rect">
            <a:avLst/>
          </a:prstGeom>
          <a:noFill/>
        </p:spPr>
        <p:txBody>
          <a:bodyPr wrap="square" lIns="91440" tIns="45720" rIns="91440" bIns="45720" rtlCol="0" anchor="t">
            <a:spAutoFit/>
          </a:bodyPr>
          <a:lstStyle/>
          <a:p>
            <a:r>
              <a:rPr lang="en-US" sz="2000" dirty="0">
                <a:ea typeface="Lato Light"/>
                <a:cs typeface="Lato Light"/>
              </a:rPr>
              <a:t>Reflection</a:t>
            </a:r>
            <a:endParaRPr lang="nl-NL" sz="2000">
              <a:ea typeface="Lato Light"/>
              <a:cs typeface="Lato Light"/>
            </a:endParaRPr>
          </a:p>
        </p:txBody>
      </p:sp>
      <p:sp>
        <p:nvSpPr>
          <p:cNvPr id="9" name="TextBox 14">
            <a:extLst>
              <a:ext uri="{FF2B5EF4-FFF2-40B4-BE49-F238E27FC236}">
                <a16:creationId xmlns:a16="http://schemas.microsoft.com/office/drawing/2014/main" id="{EF99D9A4-006A-45AD-BDAE-C7CAB46D3846}"/>
              </a:ext>
            </a:extLst>
          </p:cNvPr>
          <p:cNvSpPr txBox="1"/>
          <p:nvPr/>
        </p:nvSpPr>
        <p:spPr>
          <a:xfrm>
            <a:off x="7316637" y="4384155"/>
            <a:ext cx="1483143" cy="400110"/>
          </a:xfrm>
          <a:prstGeom prst="rect">
            <a:avLst/>
          </a:prstGeom>
          <a:noFill/>
        </p:spPr>
        <p:txBody>
          <a:bodyPr wrap="square" lIns="91440" tIns="45720" rIns="91440" bIns="45720" rtlCol="0" anchor="t">
            <a:spAutoFit/>
          </a:bodyPr>
          <a:lstStyle/>
          <a:p>
            <a:r>
              <a:rPr lang="en-US" sz="2000" dirty="0">
                <a:ea typeface="Lato Light"/>
                <a:cs typeface="Lato Light"/>
              </a:rPr>
              <a:t>Refraction</a:t>
            </a:r>
            <a:endParaRPr lang="nl-NL" sz="2000" dirty="0">
              <a:ea typeface="Lato Light"/>
              <a:cs typeface="Lato Light"/>
            </a:endParaRPr>
          </a:p>
        </p:txBody>
      </p:sp>
    </p:spTree>
    <p:extLst>
      <p:ext uri="{BB962C8B-B14F-4D97-AF65-F5344CB8AC3E}">
        <p14:creationId xmlns:p14="http://schemas.microsoft.com/office/powerpoint/2010/main" val="2054053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66</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Signals are distorted in different ways</a:t>
            </a:r>
            <a:endParaRPr lang="nl-NL" dirty="0"/>
          </a:p>
        </p:txBody>
      </p:sp>
      <p:sp>
        <p:nvSpPr>
          <p:cNvPr id="35" name="TextBox 14">
            <a:extLst>
              <a:ext uri="{FF2B5EF4-FFF2-40B4-BE49-F238E27FC236}">
                <a16:creationId xmlns:a16="http://schemas.microsoft.com/office/drawing/2014/main" id="{FC7A03D8-C0D6-5866-6326-0EFD5A01433E}"/>
              </a:ext>
            </a:extLst>
          </p:cNvPr>
          <p:cNvSpPr txBox="1"/>
          <p:nvPr/>
        </p:nvSpPr>
        <p:spPr>
          <a:xfrm>
            <a:off x="1943449" y="1561611"/>
            <a:ext cx="3667543" cy="3400483"/>
          </a:xfrm>
          <a:prstGeom prst="rect">
            <a:avLst/>
          </a:prstGeom>
          <a:noFill/>
        </p:spPr>
        <p:txBody>
          <a:bodyPr wrap="square" lIns="91440" tIns="45720" rIns="91440" bIns="45720" rtlCol="0" anchor="t">
            <a:spAutoFit/>
          </a:bodyPr>
          <a:lstStyle/>
          <a:p>
            <a:pPr>
              <a:lnSpc>
                <a:spcPct val="200000"/>
              </a:lnSpc>
            </a:pPr>
            <a:r>
              <a:rPr lang="en-US" sz="2800" dirty="0">
                <a:ea typeface="Lato Light"/>
                <a:cs typeface="Lato Light"/>
              </a:rPr>
              <a:t>Path loss</a:t>
            </a:r>
            <a:endParaRPr lang="nl-NL" dirty="0"/>
          </a:p>
          <a:p>
            <a:pPr>
              <a:lnSpc>
                <a:spcPct val="200000"/>
              </a:lnSpc>
            </a:pPr>
            <a:r>
              <a:rPr lang="en-US" sz="2800" dirty="0">
                <a:ea typeface="Lato Light"/>
                <a:cs typeface="Lato Light"/>
              </a:rPr>
              <a:t>Reflection/refraction</a:t>
            </a:r>
          </a:p>
          <a:p>
            <a:pPr>
              <a:lnSpc>
                <a:spcPct val="200000"/>
              </a:lnSpc>
            </a:pPr>
            <a:r>
              <a:rPr lang="en-US" sz="2800" dirty="0">
                <a:ea typeface="Lato Light"/>
                <a:cs typeface="Lato Light"/>
              </a:rPr>
              <a:t>Diffraction</a:t>
            </a:r>
          </a:p>
          <a:p>
            <a:pPr>
              <a:lnSpc>
                <a:spcPct val="200000"/>
              </a:lnSpc>
            </a:pPr>
            <a:endParaRPr lang="en-US" sz="2800" dirty="0">
              <a:ea typeface="Lato Light"/>
              <a:cs typeface="Lato Light"/>
            </a:endParaRPr>
          </a:p>
        </p:txBody>
      </p:sp>
      <p:pic>
        <p:nvPicPr>
          <p:cNvPr id="2" name="Afbeelding 1" descr="Reflection, Refraction and Diffraction">
            <a:extLst>
              <a:ext uri="{FF2B5EF4-FFF2-40B4-BE49-F238E27FC236}">
                <a16:creationId xmlns:a16="http://schemas.microsoft.com/office/drawing/2014/main" id="{6377A3B9-AFFF-6AB1-1B3C-C008119D47EF}"/>
              </a:ext>
            </a:extLst>
          </p:cNvPr>
          <p:cNvPicPr>
            <a:picLocks noChangeAspect="1"/>
          </p:cNvPicPr>
          <p:nvPr/>
        </p:nvPicPr>
        <p:blipFill>
          <a:blip r:embed="rId3"/>
          <a:srcRect t="65854" r="89" b="-97"/>
          <a:stretch/>
        </p:blipFill>
        <p:spPr>
          <a:xfrm>
            <a:off x="6801394" y="2786743"/>
            <a:ext cx="4303996" cy="2207393"/>
          </a:xfrm>
          <a:prstGeom prst="rect">
            <a:avLst/>
          </a:prstGeom>
        </p:spPr>
      </p:pic>
      <p:sp>
        <p:nvSpPr>
          <p:cNvPr id="7" name="Rechthoek 6">
            <a:extLst>
              <a:ext uri="{FF2B5EF4-FFF2-40B4-BE49-F238E27FC236}">
                <a16:creationId xmlns:a16="http://schemas.microsoft.com/office/drawing/2014/main" id="{BEC2692B-021B-8A8B-F23D-E2341D8E3FA8}"/>
              </a:ext>
            </a:extLst>
          </p:cNvPr>
          <p:cNvSpPr/>
          <p:nvPr/>
        </p:nvSpPr>
        <p:spPr>
          <a:xfrm>
            <a:off x="8841257" y="3421395"/>
            <a:ext cx="2265847" cy="15374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xtBox 14">
            <a:extLst>
              <a:ext uri="{FF2B5EF4-FFF2-40B4-BE49-F238E27FC236}">
                <a16:creationId xmlns:a16="http://schemas.microsoft.com/office/drawing/2014/main" id="{E4ED94C9-76A3-0B31-7D37-C4BE12E2DF7A}"/>
              </a:ext>
            </a:extLst>
          </p:cNvPr>
          <p:cNvSpPr txBox="1"/>
          <p:nvPr/>
        </p:nvSpPr>
        <p:spPr>
          <a:xfrm>
            <a:off x="9019161" y="3556356"/>
            <a:ext cx="2163863" cy="400110"/>
          </a:xfrm>
          <a:prstGeom prst="rect">
            <a:avLst/>
          </a:prstGeom>
          <a:noFill/>
        </p:spPr>
        <p:txBody>
          <a:bodyPr wrap="square" lIns="91440" tIns="45720" rIns="91440" bIns="45720" rtlCol="0" anchor="t">
            <a:spAutoFit/>
          </a:bodyPr>
          <a:lstStyle/>
          <a:p>
            <a:r>
              <a:rPr lang="en-US" sz="2000" dirty="0">
                <a:ea typeface="Lato Light"/>
                <a:cs typeface="Lato Light"/>
              </a:rPr>
              <a:t>Diffraction</a:t>
            </a:r>
            <a:endParaRPr lang="nl-NL" dirty="0"/>
          </a:p>
        </p:txBody>
      </p:sp>
    </p:spTree>
    <p:extLst>
      <p:ext uri="{BB962C8B-B14F-4D97-AF65-F5344CB8AC3E}">
        <p14:creationId xmlns:p14="http://schemas.microsoft.com/office/powerpoint/2010/main" val="11890261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67</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Signals are distorted in different ways</a:t>
            </a:r>
            <a:endParaRPr lang="nl-NL" dirty="0"/>
          </a:p>
        </p:txBody>
      </p:sp>
      <p:sp>
        <p:nvSpPr>
          <p:cNvPr id="35" name="TextBox 14">
            <a:extLst>
              <a:ext uri="{FF2B5EF4-FFF2-40B4-BE49-F238E27FC236}">
                <a16:creationId xmlns:a16="http://schemas.microsoft.com/office/drawing/2014/main" id="{FC7A03D8-C0D6-5866-6326-0EFD5A01433E}"/>
              </a:ext>
            </a:extLst>
          </p:cNvPr>
          <p:cNvSpPr txBox="1"/>
          <p:nvPr/>
        </p:nvSpPr>
        <p:spPr>
          <a:xfrm>
            <a:off x="1943449" y="1561611"/>
            <a:ext cx="3667543" cy="3400483"/>
          </a:xfrm>
          <a:prstGeom prst="rect">
            <a:avLst/>
          </a:prstGeom>
          <a:noFill/>
        </p:spPr>
        <p:txBody>
          <a:bodyPr wrap="square" lIns="91440" tIns="45720" rIns="91440" bIns="45720" rtlCol="0" anchor="t">
            <a:spAutoFit/>
          </a:bodyPr>
          <a:lstStyle/>
          <a:p>
            <a:pPr>
              <a:lnSpc>
                <a:spcPct val="200000"/>
              </a:lnSpc>
            </a:pPr>
            <a:r>
              <a:rPr lang="en-US" sz="2800" dirty="0">
                <a:ea typeface="Lato Light"/>
                <a:cs typeface="Lato Light"/>
              </a:rPr>
              <a:t>Path loss</a:t>
            </a:r>
            <a:endParaRPr lang="nl-NL" dirty="0"/>
          </a:p>
          <a:p>
            <a:pPr>
              <a:lnSpc>
                <a:spcPct val="200000"/>
              </a:lnSpc>
            </a:pPr>
            <a:r>
              <a:rPr lang="en-US" sz="2800" dirty="0">
                <a:ea typeface="Lato Light"/>
                <a:cs typeface="Lato Light"/>
              </a:rPr>
              <a:t>Reflection/refraction</a:t>
            </a:r>
          </a:p>
          <a:p>
            <a:pPr>
              <a:lnSpc>
                <a:spcPct val="200000"/>
              </a:lnSpc>
            </a:pPr>
            <a:r>
              <a:rPr lang="en-US" sz="2800" dirty="0">
                <a:ea typeface="Lato Light"/>
                <a:cs typeface="Lato Light"/>
              </a:rPr>
              <a:t>Diffraction</a:t>
            </a:r>
          </a:p>
          <a:p>
            <a:pPr>
              <a:lnSpc>
                <a:spcPct val="200000"/>
              </a:lnSpc>
            </a:pPr>
            <a:r>
              <a:rPr lang="en-US" sz="2800" dirty="0">
                <a:ea typeface="Lato Light"/>
                <a:cs typeface="Lato Light"/>
              </a:rPr>
              <a:t>Scattering</a:t>
            </a:r>
          </a:p>
        </p:txBody>
      </p:sp>
      <p:pic>
        <p:nvPicPr>
          <p:cNvPr id="2" name="Afbeelding 1" descr="Afbeelding met diagram, lijn, origami&#10;&#10;Automatisch gegenereerde beschrijving">
            <a:extLst>
              <a:ext uri="{FF2B5EF4-FFF2-40B4-BE49-F238E27FC236}">
                <a16:creationId xmlns:a16="http://schemas.microsoft.com/office/drawing/2014/main" id="{ED37717A-271C-80EE-15B3-9EB0109F3E2F}"/>
              </a:ext>
            </a:extLst>
          </p:cNvPr>
          <p:cNvPicPr>
            <a:picLocks noChangeAspect="1"/>
          </p:cNvPicPr>
          <p:nvPr/>
        </p:nvPicPr>
        <p:blipFill>
          <a:blip r:embed="rId3"/>
          <a:srcRect l="19797" r="-254" b="158"/>
          <a:stretch/>
        </p:blipFill>
        <p:spPr>
          <a:xfrm>
            <a:off x="6787469" y="2321227"/>
            <a:ext cx="2425502" cy="3102864"/>
          </a:xfrm>
          <a:prstGeom prst="rect">
            <a:avLst/>
          </a:prstGeom>
        </p:spPr>
      </p:pic>
    </p:spTree>
    <p:extLst>
      <p:ext uri="{BB962C8B-B14F-4D97-AF65-F5344CB8AC3E}">
        <p14:creationId xmlns:p14="http://schemas.microsoft.com/office/powerpoint/2010/main" val="540823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68</a:t>
            </a:fld>
            <a:endParaRPr lang="en-US"/>
          </a:p>
        </p:txBody>
      </p:sp>
      <p:sp>
        <p:nvSpPr>
          <p:cNvPr id="5" name="Title 1">
            <a:extLst>
              <a:ext uri="{FF2B5EF4-FFF2-40B4-BE49-F238E27FC236}">
                <a16:creationId xmlns:a16="http://schemas.microsoft.com/office/drawing/2014/main" id="{22426914-9FC9-3EDE-750E-EE27886DAE96}"/>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Signals are distorted in different ways</a:t>
            </a:r>
            <a:endParaRPr lang="nl-NL" dirty="0"/>
          </a:p>
        </p:txBody>
      </p:sp>
      <p:sp>
        <p:nvSpPr>
          <p:cNvPr id="35" name="TextBox 14">
            <a:extLst>
              <a:ext uri="{FF2B5EF4-FFF2-40B4-BE49-F238E27FC236}">
                <a16:creationId xmlns:a16="http://schemas.microsoft.com/office/drawing/2014/main" id="{FC7A03D8-C0D6-5866-6326-0EFD5A01433E}"/>
              </a:ext>
            </a:extLst>
          </p:cNvPr>
          <p:cNvSpPr txBox="1"/>
          <p:nvPr/>
        </p:nvSpPr>
        <p:spPr>
          <a:xfrm>
            <a:off x="1943449" y="1561611"/>
            <a:ext cx="3667543" cy="4262257"/>
          </a:xfrm>
          <a:prstGeom prst="rect">
            <a:avLst/>
          </a:prstGeom>
          <a:noFill/>
        </p:spPr>
        <p:txBody>
          <a:bodyPr wrap="square" lIns="91440" tIns="45720" rIns="91440" bIns="45720" rtlCol="0" anchor="t">
            <a:spAutoFit/>
          </a:bodyPr>
          <a:lstStyle/>
          <a:p>
            <a:pPr>
              <a:lnSpc>
                <a:spcPct val="200000"/>
              </a:lnSpc>
            </a:pPr>
            <a:r>
              <a:rPr lang="en-US" sz="2800" dirty="0">
                <a:ea typeface="Lato Light"/>
                <a:cs typeface="Lato Light"/>
              </a:rPr>
              <a:t>Path loss</a:t>
            </a:r>
            <a:endParaRPr lang="nl-NL" dirty="0"/>
          </a:p>
          <a:p>
            <a:pPr>
              <a:lnSpc>
                <a:spcPct val="200000"/>
              </a:lnSpc>
            </a:pPr>
            <a:r>
              <a:rPr lang="en-US" sz="2800" dirty="0">
                <a:ea typeface="Lato Light"/>
                <a:cs typeface="Lato Light"/>
              </a:rPr>
              <a:t>Reflection/refraction</a:t>
            </a:r>
          </a:p>
          <a:p>
            <a:pPr>
              <a:lnSpc>
                <a:spcPct val="200000"/>
              </a:lnSpc>
            </a:pPr>
            <a:r>
              <a:rPr lang="en-US" sz="2800" dirty="0">
                <a:ea typeface="Lato Light"/>
                <a:cs typeface="Lato Light"/>
              </a:rPr>
              <a:t>Diffraction</a:t>
            </a:r>
          </a:p>
          <a:p>
            <a:pPr>
              <a:lnSpc>
                <a:spcPct val="200000"/>
              </a:lnSpc>
            </a:pPr>
            <a:r>
              <a:rPr lang="en-US" sz="2800" dirty="0">
                <a:ea typeface="Lato Light"/>
                <a:cs typeface="Lato Light"/>
              </a:rPr>
              <a:t>Scattering</a:t>
            </a:r>
          </a:p>
          <a:p>
            <a:pPr>
              <a:lnSpc>
                <a:spcPct val="200000"/>
              </a:lnSpc>
            </a:pPr>
            <a:r>
              <a:rPr lang="en-US" sz="2800" dirty="0">
                <a:ea typeface="Lato Light"/>
                <a:cs typeface="Lato Light"/>
              </a:rPr>
              <a:t>Multipath fading</a:t>
            </a:r>
          </a:p>
        </p:txBody>
      </p:sp>
      <p:pic>
        <p:nvPicPr>
          <p:cNvPr id="4" name="Afbeelding 3" descr="Afbeelding met diagram, schermopname, lijn, ontwerp&#10;&#10;Automatisch gegenereerde beschrijving">
            <a:extLst>
              <a:ext uri="{FF2B5EF4-FFF2-40B4-BE49-F238E27FC236}">
                <a16:creationId xmlns:a16="http://schemas.microsoft.com/office/drawing/2014/main" id="{E9587277-6350-CAA6-8159-914156CEA849}"/>
              </a:ext>
            </a:extLst>
          </p:cNvPr>
          <p:cNvPicPr>
            <a:picLocks noChangeAspect="1"/>
          </p:cNvPicPr>
          <p:nvPr/>
        </p:nvPicPr>
        <p:blipFill>
          <a:blip r:embed="rId3"/>
          <a:stretch>
            <a:fillRect/>
          </a:stretch>
        </p:blipFill>
        <p:spPr>
          <a:xfrm>
            <a:off x="5706079" y="2295071"/>
            <a:ext cx="5666318" cy="3416905"/>
          </a:xfrm>
          <a:prstGeom prst="rect">
            <a:avLst/>
          </a:prstGeom>
        </p:spPr>
      </p:pic>
      <p:sp>
        <p:nvSpPr>
          <p:cNvPr id="7" name="TextBox 5">
            <a:extLst>
              <a:ext uri="{FF2B5EF4-FFF2-40B4-BE49-F238E27FC236}">
                <a16:creationId xmlns:a16="http://schemas.microsoft.com/office/drawing/2014/main" id="{D3163A08-8CD4-47FF-D8BD-79D109C7DC7D}"/>
              </a:ext>
            </a:extLst>
          </p:cNvPr>
          <p:cNvSpPr txBox="1"/>
          <p:nvPr/>
        </p:nvSpPr>
        <p:spPr>
          <a:xfrm>
            <a:off x="6426428" y="5832137"/>
            <a:ext cx="4930698" cy="307777"/>
          </a:xfrm>
          <a:prstGeom prst="rect">
            <a:avLst/>
          </a:prstGeom>
          <a:noFill/>
        </p:spPr>
        <p:txBody>
          <a:bodyPr wrap="square">
            <a:spAutoFit/>
          </a:bodyPr>
          <a:lstStyle/>
          <a:p>
            <a:pPr algn="r"/>
            <a:r>
              <a:rPr lang="nl-NL" sz="1400" b="0" i="1" dirty="0" err="1">
                <a:solidFill>
                  <a:schemeClr val="tx2"/>
                </a:solidFill>
                <a:effectLst/>
                <a:highlight>
                  <a:srgbClr val="FFFFFF"/>
                </a:highlight>
                <a:latin typeface="Arial" panose="020B0604020202020204" pitchFamily="34" charset="0"/>
              </a:rPr>
              <a:t>UGent</a:t>
            </a:r>
            <a:r>
              <a:rPr lang="nl-NL" sz="1400" b="0" i="1" dirty="0">
                <a:solidFill>
                  <a:schemeClr val="tx2"/>
                </a:solidFill>
                <a:effectLst/>
                <a:highlight>
                  <a:srgbClr val="FFFFFF"/>
                </a:highlight>
                <a:latin typeface="Arial" panose="020B0604020202020204" pitchFamily="34" charset="0"/>
              </a:rPr>
              <a:t> IOT course - Jeroen </a:t>
            </a:r>
            <a:r>
              <a:rPr lang="nl-NL" sz="1400" b="0" i="1" dirty="0" err="1">
                <a:solidFill>
                  <a:schemeClr val="tx2"/>
                </a:solidFill>
                <a:effectLst/>
                <a:highlight>
                  <a:srgbClr val="FFFFFF"/>
                </a:highlight>
                <a:latin typeface="Arial" panose="020B0604020202020204" pitchFamily="34" charset="0"/>
              </a:rPr>
              <a:t>Hoebeke</a:t>
            </a:r>
            <a:r>
              <a:rPr lang="nl-NL" sz="1400" b="0" i="1" dirty="0">
                <a:solidFill>
                  <a:schemeClr val="tx2"/>
                </a:solidFill>
                <a:effectLst/>
                <a:highlight>
                  <a:srgbClr val="FFFFFF"/>
                </a:highlight>
                <a:latin typeface="Arial" panose="020B0604020202020204" pitchFamily="34" charset="0"/>
              </a:rPr>
              <a:t> &amp; Eli De Poorter</a:t>
            </a:r>
            <a:endParaRPr lang="en-US" sz="1400" i="1" dirty="0">
              <a:solidFill>
                <a:schemeClr val="tx2"/>
              </a:solidFill>
            </a:endParaRPr>
          </a:p>
        </p:txBody>
      </p:sp>
    </p:spTree>
    <p:extLst>
      <p:ext uri="{BB962C8B-B14F-4D97-AF65-F5344CB8AC3E}">
        <p14:creationId xmlns:p14="http://schemas.microsoft.com/office/powerpoint/2010/main" val="1848432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69</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Practical</a:t>
            </a:r>
          </a:p>
        </p:txBody>
      </p:sp>
      <p:sp>
        <p:nvSpPr>
          <p:cNvPr id="15" name="TextBox 14">
            <a:extLst>
              <a:ext uri="{FF2B5EF4-FFF2-40B4-BE49-F238E27FC236}">
                <a16:creationId xmlns:a16="http://schemas.microsoft.com/office/drawing/2014/main" id="{565FB600-B8AC-B5AA-F17C-2CC0EF3DA78E}"/>
              </a:ext>
            </a:extLst>
          </p:cNvPr>
          <p:cNvSpPr txBox="1"/>
          <p:nvPr/>
        </p:nvSpPr>
        <p:spPr>
          <a:xfrm>
            <a:off x="998745" y="1875692"/>
            <a:ext cx="9795850" cy="3108543"/>
          </a:xfrm>
          <a:prstGeom prst="rect">
            <a:avLst/>
          </a:prstGeom>
          <a:noFill/>
        </p:spPr>
        <p:txBody>
          <a:bodyPr wrap="square" lIns="91440" tIns="45720" rIns="91440" bIns="45720" rtlCol="0" anchor="t">
            <a:spAutoFit/>
          </a:bodyPr>
          <a:lstStyle/>
          <a:p>
            <a:pPr algn="ctr"/>
            <a:r>
              <a:rPr lang="en-US" sz="2800" dirty="0" err="1"/>
              <a:t>Dwengo</a:t>
            </a:r>
            <a:r>
              <a:rPr lang="en-US" sz="2800" dirty="0"/>
              <a:t> schema </a:t>
            </a:r>
            <a:r>
              <a:rPr lang="en-US" sz="2800" dirty="0" err="1"/>
              <a:t>uitleggen</a:t>
            </a:r>
            <a:endParaRPr lang="en-US" sz="2800" dirty="0">
              <a:ea typeface="Lato Light"/>
              <a:cs typeface="Lato Light"/>
            </a:endParaRPr>
          </a:p>
          <a:p>
            <a:pPr algn="ctr"/>
            <a:r>
              <a:rPr lang="en-US" sz="2800" dirty="0">
                <a:ea typeface="+mn-lt"/>
                <a:cs typeface="+mn-lt"/>
                <a:hlinkClick r:id="rId2"/>
              </a:rPr>
              <a:t>https://blockly.dwengo.org/</a:t>
            </a:r>
            <a:endParaRPr lang="en-US" dirty="0">
              <a:ea typeface="+mn-lt"/>
              <a:cs typeface="+mn-lt"/>
            </a:endParaRPr>
          </a:p>
          <a:p>
            <a:pPr algn="ctr"/>
            <a:r>
              <a:rPr lang="en-US" sz="2800" dirty="0">
                <a:ea typeface="+mn-lt"/>
                <a:cs typeface="+mn-lt"/>
                <a:hlinkClick r:id="rId3"/>
              </a:rPr>
              <a:t>https://dwengo.org/physical_computing/</a:t>
            </a:r>
            <a:endParaRPr lang="en-US" dirty="0">
              <a:ea typeface="+mn-lt"/>
              <a:cs typeface="+mn-lt"/>
            </a:endParaRPr>
          </a:p>
          <a:p>
            <a:pPr algn="ctr"/>
            <a:r>
              <a:rPr lang="en-US" sz="2800" dirty="0" err="1">
                <a:ea typeface="Lato Light"/>
                <a:cs typeface="Lato Light"/>
              </a:rPr>
              <a:t>Sensoren</a:t>
            </a:r>
            <a:r>
              <a:rPr lang="en-US" sz="2800" dirty="0">
                <a:ea typeface="Lato Light"/>
                <a:cs typeface="Lato Light"/>
              </a:rPr>
              <a:t> </a:t>
            </a:r>
            <a:r>
              <a:rPr lang="en-US" sz="2800" dirty="0" err="1">
                <a:ea typeface="Lato Light"/>
                <a:cs typeface="Lato Light"/>
              </a:rPr>
              <a:t>beschikbaar</a:t>
            </a:r>
            <a:r>
              <a:rPr lang="en-US" sz="2800" dirty="0">
                <a:ea typeface="Lato Light"/>
                <a:cs typeface="Lato Light"/>
              </a:rPr>
              <a:t>: </a:t>
            </a:r>
            <a:r>
              <a:rPr lang="en-US" sz="2800" b="1" dirty="0" err="1">
                <a:ea typeface="Lato Light"/>
                <a:cs typeface="Lato Light"/>
              </a:rPr>
              <a:t>licht</a:t>
            </a:r>
            <a:r>
              <a:rPr lang="en-US" sz="2800" dirty="0">
                <a:ea typeface="Lato Light"/>
                <a:cs typeface="Lato Light"/>
              </a:rPr>
              <a:t>/DHT11 </a:t>
            </a:r>
            <a:r>
              <a:rPr lang="en-US" sz="2800" dirty="0" err="1">
                <a:ea typeface="Lato Light"/>
                <a:cs typeface="Lato Light"/>
              </a:rPr>
              <a:t>temp+rel</a:t>
            </a:r>
            <a:r>
              <a:rPr lang="en-US" sz="2800" dirty="0">
                <a:ea typeface="Lato Light"/>
                <a:cs typeface="Lato Light"/>
              </a:rPr>
              <a:t> </a:t>
            </a:r>
            <a:r>
              <a:rPr lang="en-US" sz="2800" dirty="0" err="1">
                <a:ea typeface="Lato Light"/>
                <a:cs typeface="Lato Light"/>
              </a:rPr>
              <a:t>vochtigheid</a:t>
            </a:r>
            <a:r>
              <a:rPr lang="en-US" sz="2800" dirty="0">
                <a:ea typeface="Lato Light"/>
                <a:cs typeface="Lato Light"/>
              </a:rPr>
              <a:t>?/</a:t>
            </a:r>
            <a:r>
              <a:rPr lang="en-US" sz="2800" dirty="0" err="1">
                <a:ea typeface="Lato Light"/>
                <a:cs typeface="Lato Light"/>
              </a:rPr>
              <a:t>geluid</a:t>
            </a:r>
            <a:r>
              <a:rPr lang="en-US" sz="2800" dirty="0">
                <a:ea typeface="Lato Light"/>
                <a:cs typeface="Lato Light"/>
              </a:rPr>
              <a:t>/sonar (rest </a:t>
            </a:r>
            <a:r>
              <a:rPr lang="en-US" sz="2800" dirty="0" err="1">
                <a:ea typeface="Lato Light"/>
                <a:cs typeface="Lato Light"/>
              </a:rPr>
              <a:t>zelf</a:t>
            </a:r>
            <a:r>
              <a:rPr lang="en-US" sz="2800" dirty="0">
                <a:ea typeface="Lato Light"/>
                <a:cs typeface="Lato Light"/>
              </a:rPr>
              <a:t> </a:t>
            </a:r>
            <a:r>
              <a:rPr lang="en-US" sz="2800" dirty="0" err="1">
                <a:ea typeface="Lato Light"/>
                <a:cs typeface="Lato Light"/>
              </a:rPr>
              <a:t>bestellen</a:t>
            </a:r>
            <a:r>
              <a:rPr lang="en-US" sz="2800" dirty="0">
                <a:ea typeface="Lato Light"/>
                <a:cs typeface="Lato Light"/>
              </a:rPr>
              <a:t>)</a:t>
            </a:r>
          </a:p>
          <a:p>
            <a:pPr algn="ctr"/>
            <a:endParaRPr lang="en-US" sz="2800">
              <a:ea typeface="Lato Light"/>
              <a:cs typeface="Lato Light"/>
            </a:endParaRPr>
          </a:p>
          <a:p>
            <a:pPr algn="ctr"/>
            <a:r>
              <a:rPr lang="en-US" sz="2800" dirty="0">
                <a:ea typeface="Lato Light"/>
                <a:cs typeface="Lato Light"/>
              </a:rPr>
              <a:t>Dataloggers Olivier </a:t>
            </a:r>
            <a:r>
              <a:rPr lang="en-US" sz="2800" dirty="0" err="1">
                <a:ea typeface="Lato Light"/>
                <a:cs typeface="Lato Light"/>
              </a:rPr>
              <a:t>vermelden</a:t>
            </a:r>
            <a:endParaRPr lang="en-US" sz="2800" b="1" dirty="0" err="1">
              <a:solidFill>
                <a:srgbClr val="FF0000"/>
              </a:solidFill>
              <a:ea typeface="Lato Light"/>
              <a:cs typeface="Lato Light"/>
            </a:endParaRPr>
          </a:p>
        </p:txBody>
      </p:sp>
    </p:spTree>
    <p:extLst>
      <p:ext uri="{BB962C8B-B14F-4D97-AF65-F5344CB8AC3E}">
        <p14:creationId xmlns:p14="http://schemas.microsoft.com/office/powerpoint/2010/main" val="175317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5955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What is the OSI Model? | Cloudflare">
            <a:extLst>
              <a:ext uri="{FF2B5EF4-FFF2-40B4-BE49-F238E27FC236}">
                <a16:creationId xmlns:a16="http://schemas.microsoft.com/office/drawing/2014/main" id="{C1B24793-4DCD-4F4E-78B4-8F8F28D7E889}"/>
              </a:ext>
            </a:extLst>
          </p:cNvPr>
          <p:cNvPicPr>
            <a:picLocks noChangeAspect="1"/>
          </p:cNvPicPr>
          <p:nvPr/>
        </p:nvPicPr>
        <p:blipFill>
          <a:blip r:embed="rId3"/>
          <a:srcRect l="23223" t="8544" r="55492" b="4854"/>
          <a:stretch/>
        </p:blipFill>
        <p:spPr>
          <a:xfrm>
            <a:off x="4197206" y="216493"/>
            <a:ext cx="3105427" cy="6237953"/>
          </a:xfrm>
          <a:prstGeom prst="rect">
            <a:avLst/>
          </a:prstGeom>
        </p:spPr>
      </p:pic>
      <p:sp>
        <p:nvSpPr>
          <p:cNvPr id="11" name="Tekstvak 10">
            <a:extLst>
              <a:ext uri="{FF2B5EF4-FFF2-40B4-BE49-F238E27FC236}">
                <a16:creationId xmlns:a16="http://schemas.microsoft.com/office/drawing/2014/main" id="{BA051734-D998-F44A-0C9D-8BE286D2E46F}"/>
              </a:ext>
            </a:extLst>
          </p:cNvPr>
          <p:cNvSpPr txBox="1"/>
          <p:nvPr/>
        </p:nvSpPr>
        <p:spPr>
          <a:xfrm>
            <a:off x="4977619" y="6363188"/>
            <a:ext cx="177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0000"/>
                </a:solidFill>
                <a:latin typeface="Lato Light"/>
                <a:ea typeface="Lato Light"/>
                <a:cs typeface="Lato Light"/>
              </a:rPr>
              <a:t>Cloudflare</a:t>
            </a:r>
          </a:p>
        </p:txBody>
      </p:sp>
      <p:sp>
        <p:nvSpPr>
          <p:cNvPr id="3" name="TextBox 14">
            <a:extLst>
              <a:ext uri="{FF2B5EF4-FFF2-40B4-BE49-F238E27FC236}">
                <a16:creationId xmlns:a16="http://schemas.microsoft.com/office/drawing/2014/main" id="{2A50EF32-C676-A5B0-95D9-EA76083A1A4A}"/>
              </a:ext>
            </a:extLst>
          </p:cNvPr>
          <p:cNvSpPr txBox="1"/>
          <p:nvPr/>
        </p:nvSpPr>
        <p:spPr>
          <a:xfrm>
            <a:off x="457198" y="5668110"/>
            <a:ext cx="3743831" cy="461665"/>
          </a:xfrm>
          <a:prstGeom prst="rect">
            <a:avLst/>
          </a:prstGeom>
          <a:noFill/>
        </p:spPr>
        <p:txBody>
          <a:bodyPr wrap="square" lIns="91440" tIns="45720" rIns="91440" bIns="45720" rtlCol="0" anchor="t">
            <a:spAutoFit/>
          </a:bodyPr>
          <a:lstStyle/>
          <a:p>
            <a:pPr algn="r"/>
            <a:r>
              <a:rPr lang="en-US" sz="2400" dirty="0">
                <a:ea typeface="Lato Light"/>
                <a:cs typeface="Lato Light"/>
              </a:rPr>
              <a:t>Modulation, Multiplexing</a:t>
            </a:r>
            <a:endParaRPr lang="nl-NL" sz="1600" dirty="0"/>
          </a:p>
        </p:txBody>
      </p:sp>
      <p:sp>
        <p:nvSpPr>
          <p:cNvPr id="5" name="TextBox 14">
            <a:extLst>
              <a:ext uri="{FF2B5EF4-FFF2-40B4-BE49-F238E27FC236}">
                <a16:creationId xmlns:a16="http://schemas.microsoft.com/office/drawing/2014/main" id="{982B1AF2-B6AB-99F3-AD10-43B37E49C7BC}"/>
              </a:ext>
            </a:extLst>
          </p:cNvPr>
          <p:cNvSpPr txBox="1"/>
          <p:nvPr/>
        </p:nvSpPr>
        <p:spPr>
          <a:xfrm>
            <a:off x="1527681" y="4881588"/>
            <a:ext cx="2637062" cy="461665"/>
          </a:xfrm>
          <a:prstGeom prst="rect">
            <a:avLst/>
          </a:prstGeom>
          <a:noFill/>
        </p:spPr>
        <p:txBody>
          <a:bodyPr wrap="square" lIns="91440" tIns="45720" rIns="91440" bIns="45720" rtlCol="0" anchor="t">
            <a:spAutoFit/>
          </a:bodyPr>
          <a:lstStyle/>
          <a:p>
            <a:pPr algn="r"/>
            <a:r>
              <a:rPr lang="en-US" sz="2400" dirty="0">
                <a:ea typeface="Lato Light"/>
                <a:cs typeface="Lato Light"/>
              </a:rPr>
              <a:t>Parity bit, MA</a:t>
            </a:r>
            <a:endParaRPr lang="nl-NL" sz="1600" dirty="0"/>
          </a:p>
        </p:txBody>
      </p:sp>
      <p:sp>
        <p:nvSpPr>
          <p:cNvPr id="6" name="TextBox 14">
            <a:extLst>
              <a:ext uri="{FF2B5EF4-FFF2-40B4-BE49-F238E27FC236}">
                <a16:creationId xmlns:a16="http://schemas.microsoft.com/office/drawing/2014/main" id="{FA1AC03E-AAAE-66CA-F3C0-12D666E2B02F}"/>
              </a:ext>
            </a:extLst>
          </p:cNvPr>
          <p:cNvSpPr txBox="1"/>
          <p:nvPr/>
        </p:nvSpPr>
        <p:spPr>
          <a:xfrm>
            <a:off x="1527680" y="4022825"/>
            <a:ext cx="2637062" cy="461665"/>
          </a:xfrm>
          <a:prstGeom prst="rect">
            <a:avLst/>
          </a:prstGeom>
          <a:noFill/>
        </p:spPr>
        <p:txBody>
          <a:bodyPr wrap="square" lIns="91440" tIns="45720" rIns="91440" bIns="45720" rtlCol="0" anchor="t">
            <a:spAutoFit/>
          </a:bodyPr>
          <a:lstStyle/>
          <a:p>
            <a:pPr algn="r"/>
            <a:r>
              <a:rPr lang="en-US" sz="2400" dirty="0">
                <a:ea typeface="Lato Light"/>
                <a:cs typeface="Lato Light"/>
              </a:rPr>
              <a:t>IP</a:t>
            </a:r>
            <a:endParaRPr lang="nl-NL" sz="1600" dirty="0"/>
          </a:p>
        </p:txBody>
      </p:sp>
      <p:sp>
        <p:nvSpPr>
          <p:cNvPr id="7" name="TextBox 14">
            <a:extLst>
              <a:ext uri="{FF2B5EF4-FFF2-40B4-BE49-F238E27FC236}">
                <a16:creationId xmlns:a16="http://schemas.microsoft.com/office/drawing/2014/main" id="{5C3EC8FF-A575-4A67-B57B-297569E9F114}"/>
              </a:ext>
            </a:extLst>
          </p:cNvPr>
          <p:cNvSpPr txBox="1"/>
          <p:nvPr/>
        </p:nvSpPr>
        <p:spPr>
          <a:xfrm>
            <a:off x="1527680" y="3212444"/>
            <a:ext cx="2637062" cy="461665"/>
          </a:xfrm>
          <a:prstGeom prst="rect">
            <a:avLst/>
          </a:prstGeom>
          <a:noFill/>
        </p:spPr>
        <p:txBody>
          <a:bodyPr wrap="square" lIns="91440" tIns="45720" rIns="91440" bIns="45720" rtlCol="0" anchor="t">
            <a:spAutoFit/>
          </a:bodyPr>
          <a:lstStyle/>
          <a:p>
            <a:pPr algn="r"/>
            <a:r>
              <a:rPr lang="en-US" sz="2400" dirty="0">
                <a:ea typeface="Lato Light"/>
                <a:cs typeface="Lato Light"/>
              </a:rPr>
              <a:t>TCP/UDP</a:t>
            </a:r>
            <a:endParaRPr lang="nl-NL" sz="1600" dirty="0"/>
          </a:p>
        </p:txBody>
      </p:sp>
      <p:sp>
        <p:nvSpPr>
          <p:cNvPr id="8" name="TextBox 14">
            <a:extLst>
              <a:ext uri="{FF2B5EF4-FFF2-40B4-BE49-F238E27FC236}">
                <a16:creationId xmlns:a16="http://schemas.microsoft.com/office/drawing/2014/main" id="{1BBEE231-F732-3692-415F-4B9B50E1C0A9}"/>
              </a:ext>
            </a:extLst>
          </p:cNvPr>
          <p:cNvSpPr txBox="1"/>
          <p:nvPr/>
        </p:nvSpPr>
        <p:spPr>
          <a:xfrm>
            <a:off x="457198" y="660349"/>
            <a:ext cx="3707546" cy="461665"/>
          </a:xfrm>
          <a:prstGeom prst="rect">
            <a:avLst/>
          </a:prstGeom>
          <a:noFill/>
        </p:spPr>
        <p:txBody>
          <a:bodyPr wrap="square" lIns="91440" tIns="45720" rIns="91440" bIns="45720" rtlCol="0" anchor="t">
            <a:spAutoFit/>
          </a:bodyPr>
          <a:lstStyle/>
          <a:p>
            <a:pPr algn="r"/>
            <a:r>
              <a:rPr lang="en-US" sz="2400" dirty="0">
                <a:ea typeface="Lato Light"/>
                <a:cs typeface="Lato Light"/>
              </a:rPr>
              <a:t>HTTP, CoAP, MQTT, DDS</a:t>
            </a:r>
            <a:endParaRPr lang="nl-NL" sz="1600" dirty="0"/>
          </a:p>
        </p:txBody>
      </p:sp>
      <p:sp>
        <p:nvSpPr>
          <p:cNvPr id="9" name="TextBox 14">
            <a:extLst>
              <a:ext uri="{FF2B5EF4-FFF2-40B4-BE49-F238E27FC236}">
                <a16:creationId xmlns:a16="http://schemas.microsoft.com/office/drawing/2014/main" id="{26260F1C-5E25-FC1F-8F87-0D1EE78DC68F}"/>
              </a:ext>
            </a:extLst>
          </p:cNvPr>
          <p:cNvSpPr txBox="1"/>
          <p:nvPr/>
        </p:nvSpPr>
        <p:spPr>
          <a:xfrm>
            <a:off x="789871" y="1494920"/>
            <a:ext cx="3411157" cy="461665"/>
          </a:xfrm>
          <a:prstGeom prst="rect">
            <a:avLst/>
          </a:prstGeom>
          <a:noFill/>
        </p:spPr>
        <p:txBody>
          <a:bodyPr wrap="square" lIns="91440" tIns="45720" rIns="91440" bIns="45720" rtlCol="0" anchor="t">
            <a:spAutoFit/>
          </a:bodyPr>
          <a:lstStyle/>
          <a:p>
            <a:pPr algn="r"/>
            <a:r>
              <a:rPr lang="en-US" sz="2400" dirty="0">
                <a:ea typeface="Lato Light"/>
                <a:cs typeface="Lato Light"/>
              </a:rPr>
              <a:t>Protocol game, RSA</a:t>
            </a:r>
            <a:endParaRPr lang="nl-NL" sz="1600" dirty="0"/>
          </a:p>
        </p:txBody>
      </p:sp>
      <p:graphicFrame>
        <p:nvGraphicFramePr>
          <p:cNvPr id="14" name="Tabel 13">
            <a:extLst>
              <a:ext uri="{FF2B5EF4-FFF2-40B4-BE49-F238E27FC236}">
                <a16:creationId xmlns:a16="http://schemas.microsoft.com/office/drawing/2014/main" id="{3A629300-FE0A-B326-4777-1641F26AA4AC}"/>
              </a:ext>
            </a:extLst>
          </p:cNvPr>
          <p:cNvGraphicFramePr>
            <a:graphicFrameLocks noGrp="1"/>
          </p:cNvGraphicFramePr>
          <p:nvPr>
            <p:extLst>
              <p:ext uri="{D42A27DB-BD31-4B8C-83A1-F6EECF244321}">
                <p14:modId xmlns:p14="http://schemas.microsoft.com/office/powerpoint/2010/main" val="3582025500"/>
              </p:ext>
            </p:extLst>
          </p:nvPr>
        </p:nvGraphicFramePr>
        <p:xfrm>
          <a:off x="8382620" y="4927425"/>
          <a:ext cx="2189528" cy="274320"/>
        </p:xfrm>
        <a:graphic>
          <a:graphicData uri="http://schemas.openxmlformats.org/drawingml/2006/table">
            <a:tbl>
              <a:tblPr firstRow="1" bandRow="1">
                <a:tableStyleId>{5C22544A-7EE6-4342-B048-85BDC9FD1C3A}</a:tableStyleId>
              </a:tblPr>
              <a:tblGrid>
                <a:gridCol w="273691">
                  <a:extLst>
                    <a:ext uri="{9D8B030D-6E8A-4147-A177-3AD203B41FA5}">
                      <a16:colId xmlns:a16="http://schemas.microsoft.com/office/drawing/2014/main" val="1776835664"/>
                    </a:ext>
                  </a:extLst>
                </a:gridCol>
                <a:gridCol w="273691">
                  <a:extLst>
                    <a:ext uri="{9D8B030D-6E8A-4147-A177-3AD203B41FA5}">
                      <a16:colId xmlns:a16="http://schemas.microsoft.com/office/drawing/2014/main" val="3535741411"/>
                    </a:ext>
                  </a:extLst>
                </a:gridCol>
                <a:gridCol w="273691">
                  <a:extLst>
                    <a:ext uri="{9D8B030D-6E8A-4147-A177-3AD203B41FA5}">
                      <a16:colId xmlns:a16="http://schemas.microsoft.com/office/drawing/2014/main" val="2367235994"/>
                    </a:ext>
                  </a:extLst>
                </a:gridCol>
                <a:gridCol w="273691">
                  <a:extLst>
                    <a:ext uri="{9D8B030D-6E8A-4147-A177-3AD203B41FA5}">
                      <a16:colId xmlns:a16="http://schemas.microsoft.com/office/drawing/2014/main" val="304195168"/>
                    </a:ext>
                  </a:extLst>
                </a:gridCol>
                <a:gridCol w="273691">
                  <a:extLst>
                    <a:ext uri="{9D8B030D-6E8A-4147-A177-3AD203B41FA5}">
                      <a16:colId xmlns:a16="http://schemas.microsoft.com/office/drawing/2014/main" val="935406635"/>
                    </a:ext>
                  </a:extLst>
                </a:gridCol>
                <a:gridCol w="273691">
                  <a:extLst>
                    <a:ext uri="{9D8B030D-6E8A-4147-A177-3AD203B41FA5}">
                      <a16:colId xmlns:a16="http://schemas.microsoft.com/office/drawing/2014/main" val="2357395515"/>
                    </a:ext>
                  </a:extLst>
                </a:gridCol>
                <a:gridCol w="273691">
                  <a:extLst>
                    <a:ext uri="{9D8B030D-6E8A-4147-A177-3AD203B41FA5}">
                      <a16:colId xmlns:a16="http://schemas.microsoft.com/office/drawing/2014/main" val="156993183"/>
                    </a:ext>
                  </a:extLst>
                </a:gridCol>
                <a:gridCol w="273691">
                  <a:extLst>
                    <a:ext uri="{9D8B030D-6E8A-4147-A177-3AD203B41FA5}">
                      <a16:colId xmlns:a16="http://schemas.microsoft.com/office/drawing/2014/main" val="3878810109"/>
                    </a:ext>
                  </a:extLst>
                </a:gridCol>
              </a:tblGrid>
              <a:tr h="245209">
                <a:tc>
                  <a:txBody>
                    <a:bodyPr/>
                    <a:lstStyle/>
                    <a:p>
                      <a:pPr lvl="0" algn="ctr">
                        <a:buNone/>
                      </a:pPr>
                      <a:r>
                        <a:rPr lang="nl-NL" sz="1200" dirty="0">
                          <a:solidFill>
                            <a:schemeClr val="tx1"/>
                          </a:solidFill>
                        </a:rPr>
                        <a:t>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rgbClr val="FF0000"/>
                          </a:solidFill>
                          <a:latin typeface="Lato"/>
                        </a:rPr>
                        <a:t>x</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nl-NL" sz="1200" dirty="0">
                          <a:solidFill>
                            <a:schemeClr val="tx1"/>
                          </a:solidFill>
                        </a:rPr>
                        <a:t>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906630220"/>
                  </a:ext>
                </a:extLst>
              </a:tr>
            </a:tbl>
          </a:graphicData>
        </a:graphic>
      </p:graphicFrame>
      <p:cxnSp>
        <p:nvCxnSpPr>
          <p:cNvPr id="15" name="Rechte verbindingslijn met pijl 14">
            <a:extLst>
              <a:ext uri="{FF2B5EF4-FFF2-40B4-BE49-F238E27FC236}">
                <a16:creationId xmlns:a16="http://schemas.microsoft.com/office/drawing/2014/main" id="{90C4FA89-939B-83C4-A75E-0AF6D1C4FEBB}"/>
              </a:ext>
            </a:extLst>
          </p:cNvPr>
          <p:cNvCxnSpPr/>
          <p:nvPr/>
        </p:nvCxnSpPr>
        <p:spPr>
          <a:xfrm>
            <a:off x="8038309" y="5255367"/>
            <a:ext cx="2880549" cy="20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a:extLst>
              <a:ext uri="{FF2B5EF4-FFF2-40B4-BE49-F238E27FC236}">
                <a16:creationId xmlns:a16="http://schemas.microsoft.com/office/drawing/2014/main" id="{A69C318A-D92A-B011-FD5D-DA4DDBBF0680}"/>
              </a:ext>
            </a:extLst>
          </p:cNvPr>
          <p:cNvCxnSpPr/>
          <p:nvPr/>
        </p:nvCxnSpPr>
        <p:spPr>
          <a:xfrm>
            <a:off x="8394545" y="4194094"/>
            <a:ext cx="331140" cy="17121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359970C4-FDE8-7EA1-BBA3-08C3390BF8EC}"/>
              </a:ext>
            </a:extLst>
          </p:cNvPr>
          <p:cNvCxnSpPr>
            <a:cxnSpLocks/>
          </p:cNvCxnSpPr>
          <p:nvPr/>
        </p:nvCxnSpPr>
        <p:spPr>
          <a:xfrm flipH="1" flipV="1">
            <a:off x="7842518" y="3860696"/>
            <a:ext cx="367265" cy="26566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C6DE6E5B-B6F1-F39B-8DEC-09EFE57956C0}"/>
              </a:ext>
            </a:extLst>
          </p:cNvPr>
          <p:cNvCxnSpPr>
            <a:cxnSpLocks/>
          </p:cNvCxnSpPr>
          <p:nvPr/>
        </p:nvCxnSpPr>
        <p:spPr>
          <a:xfrm flipV="1">
            <a:off x="8272249" y="3864458"/>
            <a:ext cx="707812" cy="26378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5996DE40-0BB0-F7C4-A3E6-42E6E594AD32}"/>
              </a:ext>
            </a:extLst>
          </p:cNvPr>
          <p:cNvCxnSpPr>
            <a:cxnSpLocks/>
          </p:cNvCxnSpPr>
          <p:nvPr/>
        </p:nvCxnSpPr>
        <p:spPr>
          <a:xfrm flipH="1" flipV="1">
            <a:off x="9017315" y="3847903"/>
            <a:ext cx="628415" cy="29915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5" name="Rechte verbindingslijn met pijl 24">
            <a:extLst>
              <a:ext uri="{FF2B5EF4-FFF2-40B4-BE49-F238E27FC236}">
                <a16:creationId xmlns:a16="http://schemas.microsoft.com/office/drawing/2014/main" id="{F57B09CC-35C3-30A2-3BEC-198FF9AFBBE9}"/>
              </a:ext>
            </a:extLst>
          </p:cNvPr>
          <p:cNvCxnSpPr>
            <a:cxnSpLocks/>
          </p:cNvCxnSpPr>
          <p:nvPr/>
        </p:nvCxnSpPr>
        <p:spPr>
          <a:xfrm flipH="1">
            <a:off x="8876203" y="4212910"/>
            <a:ext cx="788341" cy="152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Ovaal 16">
            <a:extLst>
              <a:ext uri="{FF2B5EF4-FFF2-40B4-BE49-F238E27FC236}">
                <a16:creationId xmlns:a16="http://schemas.microsoft.com/office/drawing/2014/main" id="{87C2C8DB-5CC6-0CD8-AC64-76D5733B09AF}"/>
              </a:ext>
            </a:extLst>
          </p:cNvPr>
          <p:cNvSpPr/>
          <p:nvPr/>
        </p:nvSpPr>
        <p:spPr>
          <a:xfrm>
            <a:off x="8864137" y="3725833"/>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al 18">
            <a:extLst>
              <a:ext uri="{FF2B5EF4-FFF2-40B4-BE49-F238E27FC236}">
                <a16:creationId xmlns:a16="http://schemas.microsoft.com/office/drawing/2014/main" id="{AF405E1B-E6F6-BCFD-F6FE-9DFB20DD32AA}"/>
              </a:ext>
            </a:extLst>
          </p:cNvPr>
          <p:cNvSpPr/>
          <p:nvPr/>
        </p:nvSpPr>
        <p:spPr>
          <a:xfrm>
            <a:off x="9560285" y="4026870"/>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al 17">
            <a:extLst>
              <a:ext uri="{FF2B5EF4-FFF2-40B4-BE49-F238E27FC236}">
                <a16:creationId xmlns:a16="http://schemas.microsoft.com/office/drawing/2014/main" id="{5D69DC47-01AC-10D5-62AF-5D199A410568}"/>
              </a:ext>
            </a:extLst>
          </p:cNvPr>
          <p:cNvSpPr/>
          <p:nvPr/>
        </p:nvSpPr>
        <p:spPr>
          <a:xfrm>
            <a:off x="8732433" y="4280870"/>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al 15">
            <a:extLst>
              <a:ext uri="{FF2B5EF4-FFF2-40B4-BE49-F238E27FC236}">
                <a16:creationId xmlns:a16="http://schemas.microsoft.com/office/drawing/2014/main" id="{CE66076F-8742-1D1D-576B-DE3DB28CDB20}"/>
              </a:ext>
            </a:extLst>
          </p:cNvPr>
          <p:cNvSpPr/>
          <p:nvPr/>
        </p:nvSpPr>
        <p:spPr>
          <a:xfrm>
            <a:off x="8120952" y="4026870"/>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al 19">
            <a:extLst>
              <a:ext uri="{FF2B5EF4-FFF2-40B4-BE49-F238E27FC236}">
                <a16:creationId xmlns:a16="http://schemas.microsoft.com/office/drawing/2014/main" id="{89EA713D-EC72-2F80-6C09-1C501111129E}"/>
              </a:ext>
            </a:extLst>
          </p:cNvPr>
          <p:cNvSpPr/>
          <p:nvPr/>
        </p:nvSpPr>
        <p:spPr>
          <a:xfrm>
            <a:off x="7662942" y="3729519"/>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Lato Light"/>
                <a:cs typeface="Lato Light"/>
              </a:rPr>
              <a:t>x</a:t>
            </a:r>
            <a:endParaRPr lang="nl-NL" dirty="0"/>
          </a:p>
        </p:txBody>
      </p:sp>
      <p:sp>
        <p:nvSpPr>
          <p:cNvPr id="27" name="Pijl: gekromd omlaag 26">
            <a:extLst>
              <a:ext uri="{FF2B5EF4-FFF2-40B4-BE49-F238E27FC236}">
                <a16:creationId xmlns:a16="http://schemas.microsoft.com/office/drawing/2014/main" id="{5860B6A8-B3EA-A203-F432-26A582771992}"/>
              </a:ext>
            </a:extLst>
          </p:cNvPr>
          <p:cNvSpPr/>
          <p:nvPr/>
        </p:nvSpPr>
        <p:spPr>
          <a:xfrm>
            <a:off x="8362860" y="3794981"/>
            <a:ext cx="1226458" cy="210396"/>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8" name="Pijl: gekromd omlaag 27">
            <a:extLst>
              <a:ext uri="{FF2B5EF4-FFF2-40B4-BE49-F238E27FC236}">
                <a16:creationId xmlns:a16="http://schemas.microsoft.com/office/drawing/2014/main" id="{48887014-1EAB-1BC9-8BE6-34B6B6DDBA25}"/>
              </a:ext>
            </a:extLst>
          </p:cNvPr>
          <p:cNvSpPr/>
          <p:nvPr/>
        </p:nvSpPr>
        <p:spPr>
          <a:xfrm flipV="1">
            <a:off x="8400490" y="4315821"/>
            <a:ext cx="1230597" cy="17681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9" name="TextBox 14">
            <a:extLst>
              <a:ext uri="{FF2B5EF4-FFF2-40B4-BE49-F238E27FC236}">
                <a16:creationId xmlns:a16="http://schemas.microsoft.com/office/drawing/2014/main" id="{22F7E975-2C13-ACDB-D5C9-2D8F4A5C6840}"/>
              </a:ext>
            </a:extLst>
          </p:cNvPr>
          <p:cNvSpPr txBox="1"/>
          <p:nvPr/>
        </p:nvSpPr>
        <p:spPr>
          <a:xfrm>
            <a:off x="9458125" y="3626370"/>
            <a:ext cx="275803" cy="338554"/>
          </a:xfrm>
          <a:prstGeom prst="rect">
            <a:avLst/>
          </a:prstGeom>
          <a:noFill/>
        </p:spPr>
        <p:txBody>
          <a:bodyPr wrap="square" lIns="91440" tIns="45720" rIns="91440" bIns="45720" rtlCol="0" anchor="t">
            <a:spAutoFit/>
          </a:bodyPr>
          <a:lstStyle/>
          <a:p>
            <a:pPr algn="r"/>
            <a:r>
              <a:rPr lang="en-US" sz="1600" b="1" dirty="0">
                <a:latin typeface="Lato"/>
                <a:ea typeface="Lato Light"/>
                <a:cs typeface="Lato Light"/>
              </a:rPr>
              <a:t>?</a:t>
            </a:r>
            <a:endParaRPr lang="nl-NL" sz="1600" b="1" dirty="0">
              <a:latin typeface="Lato"/>
              <a:ea typeface="Lato Light"/>
              <a:cs typeface="Lato Light"/>
            </a:endParaRPr>
          </a:p>
        </p:txBody>
      </p:sp>
      <p:cxnSp>
        <p:nvCxnSpPr>
          <p:cNvPr id="30" name="Rechte verbindingslijn met pijl 29">
            <a:extLst>
              <a:ext uri="{FF2B5EF4-FFF2-40B4-BE49-F238E27FC236}">
                <a16:creationId xmlns:a16="http://schemas.microsoft.com/office/drawing/2014/main" id="{A64AC83F-0F30-B710-3AAB-CB83255651C8}"/>
              </a:ext>
            </a:extLst>
          </p:cNvPr>
          <p:cNvCxnSpPr>
            <a:cxnSpLocks/>
          </p:cNvCxnSpPr>
          <p:nvPr/>
        </p:nvCxnSpPr>
        <p:spPr>
          <a:xfrm>
            <a:off x="10263985" y="3432093"/>
            <a:ext cx="331140" cy="171214"/>
          </a:xfrm>
          <a:prstGeom prst="straightConnector1">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7A774AE5-33D1-2651-7819-C6703C716AC4}"/>
              </a:ext>
            </a:extLst>
          </p:cNvPr>
          <p:cNvCxnSpPr>
            <a:cxnSpLocks/>
          </p:cNvCxnSpPr>
          <p:nvPr/>
        </p:nvCxnSpPr>
        <p:spPr>
          <a:xfrm flipH="1" flipV="1">
            <a:off x="9711957" y="3098696"/>
            <a:ext cx="367265" cy="265666"/>
          </a:xfrm>
          <a:prstGeom prst="straightConnector1">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6C9F6BAC-C15C-AEFB-9E2F-C67BB13B5A32}"/>
              </a:ext>
            </a:extLst>
          </p:cNvPr>
          <p:cNvCxnSpPr>
            <a:cxnSpLocks/>
          </p:cNvCxnSpPr>
          <p:nvPr/>
        </p:nvCxnSpPr>
        <p:spPr>
          <a:xfrm flipV="1">
            <a:off x="10141688" y="3102457"/>
            <a:ext cx="707812" cy="263786"/>
          </a:xfrm>
          <a:prstGeom prst="straightConnector1">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3F0C1D8A-40F9-DCD6-CB10-B7AFD0B08AD0}"/>
              </a:ext>
            </a:extLst>
          </p:cNvPr>
          <p:cNvCxnSpPr>
            <a:cxnSpLocks/>
          </p:cNvCxnSpPr>
          <p:nvPr/>
        </p:nvCxnSpPr>
        <p:spPr>
          <a:xfrm flipH="1" flipV="1">
            <a:off x="10886755" y="3085902"/>
            <a:ext cx="628415" cy="299155"/>
          </a:xfrm>
          <a:prstGeom prst="straightConnector1">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2A0B6BFE-18C7-8EAB-38C8-A5E5CA604B6A}"/>
              </a:ext>
            </a:extLst>
          </p:cNvPr>
          <p:cNvCxnSpPr>
            <a:cxnSpLocks/>
          </p:cNvCxnSpPr>
          <p:nvPr/>
        </p:nvCxnSpPr>
        <p:spPr>
          <a:xfrm flipH="1">
            <a:off x="10745642" y="3450909"/>
            <a:ext cx="788341" cy="152399"/>
          </a:xfrm>
          <a:prstGeom prst="straightConnector1">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Ovaal 34">
            <a:extLst>
              <a:ext uri="{FF2B5EF4-FFF2-40B4-BE49-F238E27FC236}">
                <a16:creationId xmlns:a16="http://schemas.microsoft.com/office/drawing/2014/main" id="{D91AB768-4299-D598-08CA-CDE6633FB6C2}"/>
              </a:ext>
            </a:extLst>
          </p:cNvPr>
          <p:cNvSpPr/>
          <p:nvPr/>
        </p:nvSpPr>
        <p:spPr>
          <a:xfrm>
            <a:off x="10733576" y="2963832"/>
            <a:ext cx="272698" cy="251321"/>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al 35">
            <a:extLst>
              <a:ext uri="{FF2B5EF4-FFF2-40B4-BE49-F238E27FC236}">
                <a16:creationId xmlns:a16="http://schemas.microsoft.com/office/drawing/2014/main" id="{FC12B86E-647D-4667-5B3A-9759F04660D9}"/>
              </a:ext>
            </a:extLst>
          </p:cNvPr>
          <p:cNvSpPr/>
          <p:nvPr/>
        </p:nvSpPr>
        <p:spPr>
          <a:xfrm>
            <a:off x="11429725" y="3264870"/>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al 36">
            <a:extLst>
              <a:ext uri="{FF2B5EF4-FFF2-40B4-BE49-F238E27FC236}">
                <a16:creationId xmlns:a16="http://schemas.microsoft.com/office/drawing/2014/main" id="{7A621CD5-8042-D2E0-1263-49B5EBDBBEE8}"/>
              </a:ext>
            </a:extLst>
          </p:cNvPr>
          <p:cNvSpPr/>
          <p:nvPr/>
        </p:nvSpPr>
        <p:spPr>
          <a:xfrm>
            <a:off x="10601872" y="3518870"/>
            <a:ext cx="272698" cy="251321"/>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al 37">
            <a:extLst>
              <a:ext uri="{FF2B5EF4-FFF2-40B4-BE49-F238E27FC236}">
                <a16:creationId xmlns:a16="http://schemas.microsoft.com/office/drawing/2014/main" id="{F4A33318-EF11-F754-5BF6-7259630A43DA}"/>
              </a:ext>
            </a:extLst>
          </p:cNvPr>
          <p:cNvSpPr/>
          <p:nvPr/>
        </p:nvSpPr>
        <p:spPr>
          <a:xfrm>
            <a:off x="9990392" y="3264870"/>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al 38">
            <a:extLst>
              <a:ext uri="{FF2B5EF4-FFF2-40B4-BE49-F238E27FC236}">
                <a16:creationId xmlns:a16="http://schemas.microsoft.com/office/drawing/2014/main" id="{DEAADF41-720D-DDB8-2889-61E12FF72E2B}"/>
              </a:ext>
            </a:extLst>
          </p:cNvPr>
          <p:cNvSpPr/>
          <p:nvPr/>
        </p:nvSpPr>
        <p:spPr>
          <a:xfrm>
            <a:off x="9532381" y="2967519"/>
            <a:ext cx="272698" cy="251321"/>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Lato Light"/>
                <a:cs typeface="Lato Light"/>
              </a:rPr>
              <a:t>x</a:t>
            </a:r>
            <a:endParaRPr lang="nl-NL" dirty="0"/>
          </a:p>
        </p:txBody>
      </p:sp>
      <p:pic>
        <p:nvPicPr>
          <p:cNvPr id="44" name="Afbeelding 43" descr="Afbeelding met zwart, duisternis&#10;&#10;Automatisch gegenereerde beschrijving">
            <a:extLst>
              <a:ext uri="{FF2B5EF4-FFF2-40B4-BE49-F238E27FC236}">
                <a16:creationId xmlns:a16="http://schemas.microsoft.com/office/drawing/2014/main" id="{5605B657-70FE-8960-9939-30C73DB6B668}"/>
              </a:ext>
            </a:extLst>
          </p:cNvPr>
          <p:cNvPicPr>
            <a:picLocks noChangeAspect="1"/>
          </p:cNvPicPr>
          <p:nvPr/>
        </p:nvPicPr>
        <p:blipFill>
          <a:blip r:embed="rId4"/>
          <a:srcRect r="50446" b="1258"/>
          <a:stretch/>
        </p:blipFill>
        <p:spPr>
          <a:xfrm>
            <a:off x="7802308" y="5651604"/>
            <a:ext cx="1063140" cy="552171"/>
          </a:xfrm>
          <a:prstGeom prst="rect">
            <a:avLst/>
          </a:prstGeom>
        </p:spPr>
      </p:pic>
      <p:sp>
        <p:nvSpPr>
          <p:cNvPr id="45" name="Ovaal 44">
            <a:extLst>
              <a:ext uri="{FF2B5EF4-FFF2-40B4-BE49-F238E27FC236}">
                <a16:creationId xmlns:a16="http://schemas.microsoft.com/office/drawing/2014/main" id="{D5FB198A-C1D0-E9D2-155D-2BE00E2EB069}"/>
              </a:ext>
            </a:extLst>
          </p:cNvPr>
          <p:cNvSpPr/>
          <p:nvPr/>
        </p:nvSpPr>
        <p:spPr>
          <a:xfrm>
            <a:off x="7886461" y="5121439"/>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Lato Light"/>
                <a:cs typeface="Lato Light"/>
              </a:rPr>
              <a:t>x</a:t>
            </a:r>
            <a:endParaRPr lang="nl-NL" dirty="0"/>
          </a:p>
        </p:txBody>
      </p:sp>
      <p:sp>
        <p:nvSpPr>
          <p:cNvPr id="46" name="Ovaal 45">
            <a:extLst>
              <a:ext uri="{FF2B5EF4-FFF2-40B4-BE49-F238E27FC236}">
                <a16:creationId xmlns:a16="http://schemas.microsoft.com/office/drawing/2014/main" id="{F0BBCBF2-F06A-729D-F61C-D7573286D1F9}"/>
              </a:ext>
            </a:extLst>
          </p:cNvPr>
          <p:cNvSpPr/>
          <p:nvPr/>
        </p:nvSpPr>
        <p:spPr>
          <a:xfrm>
            <a:off x="10934461" y="5162079"/>
            <a:ext cx="272698" cy="2513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Lato Light"/>
                <a:cs typeface="Lato Light"/>
              </a:rPr>
              <a:t>x</a:t>
            </a:r>
            <a:endParaRPr lang="nl-NL" dirty="0"/>
          </a:p>
        </p:txBody>
      </p:sp>
      <p:pic>
        <p:nvPicPr>
          <p:cNvPr id="47" name="Graphic 46" descr="Toets met effen opvulling">
            <a:extLst>
              <a:ext uri="{FF2B5EF4-FFF2-40B4-BE49-F238E27FC236}">
                <a16:creationId xmlns:a16="http://schemas.microsoft.com/office/drawing/2014/main" id="{4AE0091B-8FFB-10E5-1726-966A9FEADD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80000">
            <a:off x="7973086" y="1252007"/>
            <a:ext cx="762000" cy="751840"/>
          </a:xfrm>
          <a:prstGeom prst="rect">
            <a:avLst/>
          </a:prstGeom>
        </p:spPr>
      </p:pic>
      <p:pic>
        <p:nvPicPr>
          <p:cNvPr id="49" name="Graphic 48" descr="Processor met effen opvulling">
            <a:extLst>
              <a:ext uri="{FF2B5EF4-FFF2-40B4-BE49-F238E27FC236}">
                <a16:creationId xmlns:a16="http://schemas.microsoft.com/office/drawing/2014/main" id="{8684B4DD-790A-79C8-DF2D-1D1C1E4796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1095" y="365222"/>
            <a:ext cx="837958" cy="827798"/>
          </a:xfrm>
          <a:prstGeom prst="rect">
            <a:avLst/>
          </a:prstGeom>
        </p:spPr>
      </p:pic>
      <p:cxnSp>
        <p:nvCxnSpPr>
          <p:cNvPr id="50" name="Rechte verbindingslijn met pijl 49">
            <a:extLst>
              <a:ext uri="{FF2B5EF4-FFF2-40B4-BE49-F238E27FC236}">
                <a16:creationId xmlns:a16="http://schemas.microsoft.com/office/drawing/2014/main" id="{F147C06F-A68F-2154-5657-9DFCE28D496C}"/>
              </a:ext>
            </a:extLst>
          </p:cNvPr>
          <p:cNvCxnSpPr/>
          <p:nvPr/>
        </p:nvCxnSpPr>
        <p:spPr>
          <a:xfrm>
            <a:off x="7406885" y="699925"/>
            <a:ext cx="5283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Rechte verbindingslijn met pijl 50">
            <a:extLst>
              <a:ext uri="{FF2B5EF4-FFF2-40B4-BE49-F238E27FC236}">
                <a16:creationId xmlns:a16="http://schemas.microsoft.com/office/drawing/2014/main" id="{09623795-70BF-F391-7C3E-6CB65C9CF5A6}"/>
              </a:ext>
            </a:extLst>
          </p:cNvPr>
          <p:cNvCxnSpPr>
            <a:cxnSpLocks/>
          </p:cNvCxnSpPr>
          <p:nvPr/>
        </p:nvCxnSpPr>
        <p:spPr>
          <a:xfrm flipH="1" flipV="1">
            <a:off x="7392660" y="866548"/>
            <a:ext cx="534416" cy="20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2E63BFBC-5986-2FE6-767F-B3FAD35CC9E3}"/>
              </a:ext>
            </a:extLst>
          </p:cNvPr>
          <p:cNvCxnSpPr>
            <a:cxnSpLocks/>
          </p:cNvCxnSpPr>
          <p:nvPr/>
        </p:nvCxnSpPr>
        <p:spPr>
          <a:xfrm>
            <a:off x="10366169" y="3394957"/>
            <a:ext cx="945924" cy="4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04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7" grpId="0" animBg="1"/>
      <p:bldP spid="19" grpId="0" animBg="1"/>
      <p:bldP spid="18" grpId="0" animBg="1"/>
      <p:bldP spid="16" grpId="0" animBg="1"/>
      <p:bldP spid="20" grpId="0" animBg="1"/>
      <p:bldP spid="27" grpId="0" animBg="1"/>
      <p:bldP spid="28" grpId="0" animBg="1"/>
      <p:bldP spid="29" grpId="0"/>
      <p:bldP spid="35" grpId="0" animBg="1"/>
      <p:bldP spid="36" grpId="0" animBg="1"/>
      <p:bldP spid="37" grpId="0" animBg="1"/>
      <p:bldP spid="38" grpId="0" animBg="1"/>
      <p:bldP spid="39" grpId="0" animBg="1"/>
      <p:bldP spid="45" grpId="0" animBg="1"/>
      <p:bldP spid="4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FB855EEA-A187-24F8-1DB9-3183873FD223}"/>
              </a:ext>
            </a:extLst>
          </p:cNvPr>
          <p:cNvSpPr/>
          <p:nvPr/>
        </p:nvSpPr>
        <p:spPr>
          <a:xfrm>
            <a:off x="1745" y="1253189"/>
            <a:ext cx="12187923" cy="158855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6" name="Titel 1">
            <a:extLst>
              <a:ext uri="{FF2B5EF4-FFF2-40B4-BE49-F238E27FC236}">
                <a16:creationId xmlns:a16="http://schemas.microsoft.com/office/drawing/2014/main" id="{4EB4AC3E-0855-0292-CEC2-13355944EA24}"/>
              </a:ext>
            </a:extLst>
          </p:cNvPr>
          <p:cNvSpPr txBox="1">
            <a:spLocks/>
          </p:cNvSpPr>
          <p:nvPr/>
        </p:nvSpPr>
        <p:spPr>
          <a:xfrm>
            <a:off x="3201173" y="1547725"/>
            <a:ext cx="5789048"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ea typeface="+mj-lt"/>
                <a:cs typeface="+mj-lt"/>
              </a:rPr>
              <a:t>INTERNET</a:t>
            </a:r>
            <a:endParaRPr lang="nl-NL" dirty="0">
              <a:solidFill>
                <a:schemeClr val="bg1"/>
              </a:solidFill>
              <a:ea typeface="+mj-lt"/>
              <a:cs typeface="+mj-lt"/>
            </a:endParaRPr>
          </a:p>
        </p:txBody>
      </p:sp>
      <p:sp>
        <p:nvSpPr>
          <p:cNvPr id="8" name="Rechthoek 7">
            <a:extLst>
              <a:ext uri="{FF2B5EF4-FFF2-40B4-BE49-F238E27FC236}">
                <a16:creationId xmlns:a16="http://schemas.microsoft.com/office/drawing/2014/main" id="{19E58DE1-0505-849F-3BBE-65B225B8E74B}"/>
              </a:ext>
            </a:extLst>
          </p:cNvPr>
          <p:cNvSpPr/>
          <p:nvPr/>
        </p:nvSpPr>
        <p:spPr>
          <a:xfrm>
            <a:off x="1745" y="3839979"/>
            <a:ext cx="12187923" cy="158855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10" name="Titel 1">
            <a:extLst>
              <a:ext uri="{FF2B5EF4-FFF2-40B4-BE49-F238E27FC236}">
                <a16:creationId xmlns:a16="http://schemas.microsoft.com/office/drawing/2014/main" id="{0F6B950C-767C-6C52-0649-26FEC0897CF2}"/>
              </a:ext>
            </a:extLst>
          </p:cNvPr>
          <p:cNvSpPr txBox="1">
            <a:spLocks/>
          </p:cNvSpPr>
          <p:nvPr/>
        </p:nvSpPr>
        <p:spPr>
          <a:xfrm>
            <a:off x="4254803" y="4153631"/>
            <a:ext cx="3681790"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rPr>
              <a:t>THINGS</a:t>
            </a:r>
            <a:endParaRPr lang="nl-NL" sz="7200">
              <a:solidFill>
                <a:schemeClr val="bg1"/>
              </a:solidFill>
            </a:endParaRPr>
          </a:p>
        </p:txBody>
      </p:sp>
      <p:sp>
        <p:nvSpPr>
          <p:cNvPr id="12" name="Title 1">
            <a:extLst>
              <a:ext uri="{FF2B5EF4-FFF2-40B4-BE49-F238E27FC236}">
                <a16:creationId xmlns:a16="http://schemas.microsoft.com/office/drawing/2014/main" id="{8842EF54-912E-2994-5B78-3895589ABD83}"/>
              </a:ext>
            </a:extLst>
          </p:cNvPr>
          <p:cNvSpPr txBox="1">
            <a:spLocks/>
          </p:cNvSpPr>
          <p:nvPr/>
        </p:nvSpPr>
        <p:spPr>
          <a:xfrm>
            <a:off x="5731042" y="2992019"/>
            <a:ext cx="719890" cy="72398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of</a:t>
            </a:r>
            <a:endParaRPr lang="nl-NL" dirty="0"/>
          </a:p>
        </p:txBody>
      </p:sp>
    </p:spTree>
    <p:extLst>
      <p:ext uri="{BB962C8B-B14F-4D97-AF65-F5344CB8AC3E}">
        <p14:creationId xmlns:p14="http://schemas.microsoft.com/office/powerpoint/2010/main" val="1093007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51C6A-45AA-675D-4887-8B0A4C2456EA}"/>
              </a:ext>
            </a:extLst>
          </p:cNvPr>
          <p:cNvSpPr>
            <a:spLocks noGrp="1"/>
          </p:cNvSpPr>
          <p:nvPr>
            <p:ph type="title"/>
          </p:nvPr>
        </p:nvSpPr>
        <p:spPr>
          <a:xfrm>
            <a:off x="4254803" y="2931357"/>
            <a:ext cx="3681790" cy="1002166"/>
          </a:xfrm>
        </p:spPr>
        <p:txBody>
          <a:bodyPr>
            <a:noAutofit/>
          </a:bodyPr>
          <a:lstStyle/>
          <a:p>
            <a:pPr algn="ctr"/>
            <a:r>
              <a:rPr lang="nl-NL" sz="7200" b="1"/>
              <a:t>THINGS</a:t>
            </a:r>
            <a:endParaRPr lang="nl-NL" sz="7200"/>
          </a:p>
        </p:txBody>
      </p:sp>
    </p:spTree>
    <p:extLst>
      <p:ext uri="{BB962C8B-B14F-4D97-AF65-F5344CB8AC3E}">
        <p14:creationId xmlns:p14="http://schemas.microsoft.com/office/powerpoint/2010/main" val="1390583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A59EB0CE-4248-E102-6E45-6A060474D35F}"/>
              </a:ext>
            </a:extLst>
          </p:cNvPr>
          <p:cNvSpPr/>
          <p:nvPr/>
        </p:nvSpPr>
        <p:spPr>
          <a:xfrm>
            <a:off x="1745" y="2476400"/>
            <a:ext cx="12187923" cy="190939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10" name="Rechthoek 9">
            <a:extLst>
              <a:ext uri="{FF2B5EF4-FFF2-40B4-BE49-F238E27FC236}">
                <a16:creationId xmlns:a16="http://schemas.microsoft.com/office/drawing/2014/main" id="{3B00E1F8-A03E-7BC3-CF5B-4492C9FB3779}"/>
              </a:ext>
            </a:extLst>
          </p:cNvPr>
          <p:cNvSpPr/>
          <p:nvPr/>
        </p:nvSpPr>
        <p:spPr>
          <a:xfrm>
            <a:off x="1835223"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a:latin typeface="Lato"/>
                <a:ea typeface="Lato Light"/>
                <a:cs typeface="Lato Light"/>
              </a:rPr>
              <a:t>Power management</a:t>
            </a:r>
            <a:endParaRPr lang="nl-NL" sz="2800" b="1" dirty="0">
              <a:latin typeface="Lato"/>
              <a:ea typeface="Lato"/>
              <a:cs typeface="Lato"/>
            </a:endParaRPr>
          </a:p>
        </p:txBody>
      </p:sp>
      <p:sp>
        <p:nvSpPr>
          <p:cNvPr id="11" name="Rechthoek 10">
            <a:extLst>
              <a:ext uri="{FF2B5EF4-FFF2-40B4-BE49-F238E27FC236}">
                <a16:creationId xmlns:a16="http://schemas.microsoft.com/office/drawing/2014/main" id="{117303D7-EC02-1C5A-930F-12634EF84567}"/>
              </a:ext>
            </a:extLst>
          </p:cNvPr>
          <p:cNvSpPr/>
          <p:nvPr/>
        </p:nvSpPr>
        <p:spPr>
          <a:xfrm>
            <a:off x="5023591"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a:latin typeface="Lato"/>
                <a:ea typeface="Lato Light"/>
                <a:cs typeface="Lato Light"/>
              </a:rPr>
              <a:t>Sensors</a:t>
            </a:r>
            <a:endParaRPr lang="nl-NL" dirty="0"/>
          </a:p>
        </p:txBody>
      </p:sp>
      <p:sp>
        <p:nvSpPr>
          <p:cNvPr id="12" name="Rechthoek 11">
            <a:extLst>
              <a:ext uri="{FF2B5EF4-FFF2-40B4-BE49-F238E27FC236}">
                <a16:creationId xmlns:a16="http://schemas.microsoft.com/office/drawing/2014/main" id="{EB787F57-78E3-1E9F-E3CB-D0E0FC044E6B}"/>
              </a:ext>
            </a:extLst>
          </p:cNvPr>
          <p:cNvSpPr/>
          <p:nvPr/>
        </p:nvSpPr>
        <p:spPr>
          <a:xfrm>
            <a:off x="8211959"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err="1">
                <a:latin typeface="Lato"/>
                <a:ea typeface="Lato Light"/>
                <a:cs typeface="Lato Light"/>
              </a:rPr>
              <a:t>Actuators</a:t>
            </a:r>
            <a:endParaRPr lang="nl-NL" dirty="0" err="1"/>
          </a:p>
        </p:txBody>
      </p:sp>
      <p:sp>
        <p:nvSpPr>
          <p:cNvPr id="6" name="Titel 1">
            <a:extLst>
              <a:ext uri="{FF2B5EF4-FFF2-40B4-BE49-F238E27FC236}">
                <a16:creationId xmlns:a16="http://schemas.microsoft.com/office/drawing/2014/main" id="{0782B325-5EBE-8FED-7DE5-15104038C8D0}"/>
              </a:ext>
            </a:extLst>
          </p:cNvPr>
          <p:cNvSpPr txBox="1">
            <a:spLocks/>
          </p:cNvSpPr>
          <p:nvPr/>
        </p:nvSpPr>
        <p:spPr>
          <a:xfrm>
            <a:off x="4254803" y="2860237"/>
            <a:ext cx="3681790"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rPr>
              <a:t>THINGS</a:t>
            </a:r>
            <a:endParaRPr lang="nl-NL" sz="7200">
              <a:solidFill>
                <a:schemeClr val="bg1"/>
              </a:solidFill>
            </a:endParaRPr>
          </a:p>
        </p:txBody>
      </p:sp>
    </p:spTree>
    <p:extLst>
      <p:ext uri="{BB962C8B-B14F-4D97-AF65-F5344CB8AC3E}">
        <p14:creationId xmlns:p14="http://schemas.microsoft.com/office/powerpoint/2010/main" val="1059538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A59EB0CE-4248-E102-6E45-6A060474D35F}"/>
              </a:ext>
            </a:extLst>
          </p:cNvPr>
          <p:cNvSpPr/>
          <p:nvPr/>
        </p:nvSpPr>
        <p:spPr>
          <a:xfrm>
            <a:off x="1745" y="2476400"/>
            <a:ext cx="12187923" cy="190939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10" name="Rechthoek 9">
            <a:extLst>
              <a:ext uri="{FF2B5EF4-FFF2-40B4-BE49-F238E27FC236}">
                <a16:creationId xmlns:a16="http://schemas.microsoft.com/office/drawing/2014/main" id="{3B00E1F8-A03E-7BC3-CF5B-4492C9FB3779}"/>
              </a:ext>
            </a:extLst>
          </p:cNvPr>
          <p:cNvSpPr/>
          <p:nvPr/>
        </p:nvSpPr>
        <p:spPr>
          <a:xfrm>
            <a:off x="1835223"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a:latin typeface="Lato"/>
                <a:ea typeface="Lato Light"/>
                <a:cs typeface="Lato Light"/>
              </a:rPr>
              <a:t>Power management</a:t>
            </a:r>
            <a:endParaRPr lang="nl-NL" sz="2800" b="1" dirty="0">
              <a:latin typeface="Lato"/>
              <a:ea typeface="Lato"/>
              <a:cs typeface="Lato"/>
            </a:endParaRPr>
          </a:p>
        </p:txBody>
      </p:sp>
      <p:sp>
        <p:nvSpPr>
          <p:cNvPr id="11" name="Rechthoek 10">
            <a:extLst>
              <a:ext uri="{FF2B5EF4-FFF2-40B4-BE49-F238E27FC236}">
                <a16:creationId xmlns:a16="http://schemas.microsoft.com/office/drawing/2014/main" id="{117303D7-EC02-1C5A-930F-12634EF84567}"/>
              </a:ext>
            </a:extLst>
          </p:cNvPr>
          <p:cNvSpPr/>
          <p:nvPr/>
        </p:nvSpPr>
        <p:spPr>
          <a:xfrm>
            <a:off x="5023591"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sz="2800" b="1" dirty="0">
              <a:latin typeface="Lato"/>
              <a:ea typeface="Lato Light"/>
              <a:cs typeface="Lato Light"/>
            </a:endParaRPr>
          </a:p>
        </p:txBody>
      </p:sp>
      <p:sp>
        <p:nvSpPr>
          <p:cNvPr id="12" name="Rechthoek 11">
            <a:extLst>
              <a:ext uri="{FF2B5EF4-FFF2-40B4-BE49-F238E27FC236}">
                <a16:creationId xmlns:a16="http://schemas.microsoft.com/office/drawing/2014/main" id="{EB787F57-78E3-1E9F-E3CB-D0E0FC044E6B}"/>
              </a:ext>
            </a:extLst>
          </p:cNvPr>
          <p:cNvSpPr/>
          <p:nvPr/>
        </p:nvSpPr>
        <p:spPr>
          <a:xfrm>
            <a:off x="8211959"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sz="2800" b="1" dirty="0">
              <a:latin typeface="Lato"/>
              <a:ea typeface="Lato Light"/>
              <a:cs typeface="Lato Light"/>
            </a:endParaRPr>
          </a:p>
        </p:txBody>
      </p:sp>
      <p:sp>
        <p:nvSpPr>
          <p:cNvPr id="6" name="Titel 1">
            <a:extLst>
              <a:ext uri="{FF2B5EF4-FFF2-40B4-BE49-F238E27FC236}">
                <a16:creationId xmlns:a16="http://schemas.microsoft.com/office/drawing/2014/main" id="{0782B325-5EBE-8FED-7DE5-15104038C8D0}"/>
              </a:ext>
            </a:extLst>
          </p:cNvPr>
          <p:cNvSpPr txBox="1">
            <a:spLocks/>
          </p:cNvSpPr>
          <p:nvPr/>
        </p:nvSpPr>
        <p:spPr>
          <a:xfrm>
            <a:off x="4254803" y="2860237"/>
            <a:ext cx="3681790"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rPr>
              <a:t>THINGS</a:t>
            </a:r>
            <a:endParaRPr lang="nl-NL" sz="7200">
              <a:solidFill>
                <a:schemeClr val="bg1"/>
              </a:solidFill>
            </a:endParaRPr>
          </a:p>
        </p:txBody>
      </p:sp>
    </p:spTree>
    <p:extLst>
      <p:ext uri="{BB962C8B-B14F-4D97-AF65-F5344CB8AC3E}">
        <p14:creationId xmlns:p14="http://schemas.microsoft.com/office/powerpoint/2010/main" val="646437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75</a:t>
            </a:fld>
            <a:endParaRPr lang="en-US"/>
          </a:p>
        </p:txBody>
      </p:sp>
      <p:sp>
        <p:nvSpPr>
          <p:cNvPr id="4" name="TextBox 3">
            <a:extLst>
              <a:ext uri="{FF2B5EF4-FFF2-40B4-BE49-F238E27FC236}">
                <a16:creationId xmlns:a16="http://schemas.microsoft.com/office/drawing/2014/main" id="{6BBABB92-A444-03EF-CB9A-1411D04E0D39}"/>
              </a:ext>
            </a:extLst>
          </p:cNvPr>
          <p:cNvSpPr txBox="1"/>
          <p:nvPr/>
        </p:nvSpPr>
        <p:spPr>
          <a:xfrm>
            <a:off x="1975736" y="774706"/>
            <a:ext cx="2204420" cy="769441"/>
          </a:xfrm>
          <a:prstGeom prst="rect">
            <a:avLst/>
          </a:prstGeom>
          <a:noFill/>
        </p:spPr>
        <p:txBody>
          <a:bodyPr wrap="square" lIns="91440" tIns="45720" rIns="91440" bIns="45720" rtlCol="0" anchor="t">
            <a:spAutoFit/>
          </a:bodyPr>
          <a:lstStyle/>
          <a:p>
            <a:pPr algn="ctr"/>
            <a:r>
              <a:rPr lang="en-US" sz="4400" dirty="0">
                <a:latin typeface="Raleway"/>
                <a:ea typeface="Lato"/>
                <a:cs typeface="Lato"/>
              </a:rPr>
              <a:t>Battery</a:t>
            </a:r>
            <a:endParaRPr lang="en-US" sz="4400">
              <a:latin typeface="Raleway"/>
              <a:ea typeface="Lato"/>
              <a:cs typeface="Lato"/>
            </a:endParaRPr>
          </a:p>
        </p:txBody>
      </p:sp>
      <p:sp>
        <p:nvSpPr>
          <p:cNvPr id="6" name="TextBox 5">
            <a:extLst>
              <a:ext uri="{FF2B5EF4-FFF2-40B4-BE49-F238E27FC236}">
                <a16:creationId xmlns:a16="http://schemas.microsoft.com/office/drawing/2014/main" id="{57BEDC48-28F7-0879-F0C4-DA49E10E86C6}"/>
              </a:ext>
            </a:extLst>
          </p:cNvPr>
          <p:cNvSpPr txBox="1"/>
          <p:nvPr/>
        </p:nvSpPr>
        <p:spPr>
          <a:xfrm>
            <a:off x="7640322" y="770523"/>
            <a:ext cx="2757066" cy="769441"/>
          </a:xfrm>
          <a:prstGeom prst="rect">
            <a:avLst/>
          </a:prstGeom>
          <a:noFill/>
        </p:spPr>
        <p:txBody>
          <a:bodyPr wrap="square" lIns="91440" tIns="45720" rIns="91440" bIns="45720" rtlCol="0" anchor="t">
            <a:spAutoFit/>
          </a:bodyPr>
          <a:lstStyle/>
          <a:p>
            <a:pPr algn="ctr"/>
            <a:r>
              <a:rPr lang="en-US" sz="4400" dirty="0">
                <a:latin typeface="Raleway"/>
              </a:rPr>
              <a:t>Capacitor</a:t>
            </a:r>
            <a:endParaRPr lang="nl-NL" sz="4400">
              <a:latin typeface="Raleway"/>
              <a:ea typeface="Lato Light"/>
              <a:cs typeface="Lato Light"/>
            </a:endParaRPr>
          </a:p>
        </p:txBody>
      </p:sp>
      <p:cxnSp>
        <p:nvCxnSpPr>
          <p:cNvPr id="8" name="Straight Arrow Connector 7">
            <a:extLst>
              <a:ext uri="{FF2B5EF4-FFF2-40B4-BE49-F238E27FC236}">
                <a16:creationId xmlns:a16="http://schemas.microsoft.com/office/drawing/2014/main" id="{DF701275-512A-4D97-5EFB-C34B3858D59A}"/>
              </a:ext>
            </a:extLst>
          </p:cNvPr>
          <p:cNvCxnSpPr/>
          <p:nvPr/>
        </p:nvCxnSpPr>
        <p:spPr>
          <a:xfrm>
            <a:off x="5294605" y="1097872"/>
            <a:ext cx="1326995"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14">
            <a:extLst>
              <a:ext uri="{FF2B5EF4-FFF2-40B4-BE49-F238E27FC236}">
                <a16:creationId xmlns:a16="http://schemas.microsoft.com/office/drawing/2014/main" id="{4EDFD409-BE76-3101-3D9D-F8A78647EE72}"/>
              </a:ext>
            </a:extLst>
          </p:cNvPr>
          <p:cNvSpPr txBox="1"/>
          <p:nvPr/>
        </p:nvSpPr>
        <p:spPr>
          <a:xfrm>
            <a:off x="1223075" y="1876777"/>
            <a:ext cx="3765703" cy="954107"/>
          </a:xfrm>
          <a:prstGeom prst="rect">
            <a:avLst/>
          </a:prstGeom>
          <a:noFill/>
        </p:spPr>
        <p:txBody>
          <a:bodyPr wrap="square" lIns="91440" tIns="45720" rIns="91440" bIns="45720" rtlCol="0" anchor="t">
            <a:spAutoFit/>
          </a:bodyPr>
          <a:lstStyle/>
          <a:p>
            <a:pPr algn="ctr"/>
            <a:r>
              <a:rPr lang="en-US" sz="2800" dirty="0"/>
              <a:t>Stores charge in chemical form</a:t>
            </a:r>
            <a:endParaRPr lang="nl-NL" dirty="0"/>
          </a:p>
        </p:txBody>
      </p:sp>
      <p:sp>
        <p:nvSpPr>
          <p:cNvPr id="10" name="TextBox 14">
            <a:extLst>
              <a:ext uri="{FF2B5EF4-FFF2-40B4-BE49-F238E27FC236}">
                <a16:creationId xmlns:a16="http://schemas.microsoft.com/office/drawing/2014/main" id="{CBD631AE-40C8-D902-23BD-E19B293753BD}"/>
              </a:ext>
            </a:extLst>
          </p:cNvPr>
          <p:cNvSpPr txBox="1"/>
          <p:nvPr/>
        </p:nvSpPr>
        <p:spPr>
          <a:xfrm>
            <a:off x="7140335" y="1876778"/>
            <a:ext cx="3765703" cy="954107"/>
          </a:xfrm>
          <a:prstGeom prst="rect">
            <a:avLst/>
          </a:prstGeom>
          <a:noFill/>
        </p:spPr>
        <p:txBody>
          <a:bodyPr wrap="square" lIns="91440" tIns="45720" rIns="91440" bIns="45720" rtlCol="0" anchor="t">
            <a:spAutoFit/>
          </a:bodyPr>
          <a:lstStyle/>
          <a:p>
            <a:pPr algn="ctr"/>
            <a:r>
              <a:rPr lang="en-US" sz="2800" dirty="0"/>
              <a:t>Stores charge in electric field</a:t>
            </a:r>
            <a:endParaRPr lang="en-US" sz="2800" dirty="0">
              <a:ea typeface="Lato Light"/>
              <a:cs typeface="Lato Light"/>
            </a:endParaRPr>
          </a:p>
        </p:txBody>
      </p:sp>
      <p:pic>
        <p:nvPicPr>
          <p:cNvPr id="11" name="Afbeelding 10" descr="undefined">
            <a:extLst>
              <a:ext uri="{FF2B5EF4-FFF2-40B4-BE49-F238E27FC236}">
                <a16:creationId xmlns:a16="http://schemas.microsoft.com/office/drawing/2014/main" id="{1D93AE67-3350-FA73-D619-25DEF16263FC}"/>
              </a:ext>
            </a:extLst>
          </p:cNvPr>
          <p:cNvPicPr>
            <a:picLocks noChangeAspect="1"/>
          </p:cNvPicPr>
          <p:nvPr/>
        </p:nvPicPr>
        <p:blipFill>
          <a:blip r:embed="rId3"/>
          <a:stretch>
            <a:fillRect/>
          </a:stretch>
        </p:blipFill>
        <p:spPr>
          <a:xfrm>
            <a:off x="491067" y="3008769"/>
            <a:ext cx="5010385" cy="2900685"/>
          </a:xfrm>
          <a:prstGeom prst="rect">
            <a:avLst/>
          </a:prstGeom>
        </p:spPr>
      </p:pic>
      <p:sp>
        <p:nvSpPr>
          <p:cNvPr id="13" name="TextBox 11">
            <a:extLst>
              <a:ext uri="{FF2B5EF4-FFF2-40B4-BE49-F238E27FC236}">
                <a16:creationId xmlns:a16="http://schemas.microsoft.com/office/drawing/2014/main" id="{ECE515D8-2116-D379-2C88-4E1D664DBD80}"/>
              </a:ext>
            </a:extLst>
          </p:cNvPr>
          <p:cNvSpPr txBox="1"/>
          <p:nvPr/>
        </p:nvSpPr>
        <p:spPr>
          <a:xfrm>
            <a:off x="1982392" y="5930074"/>
            <a:ext cx="3519295" cy="307777"/>
          </a:xfrm>
          <a:prstGeom prst="rect">
            <a:avLst/>
          </a:prstGeom>
          <a:noFill/>
        </p:spPr>
        <p:txBody>
          <a:bodyPr wrap="square" lIns="91440" tIns="45720" rIns="91440" bIns="45720" rtlCol="0" anchor="t">
            <a:spAutoFit/>
          </a:bodyPr>
          <a:lstStyle/>
          <a:p>
            <a:pPr algn="r"/>
            <a:r>
              <a:rPr lang="en-US" sz="1400" i="1" dirty="0">
                <a:solidFill>
                  <a:schemeClr val="tx2"/>
                </a:solidFill>
                <a:highlight>
                  <a:srgbClr val="FFFFFF"/>
                </a:highlight>
                <a:ea typeface="+mn-lt"/>
                <a:cs typeface="+mn-lt"/>
              </a:rPr>
              <a:t>https://en.wikipedia.org/wiki/Galvanic_cell</a:t>
            </a:r>
            <a:endParaRPr lang="nl-NL" i="1" dirty="0">
              <a:solidFill>
                <a:schemeClr val="tx2"/>
              </a:solidFill>
              <a:ea typeface="Lato Light"/>
              <a:cs typeface="Lato Light"/>
            </a:endParaRPr>
          </a:p>
        </p:txBody>
      </p:sp>
      <p:pic>
        <p:nvPicPr>
          <p:cNvPr id="14" name="Afbeelding 13" descr="Nondestructive Evaluation Physics : Electricity">
            <a:extLst>
              <a:ext uri="{FF2B5EF4-FFF2-40B4-BE49-F238E27FC236}">
                <a16:creationId xmlns:a16="http://schemas.microsoft.com/office/drawing/2014/main" id="{A7E446E3-8524-FEA6-6814-513CC442C8B4}"/>
              </a:ext>
            </a:extLst>
          </p:cNvPr>
          <p:cNvPicPr>
            <a:picLocks noChangeAspect="1"/>
          </p:cNvPicPr>
          <p:nvPr/>
        </p:nvPicPr>
        <p:blipFill>
          <a:blip r:embed="rId4"/>
          <a:srcRect t="9459" r="-248" b="-270"/>
          <a:stretch/>
        </p:blipFill>
        <p:spPr>
          <a:xfrm>
            <a:off x="6944549" y="2869554"/>
            <a:ext cx="3806252" cy="3168899"/>
          </a:xfrm>
          <a:prstGeom prst="rect">
            <a:avLst/>
          </a:prstGeom>
        </p:spPr>
      </p:pic>
      <p:sp>
        <p:nvSpPr>
          <p:cNvPr id="15" name="Tekstvak 14">
            <a:extLst>
              <a:ext uri="{FF2B5EF4-FFF2-40B4-BE49-F238E27FC236}">
                <a16:creationId xmlns:a16="http://schemas.microsoft.com/office/drawing/2014/main" id="{153B0FEF-233E-1F61-E4D2-D9B1475CA7B0}"/>
              </a:ext>
            </a:extLst>
          </p:cNvPr>
          <p:cNvSpPr txBox="1"/>
          <p:nvPr/>
        </p:nvSpPr>
        <p:spPr>
          <a:xfrm>
            <a:off x="6624697" y="6050844"/>
            <a:ext cx="46811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solidFill>
                  <a:schemeClr val="tx2"/>
                </a:solidFill>
                <a:highlight>
                  <a:srgbClr val="FFFFFF"/>
                </a:highlight>
                <a:ea typeface="+mn-lt"/>
                <a:cs typeface="+mn-lt"/>
              </a:rPr>
              <a:t>https://www.nde-ed.org/Physics/Electricity/capacitance.xhtml</a:t>
            </a:r>
          </a:p>
        </p:txBody>
      </p:sp>
    </p:spTree>
    <p:extLst>
      <p:ext uri="{BB962C8B-B14F-4D97-AF65-F5344CB8AC3E}">
        <p14:creationId xmlns:p14="http://schemas.microsoft.com/office/powerpoint/2010/main" val="398490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76</a:t>
            </a:fld>
            <a:endParaRPr lang="en-US"/>
          </a:p>
        </p:txBody>
      </p:sp>
      <p:pic>
        <p:nvPicPr>
          <p:cNvPr id="13" name="Picture 12">
            <a:extLst>
              <a:ext uri="{FF2B5EF4-FFF2-40B4-BE49-F238E27FC236}">
                <a16:creationId xmlns:a16="http://schemas.microsoft.com/office/drawing/2014/main" id="{6A6E4BA3-EA1D-EDAC-3D3E-730BA67B0B93}"/>
              </a:ext>
            </a:extLst>
          </p:cNvPr>
          <p:cNvPicPr>
            <a:picLocks noChangeAspect="1"/>
          </p:cNvPicPr>
          <p:nvPr/>
        </p:nvPicPr>
        <p:blipFill>
          <a:blip r:embed="rId3"/>
          <a:stretch>
            <a:fillRect/>
          </a:stretch>
        </p:blipFill>
        <p:spPr>
          <a:xfrm>
            <a:off x="7064778" y="2703790"/>
            <a:ext cx="4616338" cy="1200330"/>
          </a:xfrm>
          <a:prstGeom prst="rect">
            <a:avLst/>
          </a:prstGeom>
        </p:spPr>
      </p:pic>
      <p:pic>
        <p:nvPicPr>
          <p:cNvPr id="1026" name="Picture 2" descr="pizzahut offers">
            <a:extLst>
              <a:ext uri="{FF2B5EF4-FFF2-40B4-BE49-F238E27FC236}">
                <a16:creationId xmlns:a16="http://schemas.microsoft.com/office/drawing/2014/main" id="{FD661CFC-40A1-1C8A-DC09-3C77B420FE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719" y="3410196"/>
            <a:ext cx="3657600" cy="2686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65847C-3C6E-75E7-7DB0-839F8D5B5E5D}"/>
              </a:ext>
            </a:extLst>
          </p:cNvPr>
          <p:cNvSpPr txBox="1"/>
          <p:nvPr/>
        </p:nvSpPr>
        <p:spPr>
          <a:xfrm>
            <a:off x="6687831" y="5122553"/>
            <a:ext cx="1969235" cy="461665"/>
          </a:xfrm>
          <a:prstGeom prst="rect">
            <a:avLst/>
          </a:prstGeom>
          <a:noFill/>
        </p:spPr>
        <p:txBody>
          <a:bodyPr wrap="square" rtlCol="0">
            <a:spAutoFit/>
          </a:bodyPr>
          <a:lstStyle/>
          <a:p>
            <a:pPr algn="ctr"/>
            <a:r>
              <a:rPr lang="en-US" sz="2400" dirty="0"/>
              <a:t>(230g)</a:t>
            </a:r>
            <a:endParaRPr lang="en-US" sz="1600" dirty="0"/>
          </a:p>
        </p:txBody>
      </p:sp>
      <p:pic>
        <p:nvPicPr>
          <p:cNvPr id="1030" name="Picture 6" descr="Pizza Hut Reveals New Logo Design - Logo-Designer.co">
            <a:extLst>
              <a:ext uri="{FF2B5EF4-FFF2-40B4-BE49-F238E27FC236}">
                <a16:creationId xmlns:a16="http://schemas.microsoft.com/office/drawing/2014/main" id="{EE6A9473-4948-4958-149F-630ABCB1A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3994" y="2667169"/>
            <a:ext cx="1230784" cy="120474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5032CE-4150-7239-EC59-2AC2ACD16B4A}"/>
              </a:ext>
            </a:extLst>
          </p:cNvPr>
          <p:cNvSpPr txBox="1"/>
          <p:nvPr/>
        </p:nvSpPr>
        <p:spPr>
          <a:xfrm>
            <a:off x="1516052" y="1335748"/>
            <a:ext cx="1969235" cy="646331"/>
          </a:xfrm>
          <a:prstGeom prst="rect">
            <a:avLst/>
          </a:prstGeom>
          <a:noFill/>
        </p:spPr>
        <p:txBody>
          <a:bodyPr wrap="square" rtlCol="0">
            <a:spAutoFit/>
          </a:bodyPr>
          <a:lstStyle/>
          <a:p>
            <a:pPr algn="ctr"/>
            <a:r>
              <a:rPr lang="en-US" sz="3600" dirty="0"/>
              <a:t>&lt;2kcal</a:t>
            </a:r>
          </a:p>
        </p:txBody>
      </p:sp>
      <p:sp>
        <p:nvSpPr>
          <p:cNvPr id="11" name="TextBox 10">
            <a:extLst>
              <a:ext uri="{FF2B5EF4-FFF2-40B4-BE49-F238E27FC236}">
                <a16:creationId xmlns:a16="http://schemas.microsoft.com/office/drawing/2014/main" id="{AD2370C6-82C3-D4FD-7CF8-F24CA130E160}"/>
              </a:ext>
            </a:extLst>
          </p:cNvPr>
          <p:cNvSpPr txBox="1"/>
          <p:nvPr/>
        </p:nvSpPr>
        <p:spPr>
          <a:xfrm>
            <a:off x="8107892" y="1271047"/>
            <a:ext cx="1969235" cy="646331"/>
          </a:xfrm>
          <a:prstGeom prst="rect">
            <a:avLst/>
          </a:prstGeom>
          <a:noFill/>
        </p:spPr>
        <p:txBody>
          <a:bodyPr wrap="square" rtlCol="0">
            <a:spAutoFit/>
          </a:bodyPr>
          <a:lstStyle/>
          <a:p>
            <a:pPr algn="ctr"/>
            <a:r>
              <a:rPr lang="en-US" sz="3600" dirty="0"/>
              <a:t>384kcal</a:t>
            </a:r>
          </a:p>
        </p:txBody>
      </p:sp>
      <p:sp>
        <p:nvSpPr>
          <p:cNvPr id="15" name="TextBox 14">
            <a:extLst>
              <a:ext uri="{FF2B5EF4-FFF2-40B4-BE49-F238E27FC236}">
                <a16:creationId xmlns:a16="http://schemas.microsoft.com/office/drawing/2014/main" id="{42126366-7BCD-E1BC-8E82-990B3095DE50}"/>
              </a:ext>
            </a:extLst>
          </p:cNvPr>
          <p:cNvSpPr txBox="1"/>
          <p:nvPr/>
        </p:nvSpPr>
        <p:spPr>
          <a:xfrm>
            <a:off x="665356" y="4923482"/>
            <a:ext cx="3180629" cy="307777"/>
          </a:xfrm>
          <a:prstGeom prst="rect">
            <a:avLst/>
          </a:prstGeom>
          <a:noFill/>
        </p:spPr>
        <p:txBody>
          <a:bodyPr wrap="square" rtlCol="0">
            <a:spAutoFit/>
          </a:bodyPr>
          <a:lstStyle/>
          <a:p>
            <a:pPr algn="ctr"/>
            <a:r>
              <a:rPr lang="en-US" sz="1400" i="1" dirty="0">
                <a:solidFill>
                  <a:schemeClr val="tx2"/>
                </a:solidFill>
                <a:highlight>
                  <a:srgbClr val="FFFFFF"/>
                </a:highlight>
                <a:latin typeface="Arial" panose="020B0604020202020204" pitchFamily="34" charset="0"/>
              </a:rPr>
              <a:t>Duracell OP1500 AA battery</a:t>
            </a:r>
          </a:p>
        </p:txBody>
      </p:sp>
      <p:pic>
        <p:nvPicPr>
          <p:cNvPr id="16" name="Picture 15">
            <a:extLst>
              <a:ext uri="{FF2B5EF4-FFF2-40B4-BE49-F238E27FC236}">
                <a16:creationId xmlns:a16="http://schemas.microsoft.com/office/drawing/2014/main" id="{32FB065F-8689-7208-4B49-41BFA77B1CEC}"/>
              </a:ext>
            </a:extLst>
          </p:cNvPr>
          <p:cNvPicPr>
            <a:picLocks noChangeAspect="1"/>
          </p:cNvPicPr>
          <p:nvPr/>
        </p:nvPicPr>
        <p:blipFill>
          <a:blip r:embed="rId6"/>
          <a:stretch>
            <a:fillRect/>
          </a:stretch>
        </p:blipFill>
        <p:spPr>
          <a:xfrm rot="2428219">
            <a:off x="1209822" y="3358752"/>
            <a:ext cx="2418382" cy="779478"/>
          </a:xfrm>
          <a:prstGeom prst="rect">
            <a:avLst/>
          </a:prstGeom>
        </p:spPr>
      </p:pic>
    </p:spTree>
    <p:extLst>
      <p:ext uri="{BB962C8B-B14F-4D97-AF65-F5344CB8AC3E}">
        <p14:creationId xmlns:p14="http://schemas.microsoft.com/office/powerpoint/2010/main" val="235035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77</a:t>
            </a:fld>
            <a:endParaRPr lang="en-US"/>
          </a:p>
        </p:txBody>
      </p:sp>
      <p:sp>
        <p:nvSpPr>
          <p:cNvPr id="10" name="TextBox 9">
            <a:extLst>
              <a:ext uri="{FF2B5EF4-FFF2-40B4-BE49-F238E27FC236}">
                <a16:creationId xmlns:a16="http://schemas.microsoft.com/office/drawing/2014/main" id="{4B5032CE-4150-7239-EC59-2AC2ACD16B4A}"/>
              </a:ext>
            </a:extLst>
          </p:cNvPr>
          <p:cNvSpPr txBox="1"/>
          <p:nvPr/>
        </p:nvSpPr>
        <p:spPr>
          <a:xfrm>
            <a:off x="6233019" y="3105834"/>
            <a:ext cx="5120781" cy="1754326"/>
          </a:xfrm>
          <a:prstGeom prst="rect">
            <a:avLst/>
          </a:prstGeom>
          <a:noFill/>
        </p:spPr>
        <p:txBody>
          <a:bodyPr wrap="square" rtlCol="0">
            <a:spAutoFit/>
          </a:bodyPr>
          <a:lstStyle/>
          <a:p>
            <a:r>
              <a:rPr lang="en-US" sz="3600" dirty="0"/>
              <a:t>Slow increase of capacity:  ~8% yearly increase (</a:t>
            </a:r>
            <a:r>
              <a:rPr lang="en-US" sz="3600" dirty="0" err="1"/>
              <a:t>Wh</a:t>
            </a:r>
            <a:r>
              <a:rPr lang="en-US" sz="3600" dirty="0"/>
              <a:t>/cm3)</a:t>
            </a:r>
          </a:p>
        </p:txBody>
      </p:sp>
      <p:sp>
        <p:nvSpPr>
          <p:cNvPr id="4" name="Title 1">
            <a:extLst>
              <a:ext uri="{FF2B5EF4-FFF2-40B4-BE49-F238E27FC236}">
                <a16:creationId xmlns:a16="http://schemas.microsoft.com/office/drawing/2014/main" id="{F6B95E47-6A39-9FC0-B972-A7DC473373EE}"/>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Battery technology lags behind</a:t>
            </a:r>
          </a:p>
        </p:txBody>
      </p:sp>
      <p:pic>
        <p:nvPicPr>
          <p:cNvPr id="9" name="Picture 8">
            <a:extLst>
              <a:ext uri="{FF2B5EF4-FFF2-40B4-BE49-F238E27FC236}">
                <a16:creationId xmlns:a16="http://schemas.microsoft.com/office/drawing/2014/main" id="{4910A5E9-79E7-3609-290B-FF78C6C1F114}"/>
              </a:ext>
            </a:extLst>
          </p:cNvPr>
          <p:cNvPicPr>
            <a:picLocks noChangeAspect="1"/>
          </p:cNvPicPr>
          <p:nvPr/>
        </p:nvPicPr>
        <p:blipFill>
          <a:blip r:embed="rId3"/>
          <a:stretch>
            <a:fillRect/>
          </a:stretch>
        </p:blipFill>
        <p:spPr>
          <a:xfrm rot="2428219">
            <a:off x="1209822" y="3358752"/>
            <a:ext cx="2418382" cy="779478"/>
          </a:xfrm>
          <a:prstGeom prst="rect">
            <a:avLst/>
          </a:prstGeom>
        </p:spPr>
      </p:pic>
      <p:sp>
        <p:nvSpPr>
          <p:cNvPr id="12" name="TextBox 11">
            <a:extLst>
              <a:ext uri="{FF2B5EF4-FFF2-40B4-BE49-F238E27FC236}">
                <a16:creationId xmlns:a16="http://schemas.microsoft.com/office/drawing/2014/main" id="{05137DF4-23AC-0DB0-99C9-9CAFE4A6A38A}"/>
              </a:ext>
            </a:extLst>
          </p:cNvPr>
          <p:cNvSpPr txBox="1"/>
          <p:nvPr/>
        </p:nvSpPr>
        <p:spPr>
          <a:xfrm>
            <a:off x="665356" y="4923482"/>
            <a:ext cx="3180629" cy="307777"/>
          </a:xfrm>
          <a:prstGeom prst="rect">
            <a:avLst/>
          </a:prstGeom>
          <a:noFill/>
        </p:spPr>
        <p:txBody>
          <a:bodyPr wrap="square" rtlCol="0">
            <a:spAutoFit/>
          </a:bodyPr>
          <a:lstStyle/>
          <a:p>
            <a:pPr algn="ctr"/>
            <a:r>
              <a:rPr lang="en-US" sz="1400" i="1" dirty="0">
                <a:solidFill>
                  <a:schemeClr val="tx2"/>
                </a:solidFill>
                <a:highlight>
                  <a:srgbClr val="FFFFFF"/>
                </a:highlight>
                <a:latin typeface="Arial" panose="020B0604020202020204" pitchFamily="34" charset="0"/>
              </a:rPr>
              <a:t>Duracell OP1500 AA battery</a:t>
            </a:r>
          </a:p>
        </p:txBody>
      </p:sp>
    </p:spTree>
    <p:extLst>
      <p:ext uri="{BB962C8B-B14F-4D97-AF65-F5344CB8AC3E}">
        <p14:creationId xmlns:p14="http://schemas.microsoft.com/office/powerpoint/2010/main" val="23574728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78</a:t>
            </a:fld>
            <a:endParaRPr lang="en-US"/>
          </a:p>
        </p:txBody>
      </p:sp>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Batteries do not output constant voltage over prolonged use</a:t>
            </a:r>
          </a:p>
        </p:txBody>
      </p:sp>
      <p:pic>
        <p:nvPicPr>
          <p:cNvPr id="7" name="Picture 6">
            <a:extLst>
              <a:ext uri="{FF2B5EF4-FFF2-40B4-BE49-F238E27FC236}">
                <a16:creationId xmlns:a16="http://schemas.microsoft.com/office/drawing/2014/main" id="{35A4A91F-7720-58BE-651B-CDC59778AE74}"/>
              </a:ext>
            </a:extLst>
          </p:cNvPr>
          <p:cNvPicPr>
            <a:picLocks noChangeAspect="1"/>
          </p:cNvPicPr>
          <p:nvPr/>
        </p:nvPicPr>
        <p:blipFill>
          <a:blip r:embed="rId2"/>
          <a:stretch>
            <a:fillRect/>
          </a:stretch>
        </p:blipFill>
        <p:spPr>
          <a:xfrm>
            <a:off x="3864570" y="1782401"/>
            <a:ext cx="7137434" cy="4717600"/>
          </a:xfrm>
          <a:prstGeom prst="rect">
            <a:avLst/>
          </a:prstGeom>
        </p:spPr>
      </p:pic>
      <p:sp>
        <p:nvSpPr>
          <p:cNvPr id="8" name="TextBox 7">
            <a:extLst>
              <a:ext uri="{FF2B5EF4-FFF2-40B4-BE49-F238E27FC236}">
                <a16:creationId xmlns:a16="http://schemas.microsoft.com/office/drawing/2014/main" id="{761DFCAA-9A2C-3324-B029-509D8DBA6AA3}"/>
              </a:ext>
            </a:extLst>
          </p:cNvPr>
          <p:cNvSpPr txBox="1"/>
          <p:nvPr/>
        </p:nvSpPr>
        <p:spPr>
          <a:xfrm>
            <a:off x="665356" y="4923482"/>
            <a:ext cx="3180629" cy="307777"/>
          </a:xfrm>
          <a:prstGeom prst="rect">
            <a:avLst/>
          </a:prstGeom>
          <a:noFill/>
        </p:spPr>
        <p:txBody>
          <a:bodyPr wrap="square" rtlCol="0">
            <a:spAutoFit/>
          </a:bodyPr>
          <a:lstStyle/>
          <a:p>
            <a:pPr algn="ctr"/>
            <a:r>
              <a:rPr lang="en-US" sz="1400" i="1" dirty="0">
                <a:solidFill>
                  <a:schemeClr val="tx2"/>
                </a:solidFill>
                <a:highlight>
                  <a:srgbClr val="FFFFFF"/>
                </a:highlight>
                <a:latin typeface="Arial" panose="020B0604020202020204" pitchFamily="34" charset="0"/>
              </a:rPr>
              <a:t>Duracell OP1500 AA battery</a:t>
            </a:r>
          </a:p>
        </p:txBody>
      </p:sp>
      <p:pic>
        <p:nvPicPr>
          <p:cNvPr id="11" name="Picture 10">
            <a:extLst>
              <a:ext uri="{FF2B5EF4-FFF2-40B4-BE49-F238E27FC236}">
                <a16:creationId xmlns:a16="http://schemas.microsoft.com/office/drawing/2014/main" id="{BE0D5EE3-B7CA-1D51-6E9C-5F9FD48F026D}"/>
              </a:ext>
            </a:extLst>
          </p:cNvPr>
          <p:cNvPicPr>
            <a:picLocks noChangeAspect="1"/>
          </p:cNvPicPr>
          <p:nvPr/>
        </p:nvPicPr>
        <p:blipFill>
          <a:blip r:embed="rId3"/>
          <a:stretch>
            <a:fillRect/>
          </a:stretch>
        </p:blipFill>
        <p:spPr>
          <a:xfrm rot="2428219">
            <a:off x="1209822" y="3358752"/>
            <a:ext cx="2418382" cy="779478"/>
          </a:xfrm>
          <a:prstGeom prst="rect">
            <a:avLst/>
          </a:prstGeom>
        </p:spPr>
      </p:pic>
    </p:spTree>
    <p:extLst>
      <p:ext uri="{BB962C8B-B14F-4D97-AF65-F5344CB8AC3E}">
        <p14:creationId xmlns:p14="http://schemas.microsoft.com/office/powerpoint/2010/main" val="2165751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79</a:t>
            </a:fld>
            <a:endParaRPr lang="en-US"/>
          </a:p>
        </p:txBody>
      </p:sp>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Batteries do not output constant voltage...</a:t>
            </a:r>
          </a:p>
        </p:txBody>
      </p:sp>
      <p:pic>
        <p:nvPicPr>
          <p:cNvPr id="5" name="Picture 4">
            <a:extLst>
              <a:ext uri="{FF2B5EF4-FFF2-40B4-BE49-F238E27FC236}">
                <a16:creationId xmlns:a16="http://schemas.microsoft.com/office/drawing/2014/main" id="{B44339A3-DCA4-32E3-8DDF-258336AC4437}"/>
              </a:ext>
            </a:extLst>
          </p:cNvPr>
          <p:cNvPicPr>
            <a:picLocks noChangeAspect="1"/>
          </p:cNvPicPr>
          <p:nvPr/>
        </p:nvPicPr>
        <p:blipFill>
          <a:blip r:embed="rId2"/>
          <a:stretch>
            <a:fillRect/>
          </a:stretch>
        </p:blipFill>
        <p:spPr>
          <a:xfrm>
            <a:off x="5215146" y="1940997"/>
            <a:ext cx="6409669" cy="3845801"/>
          </a:xfrm>
          <a:prstGeom prst="rect">
            <a:avLst/>
          </a:prstGeom>
        </p:spPr>
      </p:pic>
      <p:sp>
        <p:nvSpPr>
          <p:cNvPr id="6" name="TextBox 5">
            <a:extLst>
              <a:ext uri="{FF2B5EF4-FFF2-40B4-BE49-F238E27FC236}">
                <a16:creationId xmlns:a16="http://schemas.microsoft.com/office/drawing/2014/main" id="{EC442E74-45C3-8446-C7C4-FE6F929A78C5}"/>
              </a:ext>
            </a:extLst>
          </p:cNvPr>
          <p:cNvSpPr txBox="1"/>
          <p:nvPr/>
        </p:nvSpPr>
        <p:spPr>
          <a:xfrm>
            <a:off x="6530989" y="5814949"/>
            <a:ext cx="4930698" cy="307777"/>
          </a:xfrm>
          <a:prstGeom prst="rect">
            <a:avLst/>
          </a:prstGeom>
          <a:noFill/>
        </p:spPr>
        <p:txBody>
          <a:bodyPr wrap="square">
            <a:spAutoFit/>
          </a:bodyPr>
          <a:lstStyle/>
          <a:p>
            <a:pPr algn="r"/>
            <a:r>
              <a:rPr lang="nl-NL" sz="1400" b="0" i="1" dirty="0" err="1">
                <a:solidFill>
                  <a:schemeClr val="tx2"/>
                </a:solidFill>
                <a:effectLst/>
                <a:highlight>
                  <a:srgbClr val="FFFFFF"/>
                </a:highlight>
                <a:latin typeface="Arial" panose="020B0604020202020204" pitchFamily="34" charset="0"/>
              </a:rPr>
              <a:t>UGent</a:t>
            </a:r>
            <a:r>
              <a:rPr lang="nl-NL" sz="1400" b="0" i="1" dirty="0">
                <a:solidFill>
                  <a:schemeClr val="tx2"/>
                </a:solidFill>
                <a:effectLst/>
                <a:highlight>
                  <a:srgbClr val="FFFFFF"/>
                </a:highlight>
                <a:latin typeface="Arial" panose="020B0604020202020204" pitchFamily="34" charset="0"/>
              </a:rPr>
              <a:t> IOT course - Jeroen </a:t>
            </a:r>
            <a:r>
              <a:rPr lang="nl-NL" sz="1400" b="0" i="1" dirty="0" err="1">
                <a:solidFill>
                  <a:schemeClr val="tx2"/>
                </a:solidFill>
                <a:effectLst/>
                <a:highlight>
                  <a:srgbClr val="FFFFFF"/>
                </a:highlight>
                <a:latin typeface="Arial" panose="020B0604020202020204" pitchFamily="34" charset="0"/>
              </a:rPr>
              <a:t>Hoebeke</a:t>
            </a:r>
            <a:r>
              <a:rPr lang="nl-NL" sz="1400" b="0" i="1" dirty="0">
                <a:solidFill>
                  <a:schemeClr val="tx2"/>
                </a:solidFill>
                <a:effectLst/>
                <a:highlight>
                  <a:srgbClr val="FFFFFF"/>
                </a:highlight>
                <a:latin typeface="Arial" panose="020B0604020202020204" pitchFamily="34" charset="0"/>
              </a:rPr>
              <a:t> &amp; Eli De Poorter</a:t>
            </a:r>
            <a:endParaRPr lang="en-US" sz="1400" i="1" dirty="0">
              <a:solidFill>
                <a:schemeClr val="tx2"/>
              </a:solidFill>
            </a:endParaRPr>
          </a:p>
        </p:txBody>
      </p:sp>
      <p:sp>
        <p:nvSpPr>
          <p:cNvPr id="11" name="TextBox 10">
            <a:extLst>
              <a:ext uri="{FF2B5EF4-FFF2-40B4-BE49-F238E27FC236}">
                <a16:creationId xmlns:a16="http://schemas.microsoft.com/office/drawing/2014/main" id="{C64F8ACE-E90A-70C7-44AB-336F030FC6FA}"/>
              </a:ext>
            </a:extLst>
          </p:cNvPr>
          <p:cNvSpPr txBox="1"/>
          <p:nvPr/>
        </p:nvSpPr>
        <p:spPr>
          <a:xfrm>
            <a:off x="665356" y="4923482"/>
            <a:ext cx="3180629" cy="307777"/>
          </a:xfrm>
          <a:prstGeom prst="rect">
            <a:avLst/>
          </a:prstGeom>
          <a:noFill/>
        </p:spPr>
        <p:txBody>
          <a:bodyPr wrap="square" rtlCol="0">
            <a:spAutoFit/>
          </a:bodyPr>
          <a:lstStyle/>
          <a:p>
            <a:pPr algn="ctr"/>
            <a:r>
              <a:rPr lang="en-US" sz="1400" i="1" dirty="0">
                <a:solidFill>
                  <a:schemeClr val="tx2"/>
                </a:solidFill>
                <a:highlight>
                  <a:srgbClr val="FFFFFF"/>
                </a:highlight>
                <a:latin typeface="Arial" panose="020B0604020202020204" pitchFamily="34" charset="0"/>
              </a:rPr>
              <a:t>Duracell OP1500 AA battery</a:t>
            </a:r>
          </a:p>
        </p:txBody>
      </p:sp>
      <p:pic>
        <p:nvPicPr>
          <p:cNvPr id="12" name="Picture 11">
            <a:extLst>
              <a:ext uri="{FF2B5EF4-FFF2-40B4-BE49-F238E27FC236}">
                <a16:creationId xmlns:a16="http://schemas.microsoft.com/office/drawing/2014/main" id="{F50B7FBF-1256-A1D5-2BDF-6208753203A0}"/>
              </a:ext>
            </a:extLst>
          </p:cNvPr>
          <p:cNvPicPr>
            <a:picLocks noChangeAspect="1"/>
          </p:cNvPicPr>
          <p:nvPr/>
        </p:nvPicPr>
        <p:blipFill>
          <a:blip r:embed="rId3"/>
          <a:stretch>
            <a:fillRect/>
          </a:stretch>
        </p:blipFill>
        <p:spPr>
          <a:xfrm rot="2428219">
            <a:off x="1209822" y="3358752"/>
            <a:ext cx="2418382" cy="779478"/>
          </a:xfrm>
          <a:prstGeom prst="rect">
            <a:avLst/>
          </a:prstGeom>
        </p:spPr>
      </p:pic>
    </p:spTree>
    <p:extLst>
      <p:ext uri="{BB962C8B-B14F-4D97-AF65-F5344CB8AC3E}">
        <p14:creationId xmlns:p14="http://schemas.microsoft.com/office/powerpoint/2010/main" val="361881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565983" y="6317439"/>
            <a:ext cx="37147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2D0C40-AD1D-4F7F-B49E-6DB4407BD661}" type="slidenum">
              <a:rPr lang="en-US" smtClean="0"/>
              <a:pPr/>
              <a:t>8</a:t>
            </a:fld>
            <a:endParaRPr lang="en-US"/>
          </a:p>
        </p:txBody>
      </p:sp>
      <p:sp>
        <p:nvSpPr>
          <p:cNvPr id="7" name="TextBox 14">
            <a:extLst>
              <a:ext uri="{FF2B5EF4-FFF2-40B4-BE49-F238E27FC236}">
                <a16:creationId xmlns:a16="http://schemas.microsoft.com/office/drawing/2014/main" id="{B84BDC1E-1C56-4C42-36C1-F2170C723B41}"/>
              </a:ext>
            </a:extLst>
          </p:cNvPr>
          <p:cNvSpPr txBox="1"/>
          <p:nvPr/>
        </p:nvSpPr>
        <p:spPr>
          <a:xfrm>
            <a:off x="348636" y="3531841"/>
            <a:ext cx="1814616" cy="830997"/>
          </a:xfrm>
          <a:prstGeom prst="rect">
            <a:avLst/>
          </a:prstGeom>
          <a:noFill/>
        </p:spPr>
        <p:txBody>
          <a:bodyPr wrap="square" lIns="91440" tIns="45720" rIns="91440" bIns="45720" rtlCol="0" anchor="t">
            <a:spAutoFit/>
          </a:bodyPr>
          <a:lstStyle/>
          <a:p>
            <a:pPr algn="ctr"/>
            <a:r>
              <a:rPr lang="en-US" sz="2400" dirty="0"/>
              <a:t>Hardware design</a:t>
            </a:r>
            <a:endParaRPr lang="en-US" sz="2400" dirty="0">
              <a:ea typeface="Lato Light"/>
              <a:cs typeface="Lato Light"/>
            </a:endParaRPr>
          </a:p>
        </p:txBody>
      </p:sp>
      <p:pic>
        <p:nvPicPr>
          <p:cNvPr id="8" name="Graphic 7" descr="Processor met effen opvulling">
            <a:extLst>
              <a:ext uri="{FF2B5EF4-FFF2-40B4-BE49-F238E27FC236}">
                <a16:creationId xmlns:a16="http://schemas.microsoft.com/office/drawing/2014/main" id="{76381F9B-D43A-F398-F003-9ED593D4CB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543" y="2536372"/>
            <a:ext cx="914400" cy="914400"/>
          </a:xfrm>
          <a:prstGeom prst="rect">
            <a:avLst/>
          </a:prstGeom>
        </p:spPr>
      </p:pic>
      <p:pic>
        <p:nvPicPr>
          <p:cNvPr id="9" name="Graphic 8" descr="Wi-Fi met effen opvulling">
            <a:extLst>
              <a:ext uri="{FF2B5EF4-FFF2-40B4-BE49-F238E27FC236}">
                <a16:creationId xmlns:a16="http://schemas.microsoft.com/office/drawing/2014/main" id="{41D3520A-2329-E24E-3A5E-7170DD4262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6401" y="2536372"/>
            <a:ext cx="914400" cy="914400"/>
          </a:xfrm>
          <a:prstGeom prst="rect">
            <a:avLst/>
          </a:prstGeom>
        </p:spPr>
      </p:pic>
      <p:pic>
        <p:nvPicPr>
          <p:cNvPr id="10" name="Graphic 9" descr="Webontwerp met effen opvulling">
            <a:extLst>
              <a:ext uri="{FF2B5EF4-FFF2-40B4-BE49-F238E27FC236}">
                <a16:creationId xmlns:a16="http://schemas.microsoft.com/office/drawing/2014/main" id="{2F35262C-71C4-CC84-2644-ED6F0B30DD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2171" y="2558143"/>
            <a:ext cx="914400" cy="914400"/>
          </a:xfrm>
          <a:prstGeom prst="rect">
            <a:avLst/>
          </a:prstGeom>
        </p:spPr>
      </p:pic>
      <p:pic>
        <p:nvPicPr>
          <p:cNvPr id="11" name="Graphic 10" descr="Kunstmatige intelligentie met effen opvulling">
            <a:extLst>
              <a:ext uri="{FF2B5EF4-FFF2-40B4-BE49-F238E27FC236}">
                <a16:creationId xmlns:a16="http://schemas.microsoft.com/office/drawing/2014/main" id="{8700721B-EEA0-6330-7C26-9AA66A200C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0114" y="2558143"/>
            <a:ext cx="914400" cy="914400"/>
          </a:xfrm>
          <a:prstGeom prst="rect">
            <a:avLst/>
          </a:prstGeom>
        </p:spPr>
      </p:pic>
      <p:pic>
        <p:nvPicPr>
          <p:cNvPr id="12" name="Graphic 11" descr="Robothand met effen opvulling">
            <a:extLst>
              <a:ext uri="{FF2B5EF4-FFF2-40B4-BE49-F238E27FC236}">
                <a16:creationId xmlns:a16="http://schemas.microsoft.com/office/drawing/2014/main" id="{0FA163EF-7D85-328A-7418-EB46C42248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63200" y="2558143"/>
            <a:ext cx="914400" cy="914400"/>
          </a:xfrm>
          <a:prstGeom prst="rect">
            <a:avLst/>
          </a:prstGeom>
        </p:spPr>
      </p:pic>
      <p:sp>
        <p:nvSpPr>
          <p:cNvPr id="14" name="TextBox 14">
            <a:extLst>
              <a:ext uri="{FF2B5EF4-FFF2-40B4-BE49-F238E27FC236}">
                <a16:creationId xmlns:a16="http://schemas.microsoft.com/office/drawing/2014/main" id="{1AAC197A-743E-D73F-A743-5870AEA83D38}"/>
              </a:ext>
            </a:extLst>
          </p:cNvPr>
          <p:cNvSpPr txBox="1"/>
          <p:nvPr/>
        </p:nvSpPr>
        <p:spPr>
          <a:xfrm>
            <a:off x="2318949" y="3553611"/>
            <a:ext cx="2718130" cy="830997"/>
          </a:xfrm>
          <a:prstGeom prst="rect">
            <a:avLst/>
          </a:prstGeom>
          <a:noFill/>
        </p:spPr>
        <p:txBody>
          <a:bodyPr wrap="square" lIns="91440" tIns="45720" rIns="91440" bIns="45720" rtlCol="0" anchor="t">
            <a:spAutoFit/>
          </a:bodyPr>
          <a:lstStyle/>
          <a:p>
            <a:pPr algn="ctr"/>
            <a:r>
              <a:rPr lang="en-US" sz="2400" dirty="0"/>
              <a:t>Sensor </a:t>
            </a:r>
            <a:endParaRPr lang="nl-NL" dirty="0"/>
          </a:p>
          <a:p>
            <a:pPr algn="ctr"/>
            <a:r>
              <a:rPr lang="en-US" sz="2400" dirty="0"/>
              <a:t>firmware </a:t>
            </a:r>
            <a:endParaRPr lang="nl-NL" dirty="0">
              <a:ea typeface="Lato Light"/>
              <a:cs typeface="Lato Light"/>
            </a:endParaRPr>
          </a:p>
        </p:txBody>
      </p:sp>
      <p:sp>
        <p:nvSpPr>
          <p:cNvPr id="15" name="TextBox 14">
            <a:extLst>
              <a:ext uri="{FF2B5EF4-FFF2-40B4-BE49-F238E27FC236}">
                <a16:creationId xmlns:a16="http://schemas.microsoft.com/office/drawing/2014/main" id="{79FB60F2-CFED-5199-5413-41AE9AAE62BA}"/>
              </a:ext>
            </a:extLst>
          </p:cNvPr>
          <p:cNvSpPr txBox="1"/>
          <p:nvPr/>
        </p:nvSpPr>
        <p:spPr>
          <a:xfrm>
            <a:off x="4583176" y="3531840"/>
            <a:ext cx="2718130" cy="830997"/>
          </a:xfrm>
          <a:prstGeom prst="rect">
            <a:avLst/>
          </a:prstGeom>
          <a:noFill/>
        </p:spPr>
        <p:txBody>
          <a:bodyPr wrap="square" lIns="91440" tIns="45720" rIns="91440" bIns="45720" rtlCol="0" anchor="t">
            <a:spAutoFit/>
          </a:bodyPr>
          <a:lstStyle/>
          <a:p>
            <a:pPr algn="ctr"/>
            <a:r>
              <a:rPr lang="en-US" sz="2400" dirty="0"/>
              <a:t>Wireless communication</a:t>
            </a:r>
            <a:endParaRPr lang="nl-NL" dirty="0"/>
          </a:p>
        </p:txBody>
      </p:sp>
      <p:sp>
        <p:nvSpPr>
          <p:cNvPr id="16" name="TextBox 14">
            <a:extLst>
              <a:ext uri="{FF2B5EF4-FFF2-40B4-BE49-F238E27FC236}">
                <a16:creationId xmlns:a16="http://schemas.microsoft.com/office/drawing/2014/main" id="{C8AA0D0A-521C-2482-2E8C-5A90181B725B}"/>
              </a:ext>
            </a:extLst>
          </p:cNvPr>
          <p:cNvSpPr txBox="1"/>
          <p:nvPr/>
        </p:nvSpPr>
        <p:spPr>
          <a:xfrm>
            <a:off x="7304605" y="3553611"/>
            <a:ext cx="2282702" cy="1200329"/>
          </a:xfrm>
          <a:prstGeom prst="rect">
            <a:avLst/>
          </a:prstGeom>
          <a:noFill/>
        </p:spPr>
        <p:txBody>
          <a:bodyPr wrap="square" lIns="91440" tIns="45720" rIns="91440" bIns="45720" rtlCol="0" anchor="t">
            <a:spAutoFit/>
          </a:bodyPr>
          <a:lstStyle/>
          <a:p>
            <a:pPr algn="ctr"/>
            <a:r>
              <a:rPr lang="en-US" sz="2400" dirty="0"/>
              <a:t>Data processing &amp; ML</a:t>
            </a:r>
            <a:endParaRPr lang="nl-NL" dirty="0"/>
          </a:p>
        </p:txBody>
      </p:sp>
      <p:sp>
        <p:nvSpPr>
          <p:cNvPr id="17" name="TextBox 14">
            <a:extLst>
              <a:ext uri="{FF2B5EF4-FFF2-40B4-BE49-F238E27FC236}">
                <a16:creationId xmlns:a16="http://schemas.microsoft.com/office/drawing/2014/main" id="{F690A520-A6F9-1838-FA14-4B78FF1F7CE5}"/>
              </a:ext>
            </a:extLst>
          </p:cNvPr>
          <p:cNvSpPr txBox="1"/>
          <p:nvPr/>
        </p:nvSpPr>
        <p:spPr>
          <a:xfrm>
            <a:off x="9590605" y="3553610"/>
            <a:ext cx="2282702" cy="1200329"/>
          </a:xfrm>
          <a:prstGeom prst="rect">
            <a:avLst/>
          </a:prstGeom>
          <a:noFill/>
        </p:spPr>
        <p:txBody>
          <a:bodyPr wrap="square" lIns="91440" tIns="45720" rIns="91440" bIns="45720" rtlCol="0" anchor="t">
            <a:spAutoFit/>
          </a:bodyPr>
          <a:lstStyle/>
          <a:p>
            <a:pPr algn="ctr"/>
            <a:r>
              <a:rPr lang="en-US" sz="2400" dirty="0"/>
              <a:t>Robotic manipulation</a:t>
            </a:r>
          </a:p>
          <a:p>
            <a:pPr algn="ctr"/>
            <a:endParaRPr lang="en-US" sz="2400" dirty="0">
              <a:ea typeface="Lato Light"/>
              <a:cs typeface="Lato Light"/>
            </a:endParaRPr>
          </a:p>
        </p:txBody>
      </p:sp>
    </p:spTree>
    <p:extLst>
      <p:ext uri="{BB962C8B-B14F-4D97-AF65-F5344CB8AC3E}">
        <p14:creationId xmlns:p14="http://schemas.microsoft.com/office/powerpoint/2010/main" val="8191728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80</a:t>
            </a:fld>
            <a:endParaRPr lang="en-US"/>
          </a:p>
        </p:txBody>
      </p:sp>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Batteries do not output constant voltage due to internal resistance</a:t>
            </a:r>
          </a:p>
        </p:txBody>
      </p:sp>
      <p:pic>
        <p:nvPicPr>
          <p:cNvPr id="5" name="Picture 4">
            <a:extLst>
              <a:ext uri="{FF2B5EF4-FFF2-40B4-BE49-F238E27FC236}">
                <a16:creationId xmlns:a16="http://schemas.microsoft.com/office/drawing/2014/main" id="{B44339A3-DCA4-32E3-8DDF-258336AC4437}"/>
              </a:ext>
            </a:extLst>
          </p:cNvPr>
          <p:cNvPicPr>
            <a:picLocks noChangeAspect="1"/>
          </p:cNvPicPr>
          <p:nvPr/>
        </p:nvPicPr>
        <p:blipFill>
          <a:blip r:embed="rId2"/>
          <a:stretch>
            <a:fillRect/>
          </a:stretch>
        </p:blipFill>
        <p:spPr>
          <a:xfrm>
            <a:off x="5215146" y="1940997"/>
            <a:ext cx="6409669" cy="3845801"/>
          </a:xfrm>
          <a:prstGeom prst="rect">
            <a:avLst/>
          </a:prstGeom>
        </p:spPr>
      </p:pic>
      <p:sp>
        <p:nvSpPr>
          <p:cNvPr id="6" name="TextBox 5">
            <a:extLst>
              <a:ext uri="{FF2B5EF4-FFF2-40B4-BE49-F238E27FC236}">
                <a16:creationId xmlns:a16="http://schemas.microsoft.com/office/drawing/2014/main" id="{EC442E74-45C3-8446-C7C4-FE6F929A78C5}"/>
              </a:ext>
            </a:extLst>
          </p:cNvPr>
          <p:cNvSpPr txBox="1"/>
          <p:nvPr/>
        </p:nvSpPr>
        <p:spPr>
          <a:xfrm>
            <a:off x="6530989" y="5814949"/>
            <a:ext cx="4930698" cy="307777"/>
          </a:xfrm>
          <a:prstGeom prst="rect">
            <a:avLst/>
          </a:prstGeom>
          <a:noFill/>
        </p:spPr>
        <p:txBody>
          <a:bodyPr wrap="square">
            <a:spAutoFit/>
          </a:bodyPr>
          <a:lstStyle/>
          <a:p>
            <a:pPr algn="r"/>
            <a:r>
              <a:rPr lang="nl-NL" sz="1400" b="0" i="1" dirty="0" err="1">
                <a:solidFill>
                  <a:schemeClr val="tx2"/>
                </a:solidFill>
                <a:effectLst/>
                <a:highlight>
                  <a:srgbClr val="FFFFFF"/>
                </a:highlight>
                <a:latin typeface="Arial" panose="020B0604020202020204" pitchFamily="34" charset="0"/>
              </a:rPr>
              <a:t>UGent</a:t>
            </a:r>
            <a:r>
              <a:rPr lang="nl-NL" sz="1400" b="0" i="1" dirty="0">
                <a:solidFill>
                  <a:schemeClr val="tx2"/>
                </a:solidFill>
                <a:effectLst/>
                <a:highlight>
                  <a:srgbClr val="FFFFFF"/>
                </a:highlight>
                <a:latin typeface="Arial" panose="020B0604020202020204" pitchFamily="34" charset="0"/>
              </a:rPr>
              <a:t> IOT course - Jeroen </a:t>
            </a:r>
            <a:r>
              <a:rPr lang="nl-NL" sz="1400" b="0" i="1" dirty="0" err="1">
                <a:solidFill>
                  <a:schemeClr val="tx2"/>
                </a:solidFill>
                <a:effectLst/>
                <a:highlight>
                  <a:srgbClr val="FFFFFF"/>
                </a:highlight>
                <a:latin typeface="Arial" panose="020B0604020202020204" pitchFamily="34" charset="0"/>
              </a:rPr>
              <a:t>Hoebeke</a:t>
            </a:r>
            <a:r>
              <a:rPr lang="nl-NL" sz="1400" b="0" i="1" dirty="0">
                <a:solidFill>
                  <a:schemeClr val="tx2"/>
                </a:solidFill>
                <a:effectLst/>
                <a:highlight>
                  <a:srgbClr val="FFFFFF"/>
                </a:highlight>
                <a:latin typeface="Arial" panose="020B0604020202020204" pitchFamily="34" charset="0"/>
              </a:rPr>
              <a:t> &amp; Eli De Poorter</a:t>
            </a:r>
            <a:endParaRPr lang="en-US" sz="1400" i="1" dirty="0">
              <a:solidFill>
                <a:schemeClr val="tx2"/>
              </a:solidFill>
            </a:endParaRPr>
          </a:p>
        </p:txBody>
      </p:sp>
      <p:pic>
        <p:nvPicPr>
          <p:cNvPr id="2" name="Afbeelding 1" descr="Afbeelding met zwart, duisternis&#10;&#10;Automatisch gegenereerde beschrijving">
            <a:extLst>
              <a:ext uri="{FF2B5EF4-FFF2-40B4-BE49-F238E27FC236}">
                <a16:creationId xmlns:a16="http://schemas.microsoft.com/office/drawing/2014/main" id="{E8F6DB0C-EEEE-DEA2-1D6A-FF78E75A5A93}"/>
              </a:ext>
            </a:extLst>
          </p:cNvPr>
          <p:cNvPicPr>
            <a:picLocks noChangeAspect="1"/>
          </p:cNvPicPr>
          <p:nvPr/>
        </p:nvPicPr>
        <p:blipFill>
          <a:blip r:embed="rId3"/>
          <a:stretch>
            <a:fillRect/>
          </a:stretch>
        </p:blipFill>
        <p:spPr>
          <a:xfrm>
            <a:off x="798482" y="2810344"/>
            <a:ext cx="3043448" cy="2500564"/>
          </a:xfrm>
          <a:prstGeom prst="rect">
            <a:avLst/>
          </a:prstGeom>
        </p:spPr>
      </p:pic>
      <p:sp>
        <p:nvSpPr>
          <p:cNvPr id="17" name="TextBox 24">
            <a:extLst>
              <a:ext uri="{FF2B5EF4-FFF2-40B4-BE49-F238E27FC236}">
                <a16:creationId xmlns:a16="http://schemas.microsoft.com/office/drawing/2014/main" id="{5F486973-2818-33EE-DD5C-090469FF83AC}"/>
              </a:ext>
            </a:extLst>
          </p:cNvPr>
          <p:cNvSpPr txBox="1"/>
          <p:nvPr/>
        </p:nvSpPr>
        <p:spPr>
          <a:xfrm>
            <a:off x="1404891" y="2120483"/>
            <a:ext cx="1335162" cy="523220"/>
          </a:xfrm>
          <a:prstGeom prst="rect">
            <a:avLst/>
          </a:prstGeom>
          <a:noFill/>
        </p:spPr>
        <p:txBody>
          <a:bodyPr wrap="square" lIns="91440" tIns="45720" rIns="91440" bIns="45720" rtlCol="0" anchor="t">
            <a:spAutoFit/>
          </a:bodyPr>
          <a:lstStyle/>
          <a:p>
            <a:pPr algn="ctr"/>
            <a:r>
              <a:rPr lang="en-US" sz="2800" i="1" dirty="0" err="1">
                <a:latin typeface="Cambria Math"/>
                <a:ea typeface="Cambria Math"/>
              </a:rPr>
              <a:t>V</a:t>
            </a:r>
            <a:r>
              <a:rPr lang="en-US" sz="2800" i="1" baseline="-25000" dirty="0" err="1">
                <a:latin typeface="Cambria Math"/>
                <a:ea typeface="Cambria Math"/>
              </a:rPr>
              <a:t>Rin</a:t>
            </a:r>
            <a:endParaRPr lang="en-US" sz="2800" i="1" baseline="-25000" dirty="0" err="1">
              <a:latin typeface="Cambria Math" panose="02040503050406030204" pitchFamily="18" charset="0"/>
            </a:endParaRPr>
          </a:p>
        </p:txBody>
      </p:sp>
      <p:sp>
        <p:nvSpPr>
          <p:cNvPr id="19" name="TextBox 24">
            <a:extLst>
              <a:ext uri="{FF2B5EF4-FFF2-40B4-BE49-F238E27FC236}">
                <a16:creationId xmlns:a16="http://schemas.microsoft.com/office/drawing/2014/main" id="{BC4D56F4-113C-143E-2D53-AB00EC454F9C}"/>
              </a:ext>
            </a:extLst>
          </p:cNvPr>
          <p:cNvSpPr txBox="1"/>
          <p:nvPr/>
        </p:nvSpPr>
        <p:spPr>
          <a:xfrm>
            <a:off x="3660812" y="3794878"/>
            <a:ext cx="1335162" cy="523220"/>
          </a:xfrm>
          <a:prstGeom prst="rect">
            <a:avLst/>
          </a:prstGeom>
          <a:noFill/>
        </p:spPr>
        <p:txBody>
          <a:bodyPr wrap="square" lIns="91440" tIns="45720" rIns="91440" bIns="45720" rtlCol="0" anchor="t">
            <a:spAutoFit/>
          </a:bodyPr>
          <a:lstStyle/>
          <a:p>
            <a:pPr algn="ctr"/>
            <a:r>
              <a:rPr lang="en-US" sz="2800" i="1" dirty="0" err="1">
                <a:latin typeface="Cambria Math"/>
                <a:ea typeface="Cambria Math"/>
              </a:rPr>
              <a:t>V</a:t>
            </a:r>
            <a:r>
              <a:rPr lang="en-US" sz="2800" i="1" baseline="-25000" dirty="0" err="1">
                <a:latin typeface="Cambria Math"/>
                <a:ea typeface="Cambria Math"/>
              </a:rPr>
              <a:t>load</a:t>
            </a:r>
            <a:endParaRPr lang="en-US" sz="2800" i="1" baseline="-25000" dirty="0" err="1">
              <a:latin typeface="Cambria Math" panose="02040503050406030204" pitchFamily="18" charset="0"/>
              <a:ea typeface="Cambria Math"/>
            </a:endParaRPr>
          </a:p>
        </p:txBody>
      </p:sp>
    </p:spTree>
    <p:extLst>
      <p:ext uri="{BB962C8B-B14F-4D97-AF65-F5344CB8AC3E}">
        <p14:creationId xmlns:p14="http://schemas.microsoft.com/office/powerpoint/2010/main" val="19215279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81</a:t>
            </a:fld>
            <a:endParaRPr lang="en-US"/>
          </a:p>
        </p:txBody>
      </p:sp>
      <p:sp>
        <p:nvSpPr>
          <p:cNvPr id="4" name="Title 1">
            <a:extLst>
              <a:ext uri="{FF2B5EF4-FFF2-40B4-BE49-F238E27FC236}">
                <a16:creationId xmlns:a16="http://schemas.microsoft.com/office/drawing/2014/main" id="{6E5573BF-F05C-8A63-8ACC-4F84A1A25911}"/>
              </a:ext>
            </a:extLst>
          </p:cNvPr>
          <p:cNvSpPr txBox="1">
            <a:spLocks/>
          </p:cNvSpPr>
          <p:nvPr/>
        </p:nvSpPr>
        <p:spPr>
          <a:xfrm>
            <a:off x="838200" y="365125"/>
            <a:ext cx="11211748" cy="1344377"/>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Battery performance improves with higher temperature...</a:t>
            </a:r>
          </a:p>
        </p:txBody>
      </p:sp>
      <p:sp>
        <p:nvSpPr>
          <p:cNvPr id="11" name="TextBox 10">
            <a:extLst>
              <a:ext uri="{FF2B5EF4-FFF2-40B4-BE49-F238E27FC236}">
                <a16:creationId xmlns:a16="http://schemas.microsoft.com/office/drawing/2014/main" id="{C64F8ACE-E90A-70C7-44AB-336F030FC6FA}"/>
              </a:ext>
            </a:extLst>
          </p:cNvPr>
          <p:cNvSpPr txBox="1"/>
          <p:nvPr/>
        </p:nvSpPr>
        <p:spPr>
          <a:xfrm>
            <a:off x="665356" y="4923482"/>
            <a:ext cx="3180629" cy="307777"/>
          </a:xfrm>
          <a:prstGeom prst="rect">
            <a:avLst/>
          </a:prstGeom>
          <a:noFill/>
        </p:spPr>
        <p:txBody>
          <a:bodyPr wrap="square" rtlCol="0">
            <a:spAutoFit/>
          </a:bodyPr>
          <a:lstStyle/>
          <a:p>
            <a:pPr algn="ctr"/>
            <a:r>
              <a:rPr lang="en-US" sz="1400" i="1" dirty="0">
                <a:solidFill>
                  <a:schemeClr val="tx2"/>
                </a:solidFill>
                <a:highlight>
                  <a:srgbClr val="FFFFFF"/>
                </a:highlight>
                <a:latin typeface="Arial" panose="020B0604020202020204" pitchFamily="34" charset="0"/>
              </a:rPr>
              <a:t>Duracell OP1500 AA battery</a:t>
            </a:r>
          </a:p>
        </p:txBody>
      </p:sp>
      <p:pic>
        <p:nvPicPr>
          <p:cNvPr id="12" name="Picture 11">
            <a:extLst>
              <a:ext uri="{FF2B5EF4-FFF2-40B4-BE49-F238E27FC236}">
                <a16:creationId xmlns:a16="http://schemas.microsoft.com/office/drawing/2014/main" id="{F50B7FBF-1256-A1D5-2BDF-6208753203A0}"/>
              </a:ext>
            </a:extLst>
          </p:cNvPr>
          <p:cNvPicPr>
            <a:picLocks noChangeAspect="1"/>
          </p:cNvPicPr>
          <p:nvPr/>
        </p:nvPicPr>
        <p:blipFill>
          <a:blip r:embed="rId2"/>
          <a:stretch>
            <a:fillRect/>
          </a:stretch>
        </p:blipFill>
        <p:spPr>
          <a:xfrm rot="2428219">
            <a:off x="1209822" y="3358752"/>
            <a:ext cx="2418382" cy="779478"/>
          </a:xfrm>
          <a:prstGeom prst="rect">
            <a:avLst/>
          </a:prstGeom>
        </p:spPr>
      </p:pic>
      <p:pic>
        <p:nvPicPr>
          <p:cNvPr id="8" name="Afbeelding 7" descr="Afbeelding met tekst, Perceel, lijn, diagram&#10;&#10;Automatisch gegenereerde beschrijving">
            <a:extLst>
              <a:ext uri="{FF2B5EF4-FFF2-40B4-BE49-F238E27FC236}">
                <a16:creationId xmlns:a16="http://schemas.microsoft.com/office/drawing/2014/main" id="{C8204EFE-BC64-F20F-53E4-874793839CE4}"/>
              </a:ext>
            </a:extLst>
          </p:cNvPr>
          <p:cNvPicPr>
            <a:picLocks noChangeAspect="1"/>
          </p:cNvPicPr>
          <p:nvPr/>
        </p:nvPicPr>
        <p:blipFill>
          <a:blip r:embed="rId3"/>
          <a:stretch>
            <a:fillRect/>
          </a:stretch>
        </p:blipFill>
        <p:spPr>
          <a:xfrm>
            <a:off x="5403849" y="1963384"/>
            <a:ext cx="5410671" cy="3900194"/>
          </a:xfrm>
          <a:prstGeom prst="rect">
            <a:avLst/>
          </a:prstGeom>
        </p:spPr>
      </p:pic>
    </p:spTree>
    <p:extLst>
      <p:ext uri="{BB962C8B-B14F-4D97-AF65-F5344CB8AC3E}">
        <p14:creationId xmlns:p14="http://schemas.microsoft.com/office/powerpoint/2010/main" val="39843201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82</a:t>
            </a:fld>
            <a:endParaRPr lang="en-US"/>
          </a:p>
        </p:txBody>
      </p:sp>
      <p:sp>
        <p:nvSpPr>
          <p:cNvPr id="5" name="Title 1">
            <a:extLst>
              <a:ext uri="{FF2B5EF4-FFF2-40B4-BE49-F238E27FC236}">
                <a16:creationId xmlns:a16="http://schemas.microsoft.com/office/drawing/2014/main" id="{5306C04F-9180-DA22-8407-269F47B9FE67}"/>
              </a:ext>
            </a:extLst>
          </p:cNvPr>
          <p:cNvSpPr txBox="1">
            <a:spLocks/>
          </p:cNvSpPr>
          <p:nvPr/>
        </p:nvSpPr>
        <p:spPr>
          <a:xfrm>
            <a:off x="838200" y="365125"/>
            <a:ext cx="11362266" cy="1344377"/>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Battery performance improves with higher temperature, but lifetime decreases</a:t>
            </a:r>
          </a:p>
        </p:txBody>
      </p:sp>
      <p:sp>
        <p:nvSpPr>
          <p:cNvPr id="8" name="TextBox 9">
            <a:extLst>
              <a:ext uri="{FF2B5EF4-FFF2-40B4-BE49-F238E27FC236}">
                <a16:creationId xmlns:a16="http://schemas.microsoft.com/office/drawing/2014/main" id="{B2F50668-E9F0-5D39-A801-993D38B62509}"/>
              </a:ext>
            </a:extLst>
          </p:cNvPr>
          <p:cNvSpPr txBox="1"/>
          <p:nvPr/>
        </p:nvSpPr>
        <p:spPr>
          <a:xfrm>
            <a:off x="240502" y="3641680"/>
            <a:ext cx="2693670" cy="584775"/>
          </a:xfrm>
          <a:prstGeom prst="rect">
            <a:avLst/>
          </a:prstGeom>
          <a:noFill/>
        </p:spPr>
        <p:txBody>
          <a:bodyPr wrap="square" lIns="91440" tIns="45720" rIns="91440" bIns="45720" rtlCol="0" anchor="t">
            <a:spAutoFit/>
          </a:bodyPr>
          <a:lstStyle/>
          <a:p>
            <a:pPr algn="ctr"/>
            <a:r>
              <a:rPr lang="en-US" sz="3200" dirty="0"/>
              <a:t>Temperature</a:t>
            </a:r>
            <a:endParaRPr lang="nl-NL" sz="3200">
              <a:ea typeface="Lato Light"/>
              <a:cs typeface="Lato Light"/>
            </a:endParaRPr>
          </a:p>
        </p:txBody>
      </p:sp>
      <p:sp>
        <p:nvSpPr>
          <p:cNvPr id="9" name="TextBox 9">
            <a:extLst>
              <a:ext uri="{FF2B5EF4-FFF2-40B4-BE49-F238E27FC236}">
                <a16:creationId xmlns:a16="http://schemas.microsoft.com/office/drawing/2014/main" id="{7BCFCC31-91A8-133C-E5C5-F47BE3A07A3B}"/>
              </a:ext>
            </a:extLst>
          </p:cNvPr>
          <p:cNvSpPr txBox="1"/>
          <p:nvPr/>
        </p:nvSpPr>
        <p:spPr>
          <a:xfrm>
            <a:off x="2768836" y="3651839"/>
            <a:ext cx="2693670" cy="1077218"/>
          </a:xfrm>
          <a:prstGeom prst="rect">
            <a:avLst/>
          </a:prstGeom>
          <a:noFill/>
        </p:spPr>
        <p:txBody>
          <a:bodyPr wrap="square" lIns="91440" tIns="45720" rIns="91440" bIns="45720" rtlCol="0" anchor="t">
            <a:spAutoFit/>
          </a:bodyPr>
          <a:lstStyle/>
          <a:p>
            <a:pPr algn="ctr"/>
            <a:r>
              <a:rPr lang="en-US" sz="3200" dirty="0"/>
              <a:t>Chemical reactions</a:t>
            </a:r>
            <a:endParaRPr lang="en-US" sz="3200">
              <a:ea typeface="Lato Light"/>
              <a:cs typeface="Lato Light"/>
            </a:endParaRPr>
          </a:p>
        </p:txBody>
      </p:sp>
      <p:sp>
        <p:nvSpPr>
          <p:cNvPr id="14" name="Pijl: omhoog 13">
            <a:extLst>
              <a:ext uri="{FF2B5EF4-FFF2-40B4-BE49-F238E27FC236}">
                <a16:creationId xmlns:a16="http://schemas.microsoft.com/office/drawing/2014/main" id="{DB4B1679-00E9-DF86-CCB1-F3548BC8BCED}"/>
              </a:ext>
            </a:extLst>
          </p:cNvPr>
          <p:cNvSpPr/>
          <p:nvPr/>
        </p:nvSpPr>
        <p:spPr>
          <a:xfrm>
            <a:off x="1285640" y="2922157"/>
            <a:ext cx="601096" cy="726631"/>
          </a:xfrm>
          <a:prstGeom prst="up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 omhoog 14">
            <a:extLst>
              <a:ext uri="{FF2B5EF4-FFF2-40B4-BE49-F238E27FC236}">
                <a16:creationId xmlns:a16="http://schemas.microsoft.com/office/drawing/2014/main" id="{18FDF876-1D84-7F57-BA21-F906EAB203D8}"/>
              </a:ext>
            </a:extLst>
          </p:cNvPr>
          <p:cNvSpPr/>
          <p:nvPr/>
        </p:nvSpPr>
        <p:spPr>
          <a:xfrm>
            <a:off x="3813975" y="2857058"/>
            <a:ext cx="601096" cy="726631"/>
          </a:xfrm>
          <a:prstGeom prst="up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xtBox 9">
            <a:extLst>
              <a:ext uri="{FF2B5EF4-FFF2-40B4-BE49-F238E27FC236}">
                <a16:creationId xmlns:a16="http://schemas.microsoft.com/office/drawing/2014/main" id="{09374331-F176-B0A8-FCAC-21DABDC2E942}"/>
              </a:ext>
            </a:extLst>
          </p:cNvPr>
          <p:cNvSpPr txBox="1"/>
          <p:nvPr/>
        </p:nvSpPr>
        <p:spPr>
          <a:xfrm>
            <a:off x="5247876" y="2727278"/>
            <a:ext cx="2693670" cy="584775"/>
          </a:xfrm>
          <a:prstGeom prst="rect">
            <a:avLst/>
          </a:prstGeom>
          <a:noFill/>
        </p:spPr>
        <p:txBody>
          <a:bodyPr wrap="square" lIns="91440" tIns="45720" rIns="91440" bIns="45720" rtlCol="0" anchor="t">
            <a:spAutoFit/>
          </a:bodyPr>
          <a:lstStyle/>
          <a:p>
            <a:pPr algn="ctr"/>
            <a:r>
              <a:rPr lang="en-US" sz="3200" dirty="0">
                <a:ea typeface="Lato Light"/>
                <a:cs typeface="Lato Light"/>
              </a:rPr>
              <a:t>Capacity</a:t>
            </a:r>
          </a:p>
        </p:txBody>
      </p:sp>
      <p:sp>
        <p:nvSpPr>
          <p:cNvPr id="17" name="Pijl: omhoog 16">
            <a:extLst>
              <a:ext uri="{FF2B5EF4-FFF2-40B4-BE49-F238E27FC236}">
                <a16:creationId xmlns:a16="http://schemas.microsoft.com/office/drawing/2014/main" id="{2C68662B-E7DD-CF4D-B9EB-3D6DB878490C}"/>
              </a:ext>
            </a:extLst>
          </p:cNvPr>
          <p:cNvSpPr/>
          <p:nvPr/>
        </p:nvSpPr>
        <p:spPr>
          <a:xfrm>
            <a:off x="6293014" y="1932498"/>
            <a:ext cx="601096" cy="726631"/>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xtBox 9">
            <a:extLst>
              <a:ext uri="{FF2B5EF4-FFF2-40B4-BE49-F238E27FC236}">
                <a16:creationId xmlns:a16="http://schemas.microsoft.com/office/drawing/2014/main" id="{03DEB677-D47B-4F22-8717-5AC7E8329BD3}"/>
              </a:ext>
            </a:extLst>
          </p:cNvPr>
          <p:cNvSpPr txBox="1"/>
          <p:nvPr/>
        </p:nvSpPr>
        <p:spPr>
          <a:xfrm>
            <a:off x="7828516" y="2727277"/>
            <a:ext cx="2693670" cy="1077218"/>
          </a:xfrm>
          <a:prstGeom prst="rect">
            <a:avLst/>
          </a:prstGeom>
          <a:noFill/>
        </p:spPr>
        <p:txBody>
          <a:bodyPr wrap="square" lIns="91440" tIns="45720" rIns="91440" bIns="45720" rtlCol="0" anchor="t">
            <a:spAutoFit/>
          </a:bodyPr>
          <a:lstStyle/>
          <a:p>
            <a:pPr algn="ctr"/>
            <a:r>
              <a:rPr lang="en-US" sz="3200" dirty="0">
                <a:ea typeface="Lato Light"/>
                <a:cs typeface="Lato Light"/>
              </a:rPr>
              <a:t>Internal resistance</a:t>
            </a:r>
          </a:p>
        </p:txBody>
      </p:sp>
      <p:sp>
        <p:nvSpPr>
          <p:cNvPr id="19" name="Pijl: omhoog 18">
            <a:extLst>
              <a:ext uri="{FF2B5EF4-FFF2-40B4-BE49-F238E27FC236}">
                <a16:creationId xmlns:a16="http://schemas.microsoft.com/office/drawing/2014/main" id="{7A468396-6FC9-03C7-AB24-151E07DBFF66}"/>
              </a:ext>
            </a:extLst>
          </p:cNvPr>
          <p:cNvSpPr/>
          <p:nvPr/>
        </p:nvSpPr>
        <p:spPr>
          <a:xfrm rot="10800000">
            <a:off x="8873653" y="1932498"/>
            <a:ext cx="601096" cy="726631"/>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xtBox 9">
            <a:extLst>
              <a:ext uri="{FF2B5EF4-FFF2-40B4-BE49-F238E27FC236}">
                <a16:creationId xmlns:a16="http://schemas.microsoft.com/office/drawing/2014/main" id="{20E4CAE9-2198-DBC0-3025-B99D44759158}"/>
              </a:ext>
            </a:extLst>
          </p:cNvPr>
          <p:cNvSpPr txBox="1"/>
          <p:nvPr/>
        </p:nvSpPr>
        <p:spPr>
          <a:xfrm>
            <a:off x="5369796" y="4891357"/>
            <a:ext cx="2368550" cy="1077218"/>
          </a:xfrm>
          <a:prstGeom prst="rect">
            <a:avLst/>
          </a:prstGeom>
          <a:noFill/>
        </p:spPr>
        <p:txBody>
          <a:bodyPr wrap="square" lIns="91440" tIns="45720" rIns="91440" bIns="45720" rtlCol="0" anchor="t">
            <a:spAutoFit/>
          </a:bodyPr>
          <a:lstStyle/>
          <a:p>
            <a:pPr algn="ctr"/>
            <a:r>
              <a:rPr lang="en-US" sz="3200" dirty="0">
                <a:ea typeface="Lato Light"/>
                <a:cs typeface="Lato Light"/>
              </a:rPr>
              <a:t>Self-discharge</a:t>
            </a:r>
          </a:p>
        </p:txBody>
      </p:sp>
      <p:sp>
        <p:nvSpPr>
          <p:cNvPr id="21" name="Pijl: omhoog 20">
            <a:extLst>
              <a:ext uri="{FF2B5EF4-FFF2-40B4-BE49-F238E27FC236}">
                <a16:creationId xmlns:a16="http://schemas.microsoft.com/office/drawing/2014/main" id="{C61B4B59-2F97-4212-5168-59E30A861423}"/>
              </a:ext>
            </a:extLst>
          </p:cNvPr>
          <p:cNvSpPr/>
          <p:nvPr/>
        </p:nvSpPr>
        <p:spPr>
          <a:xfrm>
            <a:off x="6252373" y="4157538"/>
            <a:ext cx="601096" cy="726631"/>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TextBox 9">
            <a:extLst>
              <a:ext uri="{FF2B5EF4-FFF2-40B4-BE49-F238E27FC236}">
                <a16:creationId xmlns:a16="http://schemas.microsoft.com/office/drawing/2014/main" id="{B74A9652-E4EB-156C-534D-6F1327053068}"/>
              </a:ext>
            </a:extLst>
          </p:cNvPr>
          <p:cNvSpPr txBox="1"/>
          <p:nvPr/>
        </p:nvSpPr>
        <p:spPr>
          <a:xfrm>
            <a:off x="7208756" y="4891357"/>
            <a:ext cx="2693670" cy="1077218"/>
          </a:xfrm>
          <a:prstGeom prst="rect">
            <a:avLst/>
          </a:prstGeom>
          <a:noFill/>
        </p:spPr>
        <p:txBody>
          <a:bodyPr wrap="square" lIns="91440" tIns="45720" rIns="91440" bIns="45720" rtlCol="0" anchor="t">
            <a:spAutoFit/>
          </a:bodyPr>
          <a:lstStyle/>
          <a:p>
            <a:pPr algn="ctr"/>
            <a:r>
              <a:rPr lang="en-US" sz="3200" dirty="0">
                <a:ea typeface="Lato Light"/>
                <a:cs typeface="Lato Light"/>
              </a:rPr>
              <a:t>Risk of leakage</a:t>
            </a:r>
            <a:endParaRPr lang="nl-NL" dirty="0"/>
          </a:p>
        </p:txBody>
      </p:sp>
      <p:sp>
        <p:nvSpPr>
          <p:cNvPr id="23" name="Pijl: omhoog 22">
            <a:extLst>
              <a:ext uri="{FF2B5EF4-FFF2-40B4-BE49-F238E27FC236}">
                <a16:creationId xmlns:a16="http://schemas.microsoft.com/office/drawing/2014/main" id="{E373EF0F-E157-0ADC-58DF-187BA359ED2B}"/>
              </a:ext>
            </a:extLst>
          </p:cNvPr>
          <p:cNvSpPr/>
          <p:nvPr/>
        </p:nvSpPr>
        <p:spPr>
          <a:xfrm>
            <a:off x="8253892" y="4157538"/>
            <a:ext cx="601096" cy="726631"/>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TextBox 9">
            <a:extLst>
              <a:ext uri="{FF2B5EF4-FFF2-40B4-BE49-F238E27FC236}">
                <a16:creationId xmlns:a16="http://schemas.microsoft.com/office/drawing/2014/main" id="{90454D47-897F-38ED-9542-8C8018AF3554}"/>
              </a:ext>
            </a:extLst>
          </p:cNvPr>
          <p:cNvSpPr txBox="1"/>
          <p:nvPr/>
        </p:nvSpPr>
        <p:spPr>
          <a:xfrm>
            <a:off x="9017236" y="4891357"/>
            <a:ext cx="2693670" cy="584775"/>
          </a:xfrm>
          <a:prstGeom prst="rect">
            <a:avLst/>
          </a:prstGeom>
          <a:noFill/>
        </p:spPr>
        <p:txBody>
          <a:bodyPr wrap="square" lIns="91440" tIns="45720" rIns="91440" bIns="45720" rtlCol="0" anchor="t">
            <a:spAutoFit/>
          </a:bodyPr>
          <a:lstStyle/>
          <a:p>
            <a:pPr algn="ctr"/>
            <a:r>
              <a:rPr lang="en-US" sz="3200" dirty="0">
                <a:ea typeface="Lato Light"/>
                <a:cs typeface="Lato Light"/>
              </a:rPr>
              <a:t>Lifetime</a:t>
            </a:r>
            <a:endParaRPr lang="nl-NL" dirty="0"/>
          </a:p>
        </p:txBody>
      </p:sp>
      <p:sp>
        <p:nvSpPr>
          <p:cNvPr id="25" name="Pijl: omhoog 24">
            <a:extLst>
              <a:ext uri="{FF2B5EF4-FFF2-40B4-BE49-F238E27FC236}">
                <a16:creationId xmlns:a16="http://schemas.microsoft.com/office/drawing/2014/main" id="{B5564618-D468-A7DA-2614-195F2FF41ACF}"/>
              </a:ext>
            </a:extLst>
          </p:cNvPr>
          <p:cNvSpPr/>
          <p:nvPr/>
        </p:nvSpPr>
        <p:spPr>
          <a:xfrm rot="10800000">
            <a:off x="10062371" y="4157538"/>
            <a:ext cx="601096" cy="726631"/>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0" name="Rechte verbindingslijn met pijl 29">
            <a:extLst>
              <a:ext uri="{FF2B5EF4-FFF2-40B4-BE49-F238E27FC236}">
                <a16:creationId xmlns:a16="http://schemas.microsoft.com/office/drawing/2014/main" id="{82BC5818-CDD1-B0E0-5F9E-EE74C56CA6D9}"/>
              </a:ext>
            </a:extLst>
          </p:cNvPr>
          <p:cNvCxnSpPr/>
          <p:nvPr/>
        </p:nvCxnSpPr>
        <p:spPr>
          <a:xfrm flipV="1">
            <a:off x="2774315" y="3988435"/>
            <a:ext cx="426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E03211F0-8739-F624-DB31-5014587F6187}"/>
              </a:ext>
            </a:extLst>
          </p:cNvPr>
          <p:cNvCxnSpPr>
            <a:cxnSpLocks/>
          </p:cNvCxnSpPr>
          <p:nvPr/>
        </p:nvCxnSpPr>
        <p:spPr>
          <a:xfrm flipV="1">
            <a:off x="5029834" y="3002915"/>
            <a:ext cx="538480" cy="47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19A11D3B-5E35-4AFB-2C2E-75056EC3F273}"/>
              </a:ext>
            </a:extLst>
          </p:cNvPr>
          <p:cNvCxnSpPr>
            <a:cxnSpLocks/>
          </p:cNvCxnSpPr>
          <p:nvPr/>
        </p:nvCxnSpPr>
        <p:spPr>
          <a:xfrm>
            <a:off x="5019673" y="4567555"/>
            <a:ext cx="558800" cy="28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8262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83</a:t>
            </a:fld>
            <a:endParaRPr lang="en-US"/>
          </a:p>
        </p:txBody>
      </p:sp>
      <p:sp>
        <p:nvSpPr>
          <p:cNvPr id="7" name="Title 1">
            <a:extLst>
              <a:ext uri="{FF2B5EF4-FFF2-40B4-BE49-F238E27FC236}">
                <a16:creationId xmlns:a16="http://schemas.microsoft.com/office/drawing/2014/main" id="{E35108AF-4B70-E11A-88F7-4EB34E7ED5AB}"/>
              </a:ext>
            </a:extLst>
          </p:cNvPr>
          <p:cNvSpPr txBox="1">
            <a:spLocks/>
          </p:cNvSpPr>
          <p:nvPr/>
        </p:nvSpPr>
        <p:spPr>
          <a:xfrm>
            <a:off x="838200" y="365125"/>
            <a:ext cx="11362266" cy="1344377"/>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Supercapacitors are suited for fast charging and short high-power bursts</a:t>
            </a:r>
          </a:p>
        </p:txBody>
      </p:sp>
      <p:sp>
        <p:nvSpPr>
          <p:cNvPr id="12" name="TextBox 14">
            <a:extLst>
              <a:ext uri="{FF2B5EF4-FFF2-40B4-BE49-F238E27FC236}">
                <a16:creationId xmlns:a16="http://schemas.microsoft.com/office/drawing/2014/main" id="{C9E01164-5863-0359-4B15-31B865D9A513}"/>
              </a:ext>
            </a:extLst>
          </p:cNvPr>
          <p:cNvSpPr txBox="1"/>
          <p:nvPr/>
        </p:nvSpPr>
        <p:spPr>
          <a:xfrm>
            <a:off x="4289890" y="1942629"/>
            <a:ext cx="3765703" cy="954107"/>
          </a:xfrm>
          <a:prstGeom prst="rect">
            <a:avLst/>
          </a:prstGeom>
          <a:noFill/>
        </p:spPr>
        <p:txBody>
          <a:bodyPr wrap="square" lIns="91440" tIns="45720" rIns="91440" bIns="45720" rtlCol="0" anchor="t">
            <a:spAutoFit/>
          </a:bodyPr>
          <a:lstStyle/>
          <a:p>
            <a:pPr algn="ctr"/>
            <a:r>
              <a:rPr lang="en-US" sz="2800" dirty="0"/>
              <a:t>Stores charge in electric field</a:t>
            </a:r>
            <a:endParaRPr lang="en-US" sz="2800" dirty="0">
              <a:ea typeface="Lato Light"/>
              <a:cs typeface="Lato Light"/>
            </a:endParaRPr>
          </a:p>
        </p:txBody>
      </p:sp>
      <p:pic>
        <p:nvPicPr>
          <p:cNvPr id="14" name="Afbeelding 13" descr="Nondestructive Evaluation Physics : Electricity">
            <a:extLst>
              <a:ext uri="{FF2B5EF4-FFF2-40B4-BE49-F238E27FC236}">
                <a16:creationId xmlns:a16="http://schemas.microsoft.com/office/drawing/2014/main" id="{E04571A8-FEB5-6A63-1AA3-7BA42A4E3BBF}"/>
              </a:ext>
            </a:extLst>
          </p:cNvPr>
          <p:cNvPicPr>
            <a:picLocks noChangeAspect="1"/>
          </p:cNvPicPr>
          <p:nvPr/>
        </p:nvPicPr>
        <p:blipFill>
          <a:blip r:embed="rId3"/>
          <a:srcRect t="9459" r="-248" b="-270"/>
          <a:stretch/>
        </p:blipFill>
        <p:spPr>
          <a:xfrm>
            <a:off x="4094104" y="2935406"/>
            <a:ext cx="3806252" cy="3168899"/>
          </a:xfrm>
          <a:prstGeom prst="rect">
            <a:avLst/>
          </a:prstGeom>
        </p:spPr>
      </p:pic>
      <p:sp>
        <p:nvSpPr>
          <p:cNvPr id="16" name="Tekstvak 15">
            <a:extLst>
              <a:ext uri="{FF2B5EF4-FFF2-40B4-BE49-F238E27FC236}">
                <a16:creationId xmlns:a16="http://schemas.microsoft.com/office/drawing/2014/main" id="{B822E9B5-8E81-8E55-4A2E-07CB0B0B8062}"/>
              </a:ext>
            </a:extLst>
          </p:cNvPr>
          <p:cNvSpPr txBox="1"/>
          <p:nvPr/>
        </p:nvSpPr>
        <p:spPr>
          <a:xfrm>
            <a:off x="3774252" y="6116695"/>
            <a:ext cx="46811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solidFill>
                  <a:schemeClr val="tx2"/>
                </a:solidFill>
                <a:highlight>
                  <a:srgbClr val="FFFFFF"/>
                </a:highlight>
                <a:ea typeface="+mn-lt"/>
                <a:cs typeface="+mn-lt"/>
              </a:rPr>
              <a:t>https://www.nde-ed.org/Physics/Electricity/capacitance.xhtml</a:t>
            </a:r>
          </a:p>
        </p:txBody>
      </p:sp>
    </p:spTree>
    <p:extLst>
      <p:ext uri="{BB962C8B-B14F-4D97-AF65-F5344CB8AC3E}">
        <p14:creationId xmlns:p14="http://schemas.microsoft.com/office/powerpoint/2010/main" val="28492668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84</a:t>
            </a:fld>
            <a:endParaRPr lang="en-US"/>
          </a:p>
        </p:txBody>
      </p:sp>
      <p:pic>
        <p:nvPicPr>
          <p:cNvPr id="2" name="Afbeelding 1" descr="Afbeelding met tekst, schermopname, ontwerp&#10;&#10;Automatisch gegenereerde beschrijving">
            <a:extLst>
              <a:ext uri="{FF2B5EF4-FFF2-40B4-BE49-F238E27FC236}">
                <a16:creationId xmlns:a16="http://schemas.microsoft.com/office/drawing/2014/main" id="{D60F516B-7775-8A8B-1D4A-DB689776F589}"/>
              </a:ext>
            </a:extLst>
          </p:cNvPr>
          <p:cNvPicPr>
            <a:picLocks noChangeAspect="1"/>
          </p:cNvPicPr>
          <p:nvPr/>
        </p:nvPicPr>
        <p:blipFill>
          <a:blip r:embed="rId3"/>
          <a:stretch>
            <a:fillRect/>
          </a:stretch>
        </p:blipFill>
        <p:spPr>
          <a:xfrm>
            <a:off x="1632656" y="1221729"/>
            <a:ext cx="8917282" cy="4978988"/>
          </a:xfrm>
          <a:prstGeom prst="rect">
            <a:avLst/>
          </a:prstGeom>
        </p:spPr>
      </p:pic>
      <p:sp>
        <p:nvSpPr>
          <p:cNvPr id="7" name="Title 1">
            <a:extLst>
              <a:ext uri="{FF2B5EF4-FFF2-40B4-BE49-F238E27FC236}">
                <a16:creationId xmlns:a16="http://schemas.microsoft.com/office/drawing/2014/main" id="{E35108AF-4B70-E11A-88F7-4EB34E7ED5AB}"/>
              </a:ext>
            </a:extLst>
          </p:cNvPr>
          <p:cNvSpPr txBox="1">
            <a:spLocks/>
          </p:cNvSpPr>
          <p:nvPr/>
        </p:nvSpPr>
        <p:spPr>
          <a:xfrm>
            <a:off x="838200" y="365125"/>
            <a:ext cx="11362266" cy="1344377"/>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Supercapacitors are used with energy harvesting</a:t>
            </a:r>
            <a:endParaRPr lang="nl-NL" dirty="0"/>
          </a:p>
        </p:txBody>
      </p:sp>
      <p:sp>
        <p:nvSpPr>
          <p:cNvPr id="10" name="TextBox 5">
            <a:extLst>
              <a:ext uri="{FF2B5EF4-FFF2-40B4-BE49-F238E27FC236}">
                <a16:creationId xmlns:a16="http://schemas.microsoft.com/office/drawing/2014/main" id="{BBD0AAA1-B372-AB0E-E97D-36C9408C5C89}"/>
              </a:ext>
            </a:extLst>
          </p:cNvPr>
          <p:cNvSpPr txBox="1"/>
          <p:nvPr/>
        </p:nvSpPr>
        <p:spPr>
          <a:xfrm>
            <a:off x="5609063" y="6144209"/>
            <a:ext cx="4930698" cy="307777"/>
          </a:xfrm>
          <a:prstGeom prst="rect">
            <a:avLst/>
          </a:prstGeom>
          <a:noFill/>
        </p:spPr>
        <p:txBody>
          <a:bodyPr wrap="square">
            <a:spAutoFit/>
          </a:bodyPr>
          <a:lstStyle/>
          <a:p>
            <a:pPr algn="r"/>
            <a:r>
              <a:rPr lang="nl-NL" sz="1400" b="0" i="1" dirty="0" err="1">
                <a:solidFill>
                  <a:schemeClr val="tx2"/>
                </a:solidFill>
                <a:effectLst/>
                <a:highlight>
                  <a:srgbClr val="FFFFFF"/>
                </a:highlight>
                <a:latin typeface="Arial" panose="020B0604020202020204" pitchFamily="34" charset="0"/>
              </a:rPr>
              <a:t>UGent</a:t>
            </a:r>
            <a:r>
              <a:rPr lang="nl-NL" sz="1400" b="0" i="1" dirty="0">
                <a:solidFill>
                  <a:schemeClr val="tx2"/>
                </a:solidFill>
                <a:effectLst/>
                <a:highlight>
                  <a:srgbClr val="FFFFFF"/>
                </a:highlight>
                <a:latin typeface="Arial" panose="020B0604020202020204" pitchFamily="34" charset="0"/>
              </a:rPr>
              <a:t> IOT course - Jeroen </a:t>
            </a:r>
            <a:r>
              <a:rPr lang="nl-NL" sz="1400" b="0" i="1" dirty="0" err="1">
                <a:solidFill>
                  <a:schemeClr val="tx2"/>
                </a:solidFill>
                <a:effectLst/>
                <a:highlight>
                  <a:srgbClr val="FFFFFF"/>
                </a:highlight>
                <a:latin typeface="Arial" panose="020B0604020202020204" pitchFamily="34" charset="0"/>
              </a:rPr>
              <a:t>Hoebeke</a:t>
            </a:r>
            <a:r>
              <a:rPr lang="nl-NL" sz="1400" b="0" i="1" dirty="0">
                <a:solidFill>
                  <a:schemeClr val="tx2"/>
                </a:solidFill>
                <a:effectLst/>
                <a:highlight>
                  <a:srgbClr val="FFFFFF"/>
                </a:highlight>
                <a:latin typeface="Arial" panose="020B0604020202020204" pitchFamily="34" charset="0"/>
              </a:rPr>
              <a:t> &amp; Eli De Poorter</a:t>
            </a:r>
            <a:endParaRPr lang="en-US" sz="1400" i="1" dirty="0">
              <a:solidFill>
                <a:schemeClr val="tx2"/>
              </a:solidFill>
            </a:endParaRPr>
          </a:p>
        </p:txBody>
      </p:sp>
    </p:spTree>
    <p:extLst>
      <p:ext uri="{BB962C8B-B14F-4D97-AF65-F5344CB8AC3E}">
        <p14:creationId xmlns:p14="http://schemas.microsoft.com/office/powerpoint/2010/main" val="1624893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85</a:t>
            </a:fld>
            <a:endParaRPr lang="en-US"/>
          </a:p>
        </p:txBody>
      </p:sp>
      <p:sp>
        <p:nvSpPr>
          <p:cNvPr id="7" name="Title 1">
            <a:extLst>
              <a:ext uri="{FF2B5EF4-FFF2-40B4-BE49-F238E27FC236}">
                <a16:creationId xmlns:a16="http://schemas.microsoft.com/office/drawing/2014/main" id="{E35108AF-4B70-E11A-88F7-4EB34E7ED5AB}"/>
              </a:ext>
            </a:extLst>
          </p:cNvPr>
          <p:cNvSpPr txBox="1">
            <a:spLocks/>
          </p:cNvSpPr>
          <p:nvPr/>
        </p:nvSpPr>
        <p:spPr>
          <a:xfrm>
            <a:off x="838200" y="365125"/>
            <a:ext cx="11362266" cy="1344377"/>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Energy harvesting requires </a:t>
            </a:r>
            <a:r>
              <a:rPr lang="en-US" dirty="0">
                <a:ea typeface="+mj-lt"/>
                <a:cs typeface="+mj-lt"/>
              </a:rPr>
              <a:t>advanced </a:t>
            </a:r>
            <a:r>
              <a:rPr lang="en-US" dirty="0"/>
              <a:t>scheduling</a:t>
            </a:r>
            <a:endParaRPr lang="nl-NL" dirty="0"/>
          </a:p>
        </p:txBody>
      </p:sp>
      <p:pic>
        <p:nvPicPr>
          <p:cNvPr id="4" name="Afbeelding 3" descr="Afbeelding met lijn, tekst, Perceel&#10;&#10;Automatisch gegenereerde beschrijving">
            <a:extLst>
              <a:ext uri="{FF2B5EF4-FFF2-40B4-BE49-F238E27FC236}">
                <a16:creationId xmlns:a16="http://schemas.microsoft.com/office/drawing/2014/main" id="{93D89EF4-8ED6-8E18-D147-FFAE6BC94D02}"/>
              </a:ext>
            </a:extLst>
          </p:cNvPr>
          <p:cNvPicPr>
            <a:picLocks noChangeAspect="1"/>
          </p:cNvPicPr>
          <p:nvPr/>
        </p:nvPicPr>
        <p:blipFill>
          <a:blip r:embed="rId3"/>
          <a:stretch>
            <a:fillRect/>
          </a:stretch>
        </p:blipFill>
        <p:spPr>
          <a:xfrm>
            <a:off x="1585090" y="2378957"/>
            <a:ext cx="9153525" cy="3228975"/>
          </a:xfrm>
          <a:prstGeom prst="rect">
            <a:avLst/>
          </a:prstGeom>
        </p:spPr>
      </p:pic>
      <p:sp>
        <p:nvSpPr>
          <p:cNvPr id="6" name="TextBox 5">
            <a:extLst>
              <a:ext uri="{FF2B5EF4-FFF2-40B4-BE49-F238E27FC236}">
                <a16:creationId xmlns:a16="http://schemas.microsoft.com/office/drawing/2014/main" id="{4FCE9090-E1B5-DFE5-4A37-EF7AF3BC89C9}"/>
              </a:ext>
            </a:extLst>
          </p:cNvPr>
          <p:cNvSpPr txBox="1"/>
          <p:nvPr/>
        </p:nvSpPr>
        <p:spPr>
          <a:xfrm>
            <a:off x="4047434" y="5607986"/>
            <a:ext cx="4930698" cy="307777"/>
          </a:xfrm>
          <a:prstGeom prst="rect">
            <a:avLst/>
          </a:prstGeom>
          <a:noFill/>
        </p:spPr>
        <p:txBody>
          <a:bodyPr wrap="square">
            <a:spAutoFit/>
          </a:bodyPr>
          <a:lstStyle/>
          <a:p>
            <a:pPr algn="r"/>
            <a:r>
              <a:rPr lang="nl-NL" sz="1400" b="0" i="1" dirty="0" err="1">
                <a:solidFill>
                  <a:schemeClr val="tx2"/>
                </a:solidFill>
                <a:effectLst/>
                <a:highlight>
                  <a:srgbClr val="FFFFFF"/>
                </a:highlight>
                <a:latin typeface="Arial" panose="020B0604020202020204" pitchFamily="34" charset="0"/>
              </a:rPr>
              <a:t>UGent</a:t>
            </a:r>
            <a:r>
              <a:rPr lang="nl-NL" sz="1400" b="0" i="1" dirty="0">
                <a:solidFill>
                  <a:schemeClr val="tx2"/>
                </a:solidFill>
                <a:effectLst/>
                <a:highlight>
                  <a:srgbClr val="FFFFFF"/>
                </a:highlight>
                <a:latin typeface="Arial" panose="020B0604020202020204" pitchFamily="34" charset="0"/>
              </a:rPr>
              <a:t> IOT course - Jeroen </a:t>
            </a:r>
            <a:r>
              <a:rPr lang="nl-NL" sz="1400" b="0" i="1" dirty="0" err="1">
                <a:solidFill>
                  <a:schemeClr val="tx2"/>
                </a:solidFill>
                <a:effectLst/>
                <a:highlight>
                  <a:srgbClr val="FFFFFF"/>
                </a:highlight>
                <a:latin typeface="Arial" panose="020B0604020202020204" pitchFamily="34" charset="0"/>
              </a:rPr>
              <a:t>Hoebeke</a:t>
            </a:r>
            <a:r>
              <a:rPr lang="nl-NL" sz="1400" b="0" i="1" dirty="0">
                <a:solidFill>
                  <a:schemeClr val="tx2"/>
                </a:solidFill>
                <a:effectLst/>
                <a:highlight>
                  <a:srgbClr val="FFFFFF"/>
                </a:highlight>
                <a:latin typeface="Arial" panose="020B0604020202020204" pitchFamily="34" charset="0"/>
              </a:rPr>
              <a:t> &amp; Eli De Poorter</a:t>
            </a:r>
            <a:endParaRPr lang="en-US" sz="1400" i="1" dirty="0">
              <a:solidFill>
                <a:schemeClr val="tx2"/>
              </a:solidFill>
            </a:endParaRPr>
          </a:p>
        </p:txBody>
      </p:sp>
      <p:sp>
        <p:nvSpPr>
          <p:cNvPr id="9" name="TextBox 9">
            <a:extLst>
              <a:ext uri="{FF2B5EF4-FFF2-40B4-BE49-F238E27FC236}">
                <a16:creationId xmlns:a16="http://schemas.microsoft.com/office/drawing/2014/main" id="{BDD001A3-45D0-809A-8A36-0A518532D2E2}"/>
              </a:ext>
            </a:extLst>
          </p:cNvPr>
          <p:cNvSpPr txBox="1"/>
          <p:nvPr/>
        </p:nvSpPr>
        <p:spPr>
          <a:xfrm>
            <a:off x="6289465" y="1713162"/>
            <a:ext cx="2693670" cy="461665"/>
          </a:xfrm>
          <a:prstGeom prst="rect">
            <a:avLst/>
          </a:prstGeom>
          <a:noFill/>
        </p:spPr>
        <p:txBody>
          <a:bodyPr wrap="square" lIns="91440" tIns="45720" rIns="91440" bIns="45720" rtlCol="0" anchor="t">
            <a:spAutoFit/>
          </a:bodyPr>
          <a:lstStyle/>
          <a:p>
            <a:pPr algn="ctr"/>
            <a:r>
              <a:rPr lang="en-US" sz="2400" dirty="0"/>
              <a:t>Data transmission</a:t>
            </a:r>
            <a:endParaRPr lang="nl-NL" sz="2400">
              <a:ea typeface="Lato Light"/>
              <a:cs typeface="Lato Light"/>
            </a:endParaRPr>
          </a:p>
        </p:txBody>
      </p:sp>
      <p:cxnSp>
        <p:nvCxnSpPr>
          <p:cNvPr id="10" name="Rechte verbindingslijn met pijl 9">
            <a:extLst>
              <a:ext uri="{FF2B5EF4-FFF2-40B4-BE49-F238E27FC236}">
                <a16:creationId xmlns:a16="http://schemas.microsoft.com/office/drawing/2014/main" id="{A99ED67C-C509-0F61-D8FE-7BA1AD68854E}"/>
              </a:ext>
            </a:extLst>
          </p:cNvPr>
          <p:cNvCxnSpPr/>
          <p:nvPr/>
        </p:nvCxnSpPr>
        <p:spPr>
          <a:xfrm flipV="1">
            <a:off x="5723466" y="2164645"/>
            <a:ext cx="745067" cy="75071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750394B8-36E8-9518-CC0A-650FC7B43F65}"/>
              </a:ext>
            </a:extLst>
          </p:cNvPr>
          <p:cNvCxnSpPr>
            <a:cxnSpLocks/>
          </p:cNvCxnSpPr>
          <p:nvPr/>
        </p:nvCxnSpPr>
        <p:spPr>
          <a:xfrm flipV="1">
            <a:off x="8065910" y="2174054"/>
            <a:ext cx="1880" cy="83537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7B69BC78-743F-FF75-BBB5-1AD1C42647AE}"/>
              </a:ext>
            </a:extLst>
          </p:cNvPr>
          <p:cNvCxnSpPr>
            <a:cxnSpLocks/>
          </p:cNvCxnSpPr>
          <p:nvPr/>
        </p:nvCxnSpPr>
        <p:spPr>
          <a:xfrm flipV="1">
            <a:off x="8555095" y="2164647"/>
            <a:ext cx="1880" cy="123048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6287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61687" y="6317439"/>
            <a:ext cx="47577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86</a:t>
            </a:fld>
            <a:endParaRPr lang="en-US"/>
          </a:p>
        </p:txBody>
      </p:sp>
      <p:graphicFrame>
        <p:nvGraphicFramePr>
          <p:cNvPr id="15" name="Table 3">
            <a:extLst>
              <a:ext uri="{FF2B5EF4-FFF2-40B4-BE49-F238E27FC236}">
                <a16:creationId xmlns:a16="http://schemas.microsoft.com/office/drawing/2014/main" id="{7CCD91D3-796F-6997-037A-651A777F91D3}"/>
              </a:ext>
            </a:extLst>
          </p:cNvPr>
          <p:cNvGraphicFramePr>
            <a:graphicFrameLocks noGrp="1"/>
          </p:cNvGraphicFramePr>
          <p:nvPr>
            <p:extLst>
              <p:ext uri="{D42A27DB-BD31-4B8C-83A1-F6EECF244321}">
                <p14:modId xmlns:p14="http://schemas.microsoft.com/office/powerpoint/2010/main" val="354071380"/>
              </p:ext>
            </p:extLst>
          </p:nvPr>
        </p:nvGraphicFramePr>
        <p:xfrm>
          <a:off x="2157455" y="1667342"/>
          <a:ext cx="8290910" cy="3505200"/>
        </p:xfrm>
        <a:graphic>
          <a:graphicData uri="http://schemas.openxmlformats.org/drawingml/2006/table">
            <a:tbl>
              <a:tblPr firstRow="1" bandRow="1">
                <a:tableStyleId>{93296810-A885-4BE3-A3E7-6D5BEEA58F35}</a:tableStyleId>
              </a:tblPr>
              <a:tblGrid>
                <a:gridCol w="4145455">
                  <a:extLst>
                    <a:ext uri="{9D8B030D-6E8A-4147-A177-3AD203B41FA5}">
                      <a16:colId xmlns:a16="http://schemas.microsoft.com/office/drawing/2014/main" val="3503704522"/>
                    </a:ext>
                  </a:extLst>
                </a:gridCol>
                <a:gridCol w="4145455">
                  <a:extLst>
                    <a:ext uri="{9D8B030D-6E8A-4147-A177-3AD203B41FA5}">
                      <a16:colId xmlns:a16="http://schemas.microsoft.com/office/drawing/2014/main" val="1177630309"/>
                    </a:ext>
                  </a:extLst>
                </a:gridCol>
              </a:tblGrid>
              <a:tr h="370840">
                <a:tc>
                  <a:txBody>
                    <a:bodyPr/>
                    <a:lstStyle/>
                    <a:p>
                      <a:pPr algn="ctr"/>
                      <a:r>
                        <a:rPr lang="fr-BE" dirty="0"/>
                        <a:t>Batteries</a:t>
                      </a:r>
                      <a:endParaRPr lang="en-BE" dirty="0" err="1"/>
                    </a:p>
                  </a:txBody>
                  <a:tcPr>
                    <a:solidFill>
                      <a:schemeClr val="accent5"/>
                    </a:solidFill>
                  </a:tcPr>
                </a:tc>
                <a:tc>
                  <a:txBody>
                    <a:bodyPr/>
                    <a:lstStyle/>
                    <a:p>
                      <a:pPr lvl="0" algn="ctr">
                        <a:buNone/>
                      </a:pPr>
                      <a:r>
                        <a:rPr lang="fr-BE" dirty="0" err="1"/>
                        <a:t>Supercapacitors</a:t>
                      </a:r>
                      <a:endParaRPr lang="nl-NL" dirty="0" err="1"/>
                    </a:p>
                  </a:txBody>
                  <a:tcPr>
                    <a:solidFill>
                      <a:schemeClr val="accent5"/>
                    </a:solidFill>
                  </a:tcPr>
                </a:tc>
                <a:extLst>
                  <a:ext uri="{0D108BD9-81ED-4DB2-BD59-A6C34878D82A}">
                    <a16:rowId xmlns:a16="http://schemas.microsoft.com/office/drawing/2014/main" val="949616712"/>
                  </a:ext>
                </a:extLst>
              </a:tr>
              <a:tr h="370840">
                <a:tc>
                  <a:txBody>
                    <a:bodyPr/>
                    <a:lstStyle/>
                    <a:p>
                      <a:pPr lvl="0">
                        <a:buNone/>
                      </a:pPr>
                      <a:r>
                        <a:rPr lang="fr-BE" sz="1800" b="1" i="0" u="none" strike="noStrike" kern="1200" noProof="0" dirty="0" err="1">
                          <a:solidFill>
                            <a:schemeClr val="dk1"/>
                          </a:solidFill>
                          <a:latin typeface="Lato"/>
                          <a:ea typeface="+mn-ea"/>
                          <a:cs typeface="+mn-cs"/>
                        </a:rPr>
                        <a:t>Prolonged</a:t>
                      </a:r>
                      <a:r>
                        <a:rPr lang="fr-BE" sz="1800" b="1" i="0" u="none" strike="noStrike" kern="1200" noProof="0" dirty="0">
                          <a:solidFill>
                            <a:schemeClr val="dk1"/>
                          </a:solidFill>
                          <a:latin typeface="Lato"/>
                          <a:ea typeface="+mn-ea"/>
                          <a:cs typeface="+mn-cs"/>
                        </a:rPr>
                        <a:t> </a:t>
                      </a:r>
                      <a:r>
                        <a:rPr lang="fr-BE" sz="1800" b="1" i="0" u="none" strike="noStrike" kern="1200" noProof="0" dirty="0" err="1">
                          <a:solidFill>
                            <a:schemeClr val="dk1"/>
                          </a:solidFill>
                          <a:latin typeface="Lato"/>
                          <a:ea typeface="+mn-ea"/>
                          <a:cs typeface="+mn-cs"/>
                        </a:rPr>
                        <a:t>continuous</a:t>
                      </a:r>
                      <a:r>
                        <a:rPr lang="fr-BE" sz="1800" b="1" i="0" u="none" strike="noStrike" kern="1200" noProof="0" dirty="0">
                          <a:solidFill>
                            <a:schemeClr val="dk1"/>
                          </a:solidFill>
                          <a:latin typeface="Lato"/>
                          <a:ea typeface="+mn-ea"/>
                          <a:cs typeface="+mn-cs"/>
                        </a:rPr>
                        <a:t> power</a:t>
                      </a:r>
                    </a:p>
                  </a:txBody>
                  <a:tcPr>
                    <a:solidFill>
                      <a:schemeClr val="accent5">
                        <a:lumMod val="40000"/>
                        <a:lumOff val="60000"/>
                      </a:schemeClr>
                    </a:solidFill>
                  </a:tcPr>
                </a:tc>
                <a:tc>
                  <a:txBody>
                    <a:bodyPr/>
                    <a:lstStyle/>
                    <a:p>
                      <a:pPr lvl="0">
                        <a:buNone/>
                      </a:pPr>
                      <a:r>
                        <a:rPr lang="fr-BE" sz="1800" b="1" i="0" u="none" strike="noStrike" kern="1200" noProof="0" dirty="0">
                          <a:solidFill>
                            <a:schemeClr val="dk1"/>
                          </a:solidFill>
                          <a:latin typeface="Lato"/>
                          <a:ea typeface="+mn-ea"/>
                          <a:cs typeface="+mn-cs"/>
                        </a:rPr>
                        <a:t>Short </a:t>
                      </a:r>
                      <a:r>
                        <a:rPr lang="fr-BE" sz="1800" b="1" i="0" u="none" strike="noStrike" kern="1200" noProof="0" dirty="0" err="1">
                          <a:solidFill>
                            <a:schemeClr val="dk1"/>
                          </a:solidFill>
                          <a:latin typeface="Lato"/>
                          <a:ea typeface="+mn-ea"/>
                          <a:cs typeface="+mn-cs"/>
                        </a:rPr>
                        <a:t>bursts</a:t>
                      </a:r>
                      <a:r>
                        <a:rPr lang="fr-BE" sz="1800" b="1" i="0" u="none" strike="noStrike" kern="1200" noProof="0" dirty="0">
                          <a:solidFill>
                            <a:schemeClr val="dk1"/>
                          </a:solidFill>
                          <a:latin typeface="Lato"/>
                          <a:ea typeface="+mn-ea"/>
                          <a:cs typeface="+mn-cs"/>
                        </a:rPr>
                        <a:t> of high power</a:t>
                      </a:r>
                    </a:p>
                  </a:txBody>
                  <a:tcPr>
                    <a:solidFill>
                      <a:schemeClr val="accent5">
                        <a:lumMod val="40000"/>
                        <a:lumOff val="60000"/>
                      </a:schemeClr>
                    </a:solidFill>
                  </a:tcPr>
                </a:tc>
                <a:extLst>
                  <a:ext uri="{0D108BD9-81ED-4DB2-BD59-A6C34878D82A}">
                    <a16:rowId xmlns:a16="http://schemas.microsoft.com/office/drawing/2014/main" val="1324279029"/>
                  </a:ext>
                </a:extLst>
              </a:tr>
              <a:tr h="370840">
                <a:tc>
                  <a:txBody>
                    <a:bodyPr/>
                    <a:lstStyle/>
                    <a:p>
                      <a:pPr lvl="0" algn="l">
                        <a:lnSpc>
                          <a:spcPct val="100000"/>
                        </a:lnSpc>
                        <a:spcBef>
                          <a:spcPts val="0"/>
                        </a:spcBef>
                        <a:spcAft>
                          <a:spcPts val="0"/>
                        </a:spcAft>
                        <a:buNone/>
                      </a:pPr>
                      <a:r>
                        <a:rPr lang="fr-BE" sz="1800" b="1" i="0" u="none" strike="noStrike" kern="1200" noProof="0" dirty="0" err="1">
                          <a:solidFill>
                            <a:schemeClr val="dk1"/>
                          </a:solidFill>
                          <a:latin typeface="Lato"/>
                          <a:ea typeface="+mn-ea"/>
                          <a:cs typeface="+mn-cs"/>
                        </a:rPr>
                        <a:t>Finite</a:t>
                      </a:r>
                      <a:r>
                        <a:rPr lang="fr-BE" sz="1800" b="1" i="0" u="none" strike="noStrike" kern="1200" noProof="0" dirty="0">
                          <a:solidFill>
                            <a:schemeClr val="dk1"/>
                          </a:solidFill>
                          <a:latin typeface="Lato"/>
                          <a:ea typeface="+mn-ea"/>
                          <a:cs typeface="+mn-cs"/>
                        </a:rPr>
                        <a:t> </a:t>
                      </a:r>
                      <a:r>
                        <a:rPr lang="fr-BE" sz="1800" b="1" i="0" u="none" strike="noStrike" kern="1200" noProof="0" dirty="0" err="1">
                          <a:solidFill>
                            <a:schemeClr val="dk1"/>
                          </a:solidFill>
                          <a:latin typeface="Lato"/>
                          <a:ea typeface="+mn-ea"/>
                          <a:cs typeface="+mn-cs"/>
                        </a:rPr>
                        <a:t>lifespan</a:t>
                      </a:r>
                      <a:r>
                        <a:rPr lang="fr-BE" sz="1800" b="1" i="0" u="none" strike="noStrike" kern="1200" noProof="0" dirty="0">
                          <a:solidFill>
                            <a:schemeClr val="dk1"/>
                          </a:solidFill>
                          <a:latin typeface="Lato"/>
                          <a:ea typeface="+mn-ea"/>
                          <a:cs typeface="+mn-cs"/>
                        </a:rPr>
                        <a:t> </a:t>
                      </a:r>
                      <a:r>
                        <a:rPr lang="fr-BE" sz="1800" b="0" i="0" u="none" strike="noStrike" kern="1200" noProof="0" dirty="0">
                          <a:solidFill>
                            <a:schemeClr val="dk1"/>
                          </a:solidFill>
                          <a:latin typeface="+mn-lt"/>
                          <a:ea typeface="+mn-ea"/>
                          <a:cs typeface="+mn-cs"/>
                        </a:rPr>
                        <a:t>due to </a:t>
                      </a:r>
                      <a:r>
                        <a:rPr lang="fr-BE" sz="1800" b="0" i="0" u="none" strike="noStrike" kern="1200" noProof="0" dirty="0" err="1">
                          <a:solidFill>
                            <a:schemeClr val="dk1"/>
                          </a:solidFill>
                          <a:latin typeface="+mn-lt"/>
                          <a:ea typeface="+mn-ea"/>
                          <a:cs typeface="+mn-cs"/>
                        </a:rPr>
                        <a:t>electrochemical</a:t>
                      </a:r>
                      <a:r>
                        <a:rPr lang="fr-BE" sz="1800" b="0" i="0" u="none" strike="noStrike" kern="1200" noProof="0" dirty="0">
                          <a:solidFill>
                            <a:schemeClr val="dk1"/>
                          </a:solidFill>
                          <a:latin typeface="+mn-lt"/>
                          <a:ea typeface="+mn-ea"/>
                          <a:cs typeface="+mn-cs"/>
                        </a:rPr>
                        <a:t> </a:t>
                      </a:r>
                      <a:r>
                        <a:rPr lang="fr-BE" sz="1800" b="0" i="0" u="none" strike="noStrike" kern="1200" noProof="0" dirty="0" err="1">
                          <a:solidFill>
                            <a:schemeClr val="dk1"/>
                          </a:solidFill>
                          <a:latin typeface="+mn-lt"/>
                          <a:ea typeface="+mn-ea"/>
                          <a:cs typeface="+mn-cs"/>
                        </a:rPr>
                        <a:t>reactions</a:t>
                      </a:r>
                    </a:p>
                  </a:txBody>
                  <a:tcPr>
                    <a:solidFill>
                      <a:schemeClr val="accent5">
                        <a:lumMod val="20000"/>
                        <a:lumOff val="80000"/>
                      </a:schemeClr>
                    </a:solidFill>
                  </a:tcPr>
                </a:tc>
                <a:tc>
                  <a:txBody>
                    <a:bodyPr/>
                    <a:lstStyle/>
                    <a:p>
                      <a:pPr lvl="0" algn="l">
                        <a:lnSpc>
                          <a:spcPct val="100000"/>
                        </a:lnSpc>
                        <a:spcBef>
                          <a:spcPts val="0"/>
                        </a:spcBef>
                        <a:spcAft>
                          <a:spcPts val="0"/>
                        </a:spcAft>
                        <a:buNone/>
                      </a:pPr>
                      <a:r>
                        <a:rPr lang="fr-BE" sz="1800" b="1" i="0" u="none" strike="noStrike" kern="1200" noProof="0" dirty="0">
                          <a:solidFill>
                            <a:schemeClr val="dk1"/>
                          </a:solidFill>
                          <a:latin typeface="Lato"/>
                          <a:ea typeface="+mn-ea"/>
                          <a:cs typeface="+mn-cs"/>
                        </a:rPr>
                        <a:t>Longer </a:t>
                      </a:r>
                      <a:r>
                        <a:rPr lang="fr-BE" sz="1800" b="1" i="0" u="none" strike="noStrike" kern="1200" noProof="0" dirty="0" err="1">
                          <a:solidFill>
                            <a:schemeClr val="dk1"/>
                          </a:solidFill>
                          <a:latin typeface="Lato"/>
                          <a:ea typeface="+mn-ea"/>
                          <a:cs typeface="+mn-cs"/>
                        </a:rPr>
                        <a:t>lifespan</a:t>
                      </a:r>
                      <a:endParaRPr lang="nl-NL" dirty="0" err="1"/>
                    </a:p>
                  </a:txBody>
                  <a:tcPr>
                    <a:solidFill>
                      <a:schemeClr val="accent5">
                        <a:lumMod val="20000"/>
                        <a:lumOff val="80000"/>
                      </a:schemeClr>
                    </a:solidFill>
                  </a:tcPr>
                </a:tc>
                <a:extLst>
                  <a:ext uri="{0D108BD9-81ED-4DB2-BD59-A6C34878D82A}">
                    <a16:rowId xmlns:a16="http://schemas.microsoft.com/office/drawing/2014/main" val="1454404255"/>
                  </a:ext>
                </a:extLst>
              </a:tr>
              <a:tr h="370840">
                <a:tc>
                  <a:txBody>
                    <a:bodyPr/>
                    <a:lstStyle/>
                    <a:p>
                      <a:pPr lvl="0" algn="l">
                        <a:lnSpc>
                          <a:spcPct val="100000"/>
                        </a:lnSpc>
                        <a:spcBef>
                          <a:spcPts val="0"/>
                        </a:spcBef>
                        <a:spcAft>
                          <a:spcPts val="0"/>
                        </a:spcAft>
                        <a:buNone/>
                      </a:pPr>
                      <a:r>
                        <a:rPr lang="fr-BE" sz="1800" b="1" i="0" u="none" strike="noStrike" kern="1200" noProof="0" dirty="0">
                          <a:solidFill>
                            <a:schemeClr val="dk1"/>
                          </a:solidFill>
                          <a:latin typeface="Lato"/>
                          <a:ea typeface="+mn-ea"/>
                          <a:cs typeface="+mn-cs"/>
                        </a:rPr>
                        <a:t>Sensitive to </a:t>
                      </a:r>
                      <a:r>
                        <a:rPr lang="fr-BE" sz="1800" b="1" i="0" u="none" strike="noStrike" kern="1200" noProof="0" dirty="0" err="1">
                          <a:solidFill>
                            <a:schemeClr val="dk1"/>
                          </a:solidFill>
                          <a:latin typeface="Lato"/>
                          <a:ea typeface="+mn-ea"/>
                          <a:cs typeface="+mn-cs"/>
                        </a:rPr>
                        <a:t>temperature</a:t>
                      </a:r>
                    </a:p>
                  </a:txBody>
                  <a:tcPr>
                    <a:solidFill>
                      <a:schemeClr val="accent5">
                        <a:lumMod val="40000"/>
                        <a:lumOff val="60000"/>
                      </a:schemeClr>
                    </a:solidFill>
                  </a:tcPr>
                </a:tc>
                <a:tc>
                  <a:txBody>
                    <a:bodyPr/>
                    <a:lstStyle/>
                    <a:p>
                      <a:pPr lvl="0" algn="l">
                        <a:lnSpc>
                          <a:spcPct val="100000"/>
                        </a:lnSpc>
                        <a:spcBef>
                          <a:spcPts val="0"/>
                        </a:spcBef>
                        <a:spcAft>
                          <a:spcPts val="0"/>
                        </a:spcAft>
                        <a:buNone/>
                      </a:pPr>
                      <a:r>
                        <a:rPr lang="fr-BE" sz="1800" b="1" i="0" u="none" strike="noStrike" kern="1200" noProof="0" dirty="0">
                          <a:solidFill>
                            <a:schemeClr val="dk1"/>
                          </a:solidFill>
                          <a:latin typeface="Lato"/>
                          <a:ea typeface="+mn-ea"/>
                          <a:cs typeface="+mn-cs"/>
                        </a:rPr>
                        <a:t>More stable in </a:t>
                      </a:r>
                      <a:r>
                        <a:rPr lang="fr-BE" sz="1800" b="1" i="0" u="none" strike="noStrike" kern="1200" noProof="0" dirty="0" err="1">
                          <a:solidFill>
                            <a:schemeClr val="dk1"/>
                          </a:solidFill>
                          <a:latin typeface="Lato"/>
                          <a:ea typeface="+mn-ea"/>
                          <a:cs typeface="+mn-cs"/>
                        </a:rPr>
                        <a:t>extreme</a:t>
                      </a:r>
                      <a:r>
                        <a:rPr lang="fr-BE" sz="1800" b="1" i="0" u="none" strike="noStrike" kern="1200" noProof="0" dirty="0">
                          <a:solidFill>
                            <a:schemeClr val="dk1"/>
                          </a:solidFill>
                          <a:latin typeface="Lato"/>
                          <a:ea typeface="+mn-ea"/>
                          <a:cs typeface="+mn-cs"/>
                        </a:rPr>
                        <a:t> </a:t>
                      </a:r>
                      <a:r>
                        <a:rPr lang="fr-BE" sz="1800" b="1" i="0" u="none" strike="noStrike" kern="1200" noProof="0" dirty="0" err="1">
                          <a:solidFill>
                            <a:schemeClr val="dk1"/>
                          </a:solidFill>
                          <a:latin typeface="Lato"/>
                          <a:ea typeface="+mn-ea"/>
                          <a:cs typeface="+mn-cs"/>
                        </a:rPr>
                        <a:t>environments</a:t>
                      </a:r>
                      <a:endParaRPr lang="nl-NL" sz="1800" b="1" i="0" u="none" strike="noStrike" kern="1200" dirty="0" err="1">
                        <a:solidFill>
                          <a:schemeClr val="dk1"/>
                        </a:solidFill>
                        <a:latin typeface="Lato"/>
                        <a:ea typeface="+mn-ea"/>
                        <a:cs typeface="+mn-cs"/>
                      </a:endParaRPr>
                    </a:p>
                  </a:txBody>
                  <a:tcPr>
                    <a:solidFill>
                      <a:schemeClr val="accent5">
                        <a:lumMod val="40000"/>
                        <a:lumOff val="60000"/>
                      </a:schemeClr>
                    </a:solidFill>
                  </a:tcPr>
                </a:tc>
                <a:extLst>
                  <a:ext uri="{0D108BD9-81ED-4DB2-BD59-A6C34878D82A}">
                    <a16:rowId xmlns:a16="http://schemas.microsoft.com/office/drawing/2014/main" val="1959595307"/>
                  </a:ext>
                </a:extLst>
              </a:tr>
              <a:tr h="370840">
                <a:tc>
                  <a:txBody>
                    <a:bodyPr/>
                    <a:lstStyle/>
                    <a:p>
                      <a:pPr lvl="0" algn="l">
                        <a:lnSpc>
                          <a:spcPct val="100000"/>
                        </a:lnSpc>
                        <a:spcBef>
                          <a:spcPts val="0"/>
                        </a:spcBef>
                        <a:spcAft>
                          <a:spcPts val="0"/>
                        </a:spcAft>
                        <a:buNone/>
                      </a:pPr>
                      <a:r>
                        <a:rPr lang="fr-BE" sz="1800" b="1" i="0" u="none" strike="noStrike" kern="1200" noProof="0" dirty="0">
                          <a:solidFill>
                            <a:schemeClr val="dk1"/>
                          </a:solidFill>
                          <a:latin typeface="Lato"/>
                          <a:ea typeface="+mn-ea"/>
                          <a:cs typeface="+mn-cs"/>
                        </a:rPr>
                        <a:t>Slow </a:t>
                      </a:r>
                      <a:r>
                        <a:rPr lang="fr-BE" sz="1800" b="1" i="0" u="none" strike="noStrike" kern="1200" noProof="0" dirty="0" err="1">
                          <a:solidFill>
                            <a:schemeClr val="dk1"/>
                          </a:solidFill>
                          <a:latin typeface="Lato"/>
                          <a:ea typeface="+mn-ea"/>
                          <a:cs typeface="+mn-cs"/>
                        </a:rPr>
                        <a:t>charging</a:t>
                      </a:r>
                      <a:endParaRPr lang="nl-NL" sz="1800" b="1" i="0" u="none" strike="noStrike" kern="1200" dirty="0" err="1">
                        <a:solidFill>
                          <a:schemeClr val="dk1"/>
                        </a:solidFill>
                        <a:latin typeface="Lato"/>
                        <a:ea typeface="+mn-ea"/>
                        <a:cs typeface="+mn-cs"/>
                      </a:endParaRPr>
                    </a:p>
                  </a:txBody>
                  <a:tcPr>
                    <a:solidFill>
                      <a:schemeClr val="accent5">
                        <a:lumMod val="20000"/>
                        <a:lumOff val="80000"/>
                      </a:schemeClr>
                    </a:solidFill>
                  </a:tcPr>
                </a:tc>
                <a:tc>
                  <a:txBody>
                    <a:bodyPr/>
                    <a:lstStyle/>
                    <a:p>
                      <a:pPr lvl="0" algn="l">
                        <a:lnSpc>
                          <a:spcPct val="100000"/>
                        </a:lnSpc>
                        <a:spcBef>
                          <a:spcPts val="0"/>
                        </a:spcBef>
                        <a:spcAft>
                          <a:spcPts val="0"/>
                        </a:spcAft>
                        <a:buNone/>
                      </a:pPr>
                      <a:r>
                        <a:rPr lang="fr-BE" sz="1800" b="1" i="0" u="none" strike="noStrike" kern="1200" noProof="0" dirty="0">
                          <a:solidFill>
                            <a:schemeClr val="dk1"/>
                          </a:solidFill>
                          <a:latin typeface="Lato"/>
                          <a:ea typeface="+mn-ea"/>
                          <a:cs typeface="+mn-cs"/>
                        </a:rPr>
                        <a:t>Fast </a:t>
                      </a:r>
                      <a:r>
                        <a:rPr lang="fr-BE" sz="1800" b="1" i="0" u="none" strike="noStrike" kern="1200" noProof="0" dirty="0" err="1">
                          <a:solidFill>
                            <a:schemeClr val="dk1"/>
                          </a:solidFill>
                          <a:latin typeface="Lato"/>
                          <a:ea typeface="+mn-ea"/>
                          <a:cs typeface="+mn-cs"/>
                        </a:rPr>
                        <a:t>charging</a:t>
                      </a:r>
                    </a:p>
                  </a:txBody>
                  <a:tcPr>
                    <a:solidFill>
                      <a:schemeClr val="accent5">
                        <a:lumMod val="20000"/>
                        <a:lumOff val="80000"/>
                      </a:schemeClr>
                    </a:solidFill>
                  </a:tcPr>
                </a:tc>
                <a:extLst>
                  <a:ext uri="{0D108BD9-81ED-4DB2-BD59-A6C34878D82A}">
                    <a16:rowId xmlns:a16="http://schemas.microsoft.com/office/drawing/2014/main" val="3843339495"/>
                  </a:ext>
                </a:extLst>
              </a:tr>
              <a:tr h="370840">
                <a:tc>
                  <a:txBody>
                    <a:bodyPr/>
                    <a:lstStyle/>
                    <a:p>
                      <a:pPr lvl="0">
                        <a:buNone/>
                      </a:pPr>
                      <a:r>
                        <a:rPr lang="fr-BE" sz="1800" b="1" i="0" u="none" strike="noStrike" kern="1200" dirty="0" err="1">
                          <a:solidFill>
                            <a:schemeClr val="dk1"/>
                          </a:solidFill>
                          <a:latin typeface="Lato"/>
                          <a:ea typeface="+mn-ea"/>
                          <a:cs typeface="+mn-cs"/>
                        </a:rPr>
                        <a:t>Smaller</a:t>
                      </a:r>
                      <a:r>
                        <a:rPr lang="fr-BE" sz="1800" b="1" i="0" u="none" strike="noStrike" kern="1200" dirty="0">
                          <a:solidFill>
                            <a:schemeClr val="dk1"/>
                          </a:solidFill>
                          <a:latin typeface="Lato"/>
                          <a:ea typeface="+mn-ea"/>
                          <a:cs typeface="+mn-cs"/>
                        </a:rPr>
                        <a:t> </a:t>
                      </a:r>
                      <a:r>
                        <a:rPr lang="fr-BE" sz="1800" b="1" i="0" u="none" strike="noStrike" kern="1200" dirty="0" err="1">
                          <a:solidFill>
                            <a:schemeClr val="dk1"/>
                          </a:solidFill>
                          <a:latin typeface="Lato"/>
                          <a:ea typeface="+mn-ea"/>
                          <a:cs typeface="+mn-cs"/>
                        </a:rPr>
                        <a:t>form</a:t>
                      </a:r>
                      <a:r>
                        <a:rPr lang="fr-BE" sz="1800" b="1" i="0" u="none" strike="noStrike" kern="1200" dirty="0">
                          <a:solidFill>
                            <a:schemeClr val="dk1"/>
                          </a:solidFill>
                          <a:latin typeface="Lato"/>
                          <a:ea typeface="+mn-ea"/>
                          <a:cs typeface="+mn-cs"/>
                        </a:rPr>
                        <a:t> </a:t>
                      </a:r>
                      <a:r>
                        <a:rPr lang="fr-BE" sz="1800" b="1" i="0" u="none" strike="noStrike" kern="1200" dirty="0" err="1">
                          <a:solidFill>
                            <a:schemeClr val="dk1"/>
                          </a:solidFill>
                          <a:latin typeface="Lato"/>
                          <a:ea typeface="+mn-ea"/>
                          <a:cs typeface="+mn-cs"/>
                        </a:rPr>
                        <a:t>factors</a:t>
                      </a:r>
                      <a:endParaRPr lang="nl-NL" dirty="0" err="1"/>
                    </a:p>
                  </a:txBody>
                  <a:tcPr>
                    <a:solidFill>
                      <a:schemeClr val="accent5">
                        <a:lumMod val="40000"/>
                        <a:lumOff val="60000"/>
                      </a:schemeClr>
                    </a:solidFill>
                  </a:tcPr>
                </a:tc>
                <a:tc>
                  <a:txBody>
                    <a:bodyPr/>
                    <a:lstStyle/>
                    <a:p>
                      <a:pPr lvl="0">
                        <a:buNone/>
                      </a:pPr>
                      <a:r>
                        <a:rPr lang="fr-BE" sz="1800" b="0" i="0" u="none" strike="noStrike" kern="1200" dirty="0" err="1">
                          <a:solidFill>
                            <a:srgbClr val="000000"/>
                          </a:solidFill>
                          <a:latin typeface="Lato Light"/>
                          <a:ea typeface="+mn-ea"/>
                          <a:cs typeface="+mn-cs"/>
                        </a:rPr>
                        <a:t>Typically</a:t>
                      </a:r>
                      <a:r>
                        <a:rPr lang="fr-BE" sz="1800" b="0" i="0" u="none" strike="noStrike" kern="1200" dirty="0">
                          <a:solidFill>
                            <a:srgbClr val="000000"/>
                          </a:solidFill>
                          <a:latin typeface="Lato Light"/>
                          <a:ea typeface="+mn-ea"/>
                          <a:cs typeface="+mn-cs"/>
                        </a:rPr>
                        <a:t> more </a:t>
                      </a:r>
                      <a:r>
                        <a:rPr lang="fr-BE" sz="1800" b="1" i="0" u="none" strike="noStrike" kern="1200" dirty="0" err="1">
                          <a:solidFill>
                            <a:schemeClr val="dk1"/>
                          </a:solidFill>
                          <a:latin typeface="Lato"/>
                          <a:ea typeface="+mn-ea"/>
                          <a:cs typeface="+mn-cs"/>
                        </a:rPr>
                        <a:t>bulky</a:t>
                      </a:r>
                      <a:endParaRPr lang="nl-NL" dirty="0" err="1"/>
                    </a:p>
                  </a:txBody>
                  <a:tcPr>
                    <a:solidFill>
                      <a:schemeClr val="accent5">
                        <a:lumMod val="40000"/>
                        <a:lumOff val="60000"/>
                      </a:schemeClr>
                    </a:solidFill>
                  </a:tcPr>
                </a:tc>
                <a:extLst>
                  <a:ext uri="{0D108BD9-81ED-4DB2-BD59-A6C34878D82A}">
                    <a16:rowId xmlns:a16="http://schemas.microsoft.com/office/drawing/2014/main" val="276464242"/>
                  </a:ext>
                </a:extLst>
              </a:tr>
              <a:tr h="370840">
                <a:tc>
                  <a:txBody>
                    <a:bodyPr/>
                    <a:lstStyle/>
                    <a:p>
                      <a:pPr lvl="0">
                        <a:buNone/>
                      </a:pPr>
                      <a:r>
                        <a:rPr lang="fr-BE" sz="1800" b="1" i="0" u="none" strike="noStrike" kern="1200" dirty="0" err="1">
                          <a:solidFill>
                            <a:schemeClr val="dk1"/>
                          </a:solidFill>
                          <a:latin typeface="Lato"/>
                          <a:ea typeface="+mn-ea"/>
                          <a:cs typeface="+mn-cs"/>
                        </a:rPr>
                        <a:t>Cheaper</a:t>
                      </a:r>
                    </a:p>
                  </a:txBody>
                  <a:tcPr>
                    <a:solidFill>
                      <a:schemeClr val="accent5">
                        <a:lumMod val="20000"/>
                        <a:lumOff val="80000"/>
                      </a:schemeClr>
                    </a:solidFill>
                  </a:tcPr>
                </a:tc>
                <a:tc>
                  <a:txBody>
                    <a:bodyPr/>
                    <a:lstStyle/>
                    <a:p>
                      <a:pPr lvl="0">
                        <a:buNone/>
                      </a:pPr>
                      <a:r>
                        <a:rPr lang="fr-BE" sz="1800" b="0" i="0" u="none" strike="noStrike" kern="1200" dirty="0">
                          <a:solidFill>
                            <a:srgbClr val="000000"/>
                          </a:solidFill>
                          <a:latin typeface="Lato Light"/>
                          <a:ea typeface="+mn-ea"/>
                          <a:cs typeface="+mn-cs"/>
                        </a:rPr>
                        <a:t>More</a:t>
                      </a:r>
                      <a:r>
                        <a:rPr lang="fr-BE" sz="1800" b="1" i="0" u="none" strike="noStrike" kern="1200" dirty="0">
                          <a:solidFill>
                            <a:schemeClr val="dk1"/>
                          </a:solidFill>
                          <a:latin typeface="Lato"/>
                          <a:ea typeface="+mn-ea"/>
                          <a:cs typeface="+mn-cs"/>
                        </a:rPr>
                        <a:t> </a:t>
                      </a:r>
                      <a:r>
                        <a:rPr lang="fr-BE" sz="1800" b="1" i="0" u="none" strike="noStrike" kern="1200" dirty="0" err="1">
                          <a:solidFill>
                            <a:schemeClr val="dk1"/>
                          </a:solidFill>
                          <a:latin typeface="Lato"/>
                          <a:ea typeface="+mn-ea"/>
                          <a:cs typeface="+mn-cs"/>
                        </a:rPr>
                        <a:t>expensive</a:t>
                      </a:r>
                    </a:p>
                  </a:txBody>
                  <a:tcPr>
                    <a:solidFill>
                      <a:schemeClr val="accent5">
                        <a:lumMod val="20000"/>
                        <a:lumOff val="80000"/>
                      </a:schemeClr>
                    </a:solidFill>
                  </a:tcPr>
                </a:tc>
                <a:extLst>
                  <a:ext uri="{0D108BD9-81ED-4DB2-BD59-A6C34878D82A}">
                    <a16:rowId xmlns:a16="http://schemas.microsoft.com/office/drawing/2014/main" val="107442906"/>
                  </a:ext>
                </a:extLst>
              </a:tr>
              <a:tr h="370840">
                <a:tc>
                  <a:txBody>
                    <a:bodyPr/>
                    <a:lstStyle/>
                    <a:p>
                      <a:r>
                        <a:rPr lang="fr-BE" dirty="0" err="1"/>
                        <a:t>Straightforward</a:t>
                      </a:r>
                      <a:r>
                        <a:rPr lang="fr-BE" dirty="0"/>
                        <a:t> </a:t>
                      </a:r>
                      <a:r>
                        <a:rPr lang="fr-BE" dirty="0" err="1"/>
                        <a:t>energy</a:t>
                      </a:r>
                      <a:r>
                        <a:rPr lang="fr-BE" dirty="0"/>
                        <a:t> </a:t>
                      </a:r>
                      <a:r>
                        <a:rPr lang="fr-BE" dirty="0" err="1"/>
                        <a:t>harvesting</a:t>
                      </a:r>
                      <a:endParaRPr lang="en-BE" dirty="0" err="1"/>
                    </a:p>
                  </a:txBody>
                  <a:tcPr>
                    <a:solidFill>
                      <a:schemeClr val="accent5">
                        <a:lumMod val="40000"/>
                        <a:lumOff val="60000"/>
                      </a:schemeClr>
                    </a:solidFill>
                  </a:tcPr>
                </a:tc>
                <a:tc>
                  <a:txBody>
                    <a:bodyPr/>
                    <a:lstStyle/>
                    <a:p>
                      <a:r>
                        <a:rPr lang="fr-BE" dirty="0"/>
                        <a:t>Energy </a:t>
                      </a:r>
                      <a:r>
                        <a:rPr lang="fr-BE" dirty="0" err="1"/>
                        <a:t>harvesting</a:t>
                      </a:r>
                      <a:r>
                        <a:rPr lang="fr-BE" dirty="0"/>
                        <a:t> </a:t>
                      </a:r>
                      <a:r>
                        <a:rPr lang="fr-BE" dirty="0" err="1"/>
                        <a:t>with</a:t>
                      </a:r>
                      <a:r>
                        <a:rPr lang="fr-BE" dirty="0"/>
                        <a:t> </a:t>
                      </a:r>
                      <a:r>
                        <a:rPr lang="fr-BE" dirty="0" err="1"/>
                        <a:t>advanced</a:t>
                      </a:r>
                      <a:r>
                        <a:rPr lang="fr-BE" dirty="0"/>
                        <a:t> </a:t>
                      </a:r>
                      <a:r>
                        <a:rPr lang="fr-BE" dirty="0" err="1"/>
                        <a:t>scheduling</a:t>
                      </a:r>
                      <a:endParaRPr lang="en-BE" dirty="0" err="1"/>
                    </a:p>
                  </a:txBody>
                  <a:tcPr>
                    <a:solidFill>
                      <a:schemeClr val="accent5">
                        <a:lumMod val="40000"/>
                        <a:lumOff val="60000"/>
                      </a:schemeClr>
                    </a:solidFill>
                  </a:tcPr>
                </a:tc>
                <a:extLst>
                  <a:ext uri="{0D108BD9-81ED-4DB2-BD59-A6C34878D82A}">
                    <a16:rowId xmlns:a16="http://schemas.microsoft.com/office/drawing/2014/main" val="1648090246"/>
                  </a:ext>
                </a:extLst>
              </a:tr>
            </a:tbl>
          </a:graphicData>
        </a:graphic>
      </p:graphicFrame>
    </p:spTree>
    <p:extLst>
      <p:ext uri="{BB962C8B-B14F-4D97-AF65-F5344CB8AC3E}">
        <p14:creationId xmlns:p14="http://schemas.microsoft.com/office/powerpoint/2010/main" val="4176334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A59EB0CE-4248-E102-6E45-6A060474D35F}"/>
              </a:ext>
            </a:extLst>
          </p:cNvPr>
          <p:cNvSpPr/>
          <p:nvPr/>
        </p:nvSpPr>
        <p:spPr>
          <a:xfrm>
            <a:off x="1745" y="2476400"/>
            <a:ext cx="12187923" cy="190939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sz="2800" b="1" dirty="0">
              <a:latin typeface="Lato"/>
              <a:ea typeface="Lato Light"/>
              <a:cs typeface="Lato Light"/>
            </a:endParaRPr>
          </a:p>
        </p:txBody>
      </p:sp>
      <p:sp>
        <p:nvSpPr>
          <p:cNvPr id="10" name="Rechthoek 9">
            <a:extLst>
              <a:ext uri="{FF2B5EF4-FFF2-40B4-BE49-F238E27FC236}">
                <a16:creationId xmlns:a16="http://schemas.microsoft.com/office/drawing/2014/main" id="{3B00E1F8-A03E-7BC3-CF5B-4492C9FB3779}"/>
              </a:ext>
            </a:extLst>
          </p:cNvPr>
          <p:cNvSpPr/>
          <p:nvPr/>
        </p:nvSpPr>
        <p:spPr>
          <a:xfrm>
            <a:off x="1835223"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sz="2800" b="1" dirty="0">
              <a:latin typeface="Lato"/>
              <a:ea typeface="Lato Light"/>
              <a:cs typeface="Lato Light"/>
            </a:endParaRPr>
          </a:p>
        </p:txBody>
      </p:sp>
      <p:sp>
        <p:nvSpPr>
          <p:cNvPr id="11" name="Rechthoek 10">
            <a:extLst>
              <a:ext uri="{FF2B5EF4-FFF2-40B4-BE49-F238E27FC236}">
                <a16:creationId xmlns:a16="http://schemas.microsoft.com/office/drawing/2014/main" id="{117303D7-EC02-1C5A-930F-12634EF84567}"/>
              </a:ext>
            </a:extLst>
          </p:cNvPr>
          <p:cNvSpPr/>
          <p:nvPr/>
        </p:nvSpPr>
        <p:spPr>
          <a:xfrm>
            <a:off x="5023591"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2800" b="1" dirty="0">
                <a:latin typeface="Lato"/>
                <a:ea typeface="Lato Light"/>
                <a:cs typeface="Lato Light"/>
              </a:rPr>
              <a:t>Sensors</a:t>
            </a:r>
            <a:endParaRPr lang="nl-NL" dirty="0"/>
          </a:p>
        </p:txBody>
      </p:sp>
      <p:sp>
        <p:nvSpPr>
          <p:cNvPr id="12" name="Rechthoek 11">
            <a:extLst>
              <a:ext uri="{FF2B5EF4-FFF2-40B4-BE49-F238E27FC236}">
                <a16:creationId xmlns:a16="http://schemas.microsoft.com/office/drawing/2014/main" id="{EB787F57-78E3-1E9F-E3CB-D0E0FC044E6B}"/>
              </a:ext>
            </a:extLst>
          </p:cNvPr>
          <p:cNvSpPr/>
          <p:nvPr/>
        </p:nvSpPr>
        <p:spPr>
          <a:xfrm>
            <a:off x="8211959" y="5056371"/>
            <a:ext cx="2402240" cy="107721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sz="2800" b="1" dirty="0">
              <a:latin typeface="Lato"/>
              <a:ea typeface="Lato Light"/>
              <a:cs typeface="Lato Light"/>
            </a:endParaRPr>
          </a:p>
        </p:txBody>
      </p:sp>
      <p:sp>
        <p:nvSpPr>
          <p:cNvPr id="6" name="Titel 1">
            <a:extLst>
              <a:ext uri="{FF2B5EF4-FFF2-40B4-BE49-F238E27FC236}">
                <a16:creationId xmlns:a16="http://schemas.microsoft.com/office/drawing/2014/main" id="{0782B325-5EBE-8FED-7DE5-15104038C8D0}"/>
              </a:ext>
            </a:extLst>
          </p:cNvPr>
          <p:cNvSpPr txBox="1">
            <a:spLocks/>
          </p:cNvSpPr>
          <p:nvPr/>
        </p:nvSpPr>
        <p:spPr>
          <a:xfrm>
            <a:off x="4254803" y="2860237"/>
            <a:ext cx="3681790" cy="100216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7200" b="1" dirty="0">
                <a:solidFill>
                  <a:schemeClr val="bg1"/>
                </a:solidFill>
              </a:rPr>
              <a:t>THINGS</a:t>
            </a:r>
            <a:endParaRPr lang="nl-NL" sz="7200">
              <a:solidFill>
                <a:schemeClr val="bg1"/>
              </a:solidFill>
            </a:endParaRPr>
          </a:p>
        </p:txBody>
      </p:sp>
    </p:spTree>
    <p:extLst>
      <p:ext uri="{BB962C8B-B14F-4D97-AF65-F5344CB8AC3E}">
        <p14:creationId xmlns:p14="http://schemas.microsoft.com/office/powerpoint/2010/main" val="9909006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565983" y="6317439"/>
            <a:ext cx="37147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2D0C40-AD1D-4F7F-B49E-6DB4407BD661}" type="slidenum">
              <a:rPr lang="en-US" smtClean="0"/>
              <a:pPr/>
              <a:t>88</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 sensing element has characteristics changing under environment influence</a:t>
            </a:r>
          </a:p>
        </p:txBody>
      </p:sp>
      <p:grpSp>
        <p:nvGrpSpPr>
          <p:cNvPr id="4" name="Group 3">
            <a:extLst>
              <a:ext uri="{FF2B5EF4-FFF2-40B4-BE49-F238E27FC236}">
                <a16:creationId xmlns:a16="http://schemas.microsoft.com/office/drawing/2014/main" id="{08F96CDE-54B7-8AD5-0E16-A73A3695709D}"/>
              </a:ext>
            </a:extLst>
          </p:cNvPr>
          <p:cNvGrpSpPr/>
          <p:nvPr/>
        </p:nvGrpSpPr>
        <p:grpSpPr>
          <a:xfrm>
            <a:off x="3353613" y="1883767"/>
            <a:ext cx="8837478" cy="4974233"/>
            <a:chOff x="3464559" y="1562059"/>
            <a:chExt cx="8177143" cy="4755380"/>
          </a:xfrm>
        </p:grpSpPr>
        <p:grpSp>
          <p:nvGrpSpPr>
            <p:cNvPr id="24" name="Group 23">
              <a:extLst>
                <a:ext uri="{FF2B5EF4-FFF2-40B4-BE49-F238E27FC236}">
                  <a16:creationId xmlns:a16="http://schemas.microsoft.com/office/drawing/2014/main" id="{C283DCD7-95CD-BF1A-9AC6-CF698CD96A7D}"/>
                </a:ext>
              </a:extLst>
            </p:cNvPr>
            <p:cNvGrpSpPr/>
            <p:nvPr/>
          </p:nvGrpSpPr>
          <p:grpSpPr>
            <a:xfrm>
              <a:off x="3464560" y="1562059"/>
              <a:ext cx="8177142" cy="4755380"/>
              <a:chOff x="3876052" y="1818647"/>
              <a:chExt cx="7780014" cy="4376257"/>
            </a:xfrm>
          </p:grpSpPr>
          <p:pic>
            <p:nvPicPr>
              <p:cNvPr id="22" name="Picture 21" descr="A close-up of a test gauge&#10;&#10;Description automatically generated">
                <a:extLst>
                  <a:ext uri="{FF2B5EF4-FFF2-40B4-BE49-F238E27FC236}">
                    <a16:creationId xmlns:a16="http://schemas.microsoft.com/office/drawing/2014/main" id="{AFAD4188-BDF9-2AB3-1928-5E6BC8062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052" y="1818647"/>
                <a:ext cx="7780013" cy="4376257"/>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26EAD0F4-327F-25AE-6582-31B047AAB852}"/>
                  </a:ext>
                </a:extLst>
              </p:cNvPr>
              <p:cNvSpPr/>
              <p:nvPr/>
            </p:nvSpPr>
            <p:spPr>
              <a:xfrm>
                <a:off x="9743441" y="1818647"/>
                <a:ext cx="1912625" cy="9673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6F4BCAC2-F2D7-3482-4481-49A7A745EBA7}"/>
                </a:ext>
              </a:extLst>
            </p:cNvPr>
            <p:cNvSpPr/>
            <p:nvPr/>
          </p:nvSpPr>
          <p:spPr>
            <a:xfrm>
              <a:off x="3464559" y="2506392"/>
              <a:ext cx="1062473" cy="3368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a:extLst>
              <a:ext uri="{FF2B5EF4-FFF2-40B4-BE49-F238E27FC236}">
                <a16:creationId xmlns:a16="http://schemas.microsoft.com/office/drawing/2014/main" id="{0623C9AD-5A6E-51C3-7775-957CC77C090D}"/>
              </a:ext>
            </a:extLst>
          </p:cNvPr>
          <p:cNvPicPr>
            <a:picLocks noChangeAspect="1"/>
          </p:cNvPicPr>
          <p:nvPr/>
        </p:nvPicPr>
        <p:blipFill rotWithShape="1">
          <a:blip r:embed="rId3"/>
          <a:srcRect l="2149"/>
          <a:stretch/>
        </p:blipFill>
        <p:spPr>
          <a:xfrm>
            <a:off x="1044819" y="2143027"/>
            <a:ext cx="1500789" cy="3115110"/>
          </a:xfrm>
          <a:prstGeom prst="rect">
            <a:avLst/>
          </a:prstGeom>
        </p:spPr>
      </p:pic>
    </p:spTree>
    <p:extLst>
      <p:ext uri="{BB962C8B-B14F-4D97-AF65-F5344CB8AC3E}">
        <p14:creationId xmlns:p14="http://schemas.microsoft.com/office/powerpoint/2010/main" val="17881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79795" y="6317439"/>
            <a:ext cx="4576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89</a:t>
            </a:fld>
            <a:endParaRPr lang="en-US"/>
          </a:p>
        </p:txBody>
      </p:sp>
      <p:sp>
        <p:nvSpPr>
          <p:cNvPr id="17" name="TextBox 16">
            <a:extLst>
              <a:ext uri="{FF2B5EF4-FFF2-40B4-BE49-F238E27FC236}">
                <a16:creationId xmlns:a16="http://schemas.microsoft.com/office/drawing/2014/main" id="{DCAC4CAB-21D3-1C8C-DC25-3B30CE547820}"/>
              </a:ext>
            </a:extLst>
          </p:cNvPr>
          <p:cNvSpPr txBox="1"/>
          <p:nvPr/>
        </p:nvSpPr>
        <p:spPr>
          <a:xfrm>
            <a:off x="4189728" y="1661040"/>
            <a:ext cx="2918252" cy="707886"/>
          </a:xfrm>
          <a:prstGeom prst="rect">
            <a:avLst/>
          </a:prstGeom>
          <a:noFill/>
        </p:spPr>
        <p:txBody>
          <a:bodyPr wrap="square" rtlCol="0">
            <a:spAutoFit/>
          </a:bodyPr>
          <a:lstStyle/>
          <a:p>
            <a:pPr algn="ctr"/>
            <a:r>
              <a:rPr lang="en-US" sz="4000" i="1" dirty="0">
                <a:latin typeface="Cambria Math" panose="02040503050406030204" pitchFamily="18" charset="0"/>
              </a:rPr>
              <a:t>V </a:t>
            </a:r>
            <a:r>
              <a:rPr lang="en-US" sz="4000" dirty="0">
                <a:latin typeface="Cambria Math" panose="02040503050406030204" pitchFamily="18" charset="0"/>
              </a:rPr>
              <a:t>=</a:t>
            </a:r>
            <a:r>
              <a:rPr lang="en-US" sz="4000" i="1" dirty="0">
                <a:latin typeface="Cambria Math" panose="02040503050406030204" pitchFamily="18" charset="0"/>
              </a:rPr>
              <a:t>RI</a:t>
            </a:r>
            <a:endParaRPr lang="en-US" sz="2800" i="1" dirty="0"/>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8A580006-4E59-A5AC-A087-65505E2C4254}"/>
              </a:ext>
            </a:extLst>
          </p:cNvPr>
          <p:cNvPicPr>
            <a:picLocks noChangeAspect="1"/>
          </p:cNvPicPr>
          <p:nvPr/>
        </p:nvPicPr>
        <p:blipFill rotWithShape="1">
          <a:blip r:embed="rId3">
            <a:extLst>
              <a:ext uri="{28A0092B-C50C-407E-A947-70E740481C1C}">
                <a14:useLocalDpi xmlns:a14="http://schemas.microsoft.com/office/drawing/2010/main" val="0"/>
              </a:ext>
            </a:extLst>
          </a:blip>
          <a:srcRect t="5226" b="4717"/>
          <a:stretch/>
        </p:blipFill>
        <p:spPr>
          <a:xfrm rot="5400000">
            <a:off x="5196514" y="2764170"/>
            <a:ext cx="1134202" cy="3147775"/>
          </a:xfrm>
          <a:prstGeom prst="rect">
            <a:avLst/>
          </a:prstGeom>
        </p:spPr>
      </p:pic>
    </p:spTree>
    <p:extLst>
      <p:ext uri="{BB962C8B-B14F-4D97-AF65-F5344CB8AC3E}">
        <p14:creationId xmlns:p14="http://schemas.microsoft.com/office/powerpoint/2010/main" val="222516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680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79795" y="6317439"/>
            <a:ext cx="4576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90</a:t>
            </a:fld>
            <a:endParaRPr lang="en-US"/>
          </a:p>
        </p:txBody>
      </p:sp>
      <p:sp>
        <p:nvSpPr>
          <p:cNvPr id="9" name="Title 1">
            <a:extLst>
              <a:ext uri="{FF2B5EF4-FFF2-40B4-BE49-F238E27FC236}">
                <a16:creationId xmlns:a16="http://schemas.microsoft.com/office/drawing/2014/main" id="{58A11FA0-A2C7-BB79-84C2-19433AC3218D}"/>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Sensing element needs transduction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AC4CAB-21D3-1C8C-DC25-3B30CE547820}"/>
                  </a:ext>
                </a:extLst>
              </p:cNvPr>
              <p:cNvSpPr txBox="1"/>
              <p:nvPr/>
            </p:nvSpPr>
            <p:spPr>
              <a:xfrm>
                <a:off x="6743357" y="3389479"/>
                <a:ext cx="2918252" cy="757451"/>
              </a:xfrm>
              <a:prstGeom prst="rect">
                <a:avLst/>
              </a:prstGeom>
              <a:noFill/>
            </p:spPr>
            <p:txBody>
              <a:bodyPr wrap="square" rtlCol="0">
                <a:spAutoFit/>
              </a:bodyPr>
              <a:lstStyle/>
              <a:p>
                <a:pPr algn="ctr"/>
                <a:r>
                  <a:rPr lang="en-US" sz="2800" i="1">
                    <a:latin typeface="Cambria Math" panose="02040503050406030204" pitchFamily="18" charset="0"/>
                  </a:rPr>
                  <a:t>V</a:t>
                </a:r>
                <a:r>
                  <a:rPr lang="en-US" sz="2800" i="1" baseline="-25000" err="1">
                    <a:latin typeface="Cambria Math" panose="02040503050406030204" pitchFamily="18" charset="0"/>
                  </a:rPr>
                  <a:t>out</a:t>
                </a:r>
                <a:r>
                  <a:rPr lang="en-US" sz="2800" i="1">
                    <a:latin typeface="Cambria Math" panose="02040503050406030204" pitchFamily="18" charset="0"/>
                  </a:rPr>
                  <a:t> </a:t>
                </a:r>
                <a:r>
                  <a:rPr lang="en-US" sz="2800">
                    <a:latin typeface="Cambria Math" panose="02040503050406030204" pitchFamily="18" charset="0"/>
                  </a:rPr>
                  <a:t>=</a:t>
                </a:r>
                <a:r>
                  <a:rPr lang="en-US" sz="2800"/>
                  <a:t> </a:t>
                </a:r>
                <a14:m>
                  <m:oMath xmlns:m="http://schemas.openxmlformats.org/officeDocument/2006/math">
                    <m:f>
                      <m:fPr>
                        <m:ctrlPr>
                          <a:rPr lang="fr-BE" sz="2800" b="0" i="1" smtClean="0">
                            <a:latin typeface="Cambria Math" panose="02040503050406030204" pitchFamily="18" charset="0"/>
                          </a:rPr>
                        </m:ctrlPr>
                      </m:fPr>
                      <m:num>
                        <m:r>
                          <a:rPr lang="fr-BE" sz="2800" b="0" i="1" smtClean="0">
                            <a:latin typeface="Cambria Math" panose="02040503050406030204" pitchFamily="18" charset="0"/>
                          </a:rPr>
                          <m:t>𝑅</m:t>
                        </m:r>
                      </m:num>
                      <m:den>
                        <m:r>
                          <a:rPr lang="fr-BE" sz="2800" b="0" i="1" smtClean="0">
                            <a:latin typeface="Cambria Math" panose="02040503050406030204" pitchFamily="18" charset="0"/>
                          </a:rPr>
                          <m:t>𝑅</m:t>
                        </m:r>
                        <m:r>
                          <a:rPr lang="fr-BE" sz="2800" b="0" i="1" smtClean="0">
                            <a:latin typeface="Cambria Math" panose="02040503050406030204" pitchFamily="18" charset="0"/>
                          </a:rPr>
                          <m:t>+</m:t>
                        </m:r>
                        <m:sSub>
                          <m:sSubPr>
                            <m:ctrlPr>
                              <a:rPr lang="fr-BE" sz="2800" b="0" i="1" smtClean="0">
                                <a:latin typeface="Cambria Math" panose="02040503050406030204" pitchFamily="18" charset="0"/>
                              </a:rPr>
                            </m:ctrlPr>
                          </m:sSubPr>
                          <m:e>
                            <m:r>
                              <a:rPr lang="fr-BE" sz="2800" b="0" i="1" smtClean="0">
                                <a:latin typeface="Cambria Math" panose="02040503050406030204" pitchFamily="18" charset="0"/>
                              </a:rPr>
                              <m:t>𝑅</m:t>
                            </m:r>
                          </m:e>
                          <m:sub>
                            <m:r>
                              <a:rPr lang="fr-BE" sz="2800" b="0" i="1" smtClean="0">
                                <a:latin typeface="Cambria Math" panose="02040503050406030204" pitchFamily="18" charset="0"/>
                              </a:rPr>
                              <m:t>𝑥</m:t>
                            </m:r>
                          </m:sub>
                        </m:sSub>
                      </m:den>
                    </m:f>
                    <m:sSub>
                      <m:sSubPr>
                        <m:ctrlPr>
                          <a:rPr lang="fr-BE" sz="2800" b="0" i="1" smtClean="0">
                            <a:latin typeface="Cambria Math" panose="02040503050406030204" pitchFamily="18" charset="0"/>
                          </a:rPr>
                        </m:ctrlPr>
                      </m:sSubPr>
                      <m:e>
                        <m:r>
                          <a:rPr lang="fr-BE" sz="2800" b="0" i="1" smtClean="0">
                            <a:latin typeface="Cambria Math" panose="02040503050406030204" pitchFamily="18" charset="0"/>
                          </a:rPr>
                          <m:t>𝑉</m:t>
                        </m:r>
                      </m:e>
                      <m:sub>
                        <m:r>
                          <a:rPr lang="fr-BE" sz="2800" b="0" i="1" smtClean="0">
                            <a:latin typeface="Cambria Math" panose="02040503050406030204" pitchFamily="18" charset="0"/>
                          </a:rPr>
                          <m:t>𝐻𝐼𝐺𝐻</m:t>
                        </m:r>
                      </m:sub>
                    </m:sSub>
                  </m:oMath>
                </a14:m>
                <a:endParaRPr lang="en-US"/>
              </a:p>
            </p:txBody>
          </p:sp>
        </mc:Choice>
        <mc:Fallback xmlns="">
          <p:sp>
            <p:nvSpPr>
              <p:cNvPr id="17" name="TextBox 16">
                <a:extLst>
                  <a:ext uri="{FF2B5EF4-FFF2-40B4-BE49-F238E27FC236}">
                    <a16:creationId xmlns:a16="http://schemas.microsoft.com/office/drawing/2014/main" id="{DCAC4CAB-21D3-1C8C-DC25-3B30CE547820}"/>
                  </a:ext>
                </a:extLst>
              </p:cNvPr>
              <p:cNvSpPr txBox="1">
                <a:spLocks noRot="1" noChangeAspect="1" noMove="1" noResize="1" noEditPoints="1" noAdjustHandles="1" noChangeArrowheads="1" noChangeShapeType="1" noTextEdit="1"/>
              </p:cNvSpPr>
              <p:nvPr/>
            </p:nvSpPr>
            <p:spPr>
              <a:xfrm>
                <a:off x="6743357" y="3389479"/>
                <a:ext cx="2918252" cy="757451"/>
              </a:xfrm>
              <a:prstGeom prst="rect">
                <a:avLst/>
              </a:prstGeom>
              <a:blipFill>
                <a:blip r:embed="rId2"/>
                <a:stretch>
                  <a:fillRect l="-1253" b="-1613"/>
                </a:stretch>
              </a:blipFill>
            </p:spPr>
            <p:txBody>
              <a:bodyPr/>
              <a:lstStyle/>
              <a:p>
                <a:r>
                  <a:rPr lang="en-US">
                    <a:noFill/>
                  </a:rPr>
                  <a:t> </a:t>
                </a:r>
              </a:p>
            </p:txBody>
          </p:sp>
        </mc:Fallback>
      </mc:AlternateContent>
      <p:pic>
        <p:nvPicPr>
          <p:cNvPr id="10" name="Picture 9" descr="A black background with a black square&#10;&#10;Description automatically generated with medium confidence">
            <a:extLst>
              <a:ext uri="{FF2B5EF4-FFF2-40B4-BE49-F238E27FC236}">
                <a16:creationId xmlns:a16="http://schemas.microsoft.com/office/drawing/2014/main" id="{8A580006-4E59-A5AC-A087-65505E2C4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897" y="3768205"/>
            <a:ext cx="483468" cy="1489932"/>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1E0CA29D-E6EF-6A22-81D9-2A8028F1D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905" y="2246472"/>
            <a:ext cx="836302" cy="1628254"/>
          </a:xfrm>
          <a:prstGeom prst="rect">
            <a:avLst/>
          </a:prstGeom>
        </p:spPr>
      </p:pic>
      <p:pic>
        <p:nvPicPr>
          <p:cNvPr id="14" name="Picture 13">
            <a:extLst>
              <a:ext uri="{FF2B5EF4-FFF2-40B4-BE49-F238E27FC236}">
                <a16:creationId xmlns:a16="http://schemas.microsoft.com/office/drawing/2014/main" id="{8EF14CE6-BC88-312C-839E-CDDA7889CFA8}"/>
              </a:ext>
            </a:extLst>
          </p:cNvPr>
          <p:cNvPicPr>
            <a:picLocks noChangeAspect="1"/>
          </p:cNvPicPr>
          <p:nvPr/>
        </p:nvPicPr>
        <p:blipFill rotWithShape="1">
          <a:blip r:embed="rId5"/>
          <a:srcRect l="2149"/>
          <a:stretch/>
        </p:blipFill>
        <p:spPr>
          <a:xfrm>
            <a:off x="1044819" y="2143027"/>
            <a:ext cx="1500789" cy="3115110"/>
          </a:xfrm>
          <a:prstGeom prst="rect">
            <a:avLst/>
          </a:prstGeom>
        </p:spPr>
      </p:pic>
      <p:sp>
        <p:nvSpPr>
          <p:cNvPr id="16" name="TextBox 15">
            <a:extLst>
              <a:ext uri="{FF2B5EF4-FFF2-40B4-BE49-F238E27FC236}">
                <a16:creationId xmlns:a16="http://schemas.microsoft.com/office/drawing/2014/main" id="{ACBC66AF-D85D-5CBF-D1DF-D080A2EEB846}"/>
              </a:ext>
            </a:extLst>
          </p:cNvPr>
          <p:cNvSpPr txBox="1"/>
          <p:nvPr/>
        </p:nvSpPr>
        <p:spPr>
          <a:xfrm>
            <a:off x="3264588" y="4036117"/>
            <a:ext cx="2266928" cy="954107"/>
          </a:xfrm>
          <a:prstGeom prst="rect">
            <a:avLst/>
          </a:prstGeom>
          <a:noFill/>
        </p:spPr>
        <p:txBody>
          <a:bodyPr wrap="square" rtlCol="0">
            <a:spAutoFit/>
          </a:bodyPr>
          <a:lstStyle/>
          <a:p>
            <a:pPr algn="ctr"/>
            <a:r>
              <a:rPr lang="en-US" sz="2800"/>
              <a:t>Pull-down resistor </a:t>
            </a:r>
            <a:r>
              <a:rPr lang="en-US" sz="2800" b="1" i="1">
                <a:latin typeface="Cambria Math" panose="02040503050406030204" pitchFamily="18" charset="0"/>
                <a:ea typeface="Cambria Math" panose="02040503050406030204" pitchFamily="18" charset="0"/>
              </a:rPr>
              <a:t>R</a:t>
            </a:r>
            <a:endParaRPr lang="en-US" b="1" i="1">
              <a:latin typeface="Cambria Math" panose="02040503050406030204" pitchFamily="18" charset="0"/>
              <a:ea typeface="Cambria Math" panose="02040503050406030204" pitchFamily="18" charset="0"/>
            </a:endParaRPr>
          </a:p>
        </p:txBody>
      </p:sp>
      <p:sp>
        <p:nvSpPr>
          <p:cNvPr id="18" name="TextBox 17">
            <a:extLst>
              <a:ext uri="{FF2B5EF4-FFF2-40B4-BE49-F238E27FC236}">
                <a16:creationId xmlns:a16="http://schemas.microsoft.com/office/drawing/2014/main" id="{3A0241CF-8B85-EDD1-2A82-96EEED0699CC}"/>
              </a:ext>
            </a:extLst>
          </p:cNvPr>
          <p:cNvSpPr txBox="1"/>
          <p:nvPr/>
        </p:nvSpPr>
        <p:spPr>
          <a:xfrm>
            <a:off x="3045787" y="2583545"/>
            <a:ext cx="2704530" cy="954107"/>
          </a:xfrm>
          <a:prstGeom prst="rect">
            <a:avLst/>
          </a:prstGeom>
          <a:noFill/>
        </p:spPr>
        <p:txBody>
          <a:bodyPr wrap="square" rtlCol="0">
            <a:spAutoFit/>
          </a:bodyPr>
          <a:lstStyle/>
          <a:p>
            <a:pPr algn="ctr"/>
            <a:r>
              <a:rPr lang="en-US" sz="2800"/>
              <a:t>Variable sensor resistance </a:t>
            </a:r>
            <a:r>
              <a:rPr lang="en-US" sz="2800" i="1">
                <a:latin typeface="Cambria Math" panose="02040503050406030204" pitchFamily="18" charset="0"/>
              </a:rPr>
              <a:t>R</a:t>
            </a:r>
            <a:r>
              <a:rPr lang="en-US" sz="2800" i="1" baseline="-25000">
                <a:latin typeface="Cambria Math" panose="02040503050406030204" pitchFamily="18" charset="0"/>
              </a:rPr>
              <a:t>x</a:t>
            </a:r>
          </a:p>
        </p:txBody>
      </p:sp>
      <p:sp>
        <p:nvSpPr>
          <p:cNvPr id="25" name="TextBox 24">
            <a:extLst>
              <a:ext uri="{FF2B5EF4-FFF2-40B4-BE49-F238E27FC236}">
                <a16:creationId xmlns:a16="http://schemas.microsoft.com/office/drawing/2014/main" id="{B34AA9F7-B729-EAEE-2E8B-B13189000DC9}"/>
              </a:ext>
            </a:extLst>
          </p:cNvPr>
          <p:cNvSpPr txBox="1"/>
          <p:nvPr/>
        </p:nvSpPr>
        <p:spPr>
          <a:xfrm>
            <a:off x="6538365" y="2060325"/>
            <a:ext cx="1335162" cy="523220"/>
          </a:xfrm>
          <a:prstGeom prst="rect">
            <a:avLst/>
          </a:prstGeom>
          <a:noFill/>
        </p:spPr>
        <p:txBody>
          <a:bodyPr wrap="square" rtlCol="0">
            <a:spAutoFit/>
          </a:bodyPr>
          <a:lstStyle/>
          <a:p>
            <a:pPr algn="ctr"/>
            <a:r>
              <a:rPr lang="en-US" sz="2800" i="1">
                <a:latin typeface="Cambria Math" panose="02040503050406030204" pitchFamily="18" charset="0"/>
              </a:rPr>
              <a:t>V</a:t>
            </a:r>
            <a:r>
              <a:rPr lang="en-US" sz="2800" i="1" baseline="-25000">
                <a:latin typeface="Cambria Math" panose="02040503050406030204" pitchFamily="18" charset="0"/>
              </a:rPr>
              <a:t>HIGH</a:t>
            </a:r>
          </a:p>
        </p:txBody>
      </p:sp>
      <p:sp>
        <p:nvSpPr>
          <p:cNvPr id="27" name="TextBox 26">
            <a:extLst>
              <a:ext uri="{FF2B5EF4-FFF2-40B4-BE49-F238E27FC236}">
                <a16:creationId xmlns:a16="http://schemas.microsoft.com/office/drawing/2014/main" id="{CEF7B776-7DB9-0396-24A6-BCC2E83DF0CD}"/>
              </a:ext>
            </a:extLst>
          </p:cNvPr>
          <p:cNvSpPr txBox="1"/>
          <p:nvPr/>
        </p:nvSpPr>
        <p:spPr>
          <a:xfrm>
            <a:off x="7014229" y="4146930"/>
            <a:ext cx="2704530" cy="954107"/>
          </a:xfrm>
          <a:prstGeom prst="rect">
            <a:avLst/>
          </a:prstGeom>
          <a:noFill/>
        </p:spPr>
        <p:txBody>
          <a:bodyPr wrap="square" rtlCol="0">
            <a:spAutoFit/>
          </a:bodyPr>
          <a:lstStyle/>
          <a:p>
            <a:pPr algn="ctr"/>
            <a:r>
              <a:rPr lang="en-US" sz="2800"/>
              <a:t>(voltage divider formula)</a:t>
            </a:r>
            <a:endParaRPr lang="en-US" sz="2800" i="1" baseline="-25000">
              <a:latin typeface="Cambria Math" panose="02040503050406030204" pitchFamily="18" charset="0"/>
            </a:endParaRPr>
          </a:p>
        </p:txBody>
      </p:sp>
    </p:spTree>
    <p:extLst>
      <p:ext uri="{BB962C8B-B14F-4D97-AF65-F5344CB8AC3E}">
        <p14:creationId xmlns:p14="http://schemas.microsoft.com/office/powerpoint/2010/main" val="151651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18" grpId="0"/>
      <p:bldP spid="25" grpId="0"/>
      <p:bldP spid="2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79795" y="6317439"/>
            <a:ext cx="4576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91</a:t>
            </a:fld>
            <a:endParaRPr lang="en-US"/>
          </a:p>
        </p:txBody>
      </p:sp>
      <p:pic>
        <p:nvPicPr>
          <p:cNvPr id="14" name="Picture 13">
            <a:extLst>
              <a:ext uri="{FF2B5EF4-FFF2-40B4-BE49-F238E27FC236}">
                <a16:creationId xmlns:a16="http://schemas.microsoft.com/office/drawing/2014/main" id="{8EF14CE6-BC88-312C-839E-CDDA7889CFA8}"/>
              </a:ext>
            </a:extLst>
          </p:cNvPr>
          <p:cNvPicPr>
            <a:picLocks noChangeAspect="1"/>
          </p:cNvPicPr>
          <p:nvPr/>
        </p:nvPicPr>
        <p:blipFill rotWithShape="1">
          <a:blip r:embed="rId3"/>
          <a:srcRect l="2149"/>
          <a:stretch/>
        </p:blipFill>
        <p:spPr>
          <a:xfrm>
            <a:off x="1044819" y="2143027"/>
            <a:ext cx="1500789" cy="311511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0EFE2BCA-E1DA-762A-6B8F-D82C337E1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421" y="2143027"/>
            <a:ext cx="2667508" cy="3441821"/>
          </a:xfrm>
          <a:prstGeom prst="rect">
            <a:avLst/>
          </a:prstGeom>
        </p:spPr>
      </p:pic>
      <p:sp>
        <p:nvSpPr>
          <p:cNvPr id="5" name="TextBox 4">
            <a:extLst>
              <a:ext uri="{FF2B5EF4-FFF2-40B4-BE49-F238E27FC236}">
                <a16:creationId xmlns:a16="http://schemas.microsoft.com/office/drawing/2014/main" id="{BCAFF260-CA2B-C273-28BE-FAC824BA0DA0}"/>
              </a:ext>
            </a:extLst>
          </p:cNvPr>
          <p:cNvSpPr txBox="1"/>
          <p:nvPr/>
        </p:nvSpPr>
        <p:spPr>
          <a:xfrm>
            <a:off x="6318594" y="1475316"/>
            <a:ext cx="1335162" cy="523220"/>
          </a:xfrm>
          <a:prstGeom prst="rect">
            <a:avLst/>
          </a:prstGeom>
          <a:noFill/>
        </p:spPr>
        <p:txBody>
          <a:bodyPr wrap="square" rtlCol="0">
            <a:spAutoFit/>
          </a:bodyPr>
          <a:lstStyle/>
          <a:p>
            <a:pPr algn="ctr"/>
            <a:r>
              <a:rPr lang="en-US" sz="2800" i="1">
                <a:latin typeface="Cambria Math" panose="02040503050406030204" pitchFamily="18" charset="0"/>
              </a:rPr>
              <a:t>V</a:t>
            </a:r>
            <a:r>
              <a:rPr lang="en-US" sz="2800" i="1" baseline="-25000">
                <a:latin typeface="Cambria Math" panose="02040503050406030204" pitchFamily="18" charset="0"/>
              </a:rPr>
              <a:t>HIGH</a:t>
            </a:r>
          </a:p>
        </p:txBody>
      </p:sp>
      <p:sp>
        <p:nvSpPr>
          <p:cNvPr id="7" name="TextBox 6">
            <a:extLst>
              <a:ext uri="{FF2B5EF4-FFF2-40B4-BE49-F238E27FC236}">
                <a16:creationId xmlns:a16="http://schemas.microsoft.com/office/drawing/2014/main" id="{AF2F60C7-D9CC-FBE7-B231-A931934B5FCC}"/>
              </a:ext>
            </a:extLst>
          </p:cNvPr>
          <p:cNvSpPr txBox="1"/>
          <p:nvPr/>
        </p:nvSpPr>
        <p:spPr>
          <a:xfrm>
            <a:off x="6318594" y="3386652"/>
            <a:ext cx="1335162" cy="523220"/>
          </a:xfrm>
          <a:prstGeom prst="rect">
            <a:avLst/>
          </a:prstGeom>
          <a:noFill/>
        </p:spPr>
        <p:txBody>
          <a:bodyPr wrap="square" rtlCol="0">
            <a:spAutoFit/>
          </a:bodyPr>
          <a:lstStyle/>
          <a:p>
            <a:pPr algn="ctr"/>
            <a:r>
              <a:rPr lang="en-US" sz="2800" i="1" err="1">
                <a:latin typeface="Cambria Math" panose="02040503050406030204" pitchFamily="18" charset="0"/>
              </a:rPr>
              <a:t>V</a:t>
            </a:r>
            <a:r>
              <a:rPr lang="en-US" sz="2800" i="1" baseline="-25000" err="1">
                <a:latin typeface="Cambria Math" panose="02040503050406030204" pitchFamily="18" charset="0"/>
              </a:rPr>
              <a:t>out</a:t>
            </a:r>
            <a:endParaRPr lang="en-US" sz="2800" i="1" baseline="-25000">
              <a:latin typeface="Cambria Math" panose="02040503050406030204" pitchFamily="18" charset="0"/>
            </a:endParaRPr>
          </a:p>
        </p:txBody>
      </p:sp>
      <p:cxnSp>
        <p:nvCxnSpPr>
          <p:cNvPr id="11" name="Straight Arrow Connector 10">
            <a:extLst>
              <a:ext uri="{FF2B5EF4-FFF2-40B4-BE49-F238E27FC236}">
                <a16:creationId xmlns:a16="http://schemas.microsoft.com/office/drawing/2014/main" id="{12E018AB-1E3F-D6E3-D9EA-AAAE05CA47E9}"/>
              </a:ext>
            </a:extLst>
          </p:cNvPr>
          <p:cNvCxnSpPr>
            <a:cxnSpLocks/>
          </p:cNvCxnSpPr>
          <p:nvPr/>
        </p:nvCxnSpPr>
        <p:spPr>
          <a:xfrm>
            <a:off x="6318594" y="3960554"/>
            <a:ext cx="140618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EE0824-1E34-6256-B934-600031131B7F}"/>
              </a:ext>
            </a:extLst>
          </p:cNvPr>
          <p:cNvSpPr txBox="1"/>
          <p:nvPr/>
        </p:nvSpPr>
        <p:spPr>
          <a:xfrm>
            <a:off x="3045787" y="2583545"/>
            <a:ext cx="2704530" cy="954107"/>
          </a:xfrm>
          <a:prstGeom prst="rect">
            <a:avLst/>
          </a:prstGeom>
          <a:noFill/>
        </p:spPr>
        <p:txBody>
          <a:bodyPr wrap="square" rtlCol="0">
            <a:spAutoFit/>
          </a:bodyPr>
          <a:lstStyle/>
          <a:p>
            <a:pPr algn="ctr"/>
            <a:r>
              <a:rPr lang="en-US" sz="2800"/>
              <a:t>Variable sensor resistance </a:t>
            </a:r>
            <a:r>
              <a:rPr lang="en-US" sz="2800" i="1">
                <a:latin typeface="Cambria Math" panose="02040503050406030204" pitchFamily="18" charset="0"/>
              </a:rPr>
              <a:t>R</a:t>
            </a:r>
            <a:r>
              <a:rPr lang="en-US" sz="2800" i="1" baseline="-25000">
                <a:latin typeface="Cambria Math" panose="02040503050406030204" pitchFamily="18" charset="0"/>
              </a:rPr>
              <a:t>x</a:t>
            </a:r>
          </a:p>
        </p:txBody>
      </p:sp>
      <p:sp>
        <p:nvSpPr>
          <p:cNvPr id="21" name="TextBox 20">
            <a:extLst>
              <a:ext uri="{FF2B5EF4-FFF2-40B4-BE49-F238E27FC236}">
                <a16:creationId xmlns:a16="http://schemas.microsoft.com/office/drawing/2014/main" id="{90647010-1073-2021-2EA2-2E02E002695C}"/>
              </a:ext>
            </a:extLst>
          </p:cNvPr>
          <p:cNvSpPr txBox="1"/>
          <p:nvPr/>
        </p:nvSpPr>
        <p:spPr>
          <a:xfrm>
            <a:off x="8484584" y="3217374"/>
            <a:ext cx="3547472" cy="1384995"/>
          </a:xfrm>
          <a:prstGeom prst="rect">
            <a:avLst/>
          </a:prstGeom>
          <a:noFill/>
        </p:spPr>
        <p:txBody>
          <a:bodyPr wrap="square" lIns="91440" tIns="45720" rIns="91440" bIns="45720" rtlCol="0" anchor="t">
            <a:spAutoFit/>
          </a:bodyPr>
          <a:lstStyle/>
          <a:p>
            <a:r>
              <a:rPr lang="en-US" sz="2800"/>
              <a:t>Wheatstone bridge for higher sensitivity and zero DC offset</a:t>
            </a:r>
            <a:endParaRPr lang="en-US" sz="2800" i="1" baseline="-25000">
              <a:latin typeface="Cambria Math" panose="02040503050406030204" pitchFamily="18" charset="0"/>
              <a:ea typeface="Cambria Math" panose="02040503050406030204" pitchFamily="18" charset="0"/>
            </a:endParaRPr>
          </a:p>
        </p:txBody>
      </p:sp>
      <p:sp>
        <p:nvSpPr>
          <p:cNvPr id="6" name="Title 1">
            <a:extLst>
              <a:ext uri="{FF2B5EF4-FFF2-40B4-BE49-F238E27FC236}">
                <a16:creationId xmlns:a16="http://schemas.microsoft.com/office/drawing/2014/main" id="{21CB8A7E-C725-02E0-591F-0C52022F4859}"/>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Sensing element </a:t>
            </a:r>
            <a:r>
              <a:rPr lang="en-US"/>
              <a:t>needs transduction</a:t>
            </a:r>
            <a:endParaRPr lang="nl-NL"/>
          </a:p>
        </p:txBody>
      </p:sp>
    </p:spTree>
    <p:extLst>
      <p:ext uri="{BB962C8B-B14F-4D97-AF65-F5344CB8AC3E}">
        <p14:creationId xmlns:p14="http://schemas.microsoft.com/office/powerpoint/2010/main" val="34929217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79795" y="6317439"/>
            <a:ext cx="4576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92</a:t>
            </a:fld>
            <a:endParaRPr lang="en-US"/>
          </a:p>
        </p:txBody>
      </p:sp>
      <p:sp>
        <p:nvSpPr>
          <p:cNvPr id="6" name="Title 1">
            <a:extLst>
              <a:ext uri="{FF2B5EF4-FFF2-40B4-BE49-F238E27FC236}">
                <a16:creationId xmlns:a16="http://schemas.microsoft.com/office/drawing/2014/main" id="{21CB8A7E-C725-02E0-591F-0C52022F4859}"/>
              </a:ext>
            </a:extLst>
          </p:cNvPr>
          <p:cNvSpPr txBox="1">
            <a:spLocks/>
          </p:cNvSpPr>
          <p:nvPr/>
        </p:nvSpPr>
        <p:spPr>
          <a:xfrm>
            <a:off x="1741311" y="365125"/>
            <a:ext cx="9612489" cy="1344377"/>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We'll be working with the </a:t>
            </a:r>
            <a:r>
              <a:rPr lang="en-US" err="1"/>
              <a:t>Dwenguino</a:t>
            </a:r>
            <a:r>
              <a:rPr lang="en-US"/>
              <a:t> microcontroller</a:t>
            </a:r>
            <a:endParaRPr lang="nl-NL"/>
          </a:p>
        </p:txBody>
      </p:sp>
      <p:sp>
        <p:nvSpPr>
          <p:cNvPr id="2" name="Rechthoek 1">
            <a:extLst>
              <a:ext uri="{FF2B5EF4-FFF2-40B4-BE49-F238E27FC236}">
                <a16:creationId xmlns:a16="http://schemas.microsoft.com/office/drawing/2014/main" id="{A2709AAA-F854-F4F0-2176-24B78B5ACB6F}"/>
              </a:ext>
            </a:extLst>
          </p:cNvPr>
          <p:cNvSpPr/>
          <p:nvPr/>
        </p:nvSpPr>
        <p:spPr>
          <a:xfrm>
            <a:off x="4099" y="0"/>
            <a:ext cx="1502547" cy="685555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E9EA4AF6-00AB-8A6B-5EEB-CA141F33C463}"/>
              </a:ext>
            </a:extLst>
          </p:cNvPr>
          <p:cNvSpPr txBox="1"/>
          <p:nvPr/>
        </p:nvSpPr>
        <p:spPr>
          <a:xfrm rot="16200000">
            <a:off x="-1273918" y="2972065"/>
            <a:ext cx="40704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5400" b="1">
                <a:solidFill>
                  <a:schemeClr val="bg1"/>
                </a:solidFill>
                <a:latin typeface="Raleway"/>
                <a:ea typeface="Lato Light"/>
                <a:cs typeface="Lato Light"/>
              </a:rPr>
              <a:t>PRACTICAL</a:t>
            </a:r>
          </a:p>
        </p:txBody>
      </p:sp>
      <p:pic>
        <p:nvPicPr>
          <p:cNvPr id="10" name="Afbeelding 9" descr="Afbeelding met elektronica, Elektronisch onderdeel, Stroomkringonderdeel, Elektronische engineering&#10;&#10;Automatisch gegenereerde beschrijving">
            <a:extLst>
              <a:ext uri="{FF2B5EF4-FFF2-40B4-BE49-F238E27FC236}">
                <a16:creationId xmlns:a16="http://schemas.microsoft.com/office/drawing/2014/main" id="{6C05F190-7244-9B43-D617-5DD3D213213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r="14364"/>
          <a:stretch/>
        </p:blipFill>
        <p:spPr>
          <a:xfrm rot="-5400000">
            <a:off x="4165437" y="720691"/>
            <a:ext cx="4783187" cy="7498080"/>
          </a:xfrm>
          <a:prstGeom prst="rect">
            <a:avLst/>
          </a:prstGeom>
        </p:spPr>
      </p:pic>
      <p:sp>
        <p:nvSpPr>
          <p:cNvPr id="5" name="TextBox 20">
            <a:extLst>
              <a:ext uri="{FF2B5EF4-FFF2-40B4-BE49-F238E27FC236}">
                <a16:creationId xmlns:a16="http://schemas.microsoft.com/office/drawing/2014/main" id="{94E121D9-C4D6-9D59-E256-159E6ACA3171}"/>
              </a:ext>
            </a:extLst>
          </p:cNvPr>
          <p:cNvSpPr txBox="1"/>
          <p:nvPr/>
        </p:nvSpPr>
        <p:spPr>
          <a:xfrm>
            <a:off x="5021966" y="5974021"/>
            <a:ext cx="4970619" cy="523220"/>
          </a:xfrm>
          <a:prstGeom prst="rect">
            <a:avLst/>
          </a:prstGeom>
          <a:noFill/>
        </p:spPr>
        <p:txBody>
          <a:bodyPr wrap="square" lIns="91440" tIns="45720" rIns="91440" bIns="45720" rtlCol="0" anchor="t">
            <a:spAutoFit/>
          </a:bodyPr>
          <a:lstStyle/>
          <a:p>
            <a:r>
              <a:rPr lang="en-US" sz="2800" dirty="0" err="1"/>
              <a:t>Dwengo</a:t>
            </a:r>
            <a:r>
              <a:rPr lang="en-US" sz="2800" dirty="0"/>
              <a:t> </a:t>
            </a:r>
            <a:r>
              <a:rPr lang="en-US" sz="2800" dirty="0" err="1"/>
              <a:t>vzw</a:t>
            </a:r>
            <a:r>
              <a:rPr lang="en-US" sz="2800" dirty="0"/>
              <a:t>, Francis </a:t>
            </a:r>
            <a:r>
              <a:rPr lang="en-US" sz="2800" dirty="0" err="1"/>
              <a:t>wyffels</a:t>
            </a:r>
            <a:endParaRPr lang="nl-NL" dirty="0" err="1"/>
          </a:p>
        </p:txBody>
      </p:sp>
    </p:spTree>
    <p:extLst>
      <p:ext uri="{BB962C8B-B14F-4D97-AF65-F5344CB8AC3E}">
        <p14:creationId xmlns:p14="http://schemas.microsoft.com/office/powerpoint/2010/main" val="3959094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79795" y="6317439"/>
            <a:ext cx="4576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93</a:t>
            </a:fld>
            <a:endParaRPr lang="en-US"/>
          </a:p>
        </p:txBody>
      </p:sp>
      <p:sp>
        <p:nvSpPr>
          <p:cNvPr id="6" name="Title 1">
            <a:extLst>
              <a:ext uri="{FF2B5EF4-FFF2-40B4-BE49-F238E27FC236}">
                <a16:creationId xmlns:a16="http://schemas.microsoft.com/office/drawing/2014/main" id="{21CB8A7E-C725-02E0-591F-0C52022F4859}"/>
              </a:ext>
            </a:extLst>
          </p:cNvPr>
          <p:cNvSpPr txBox="1">
            <a:spLocks/>
          </p:cNvSpPr>
          <p:nvPr/>
        </p:nvSpPr>
        <p:spPr>
          <a:xfrm>
            <a:off x="1741311" y="365125"/>
            <a:ext cx="9612489" cy="1344377"/>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We compile </a:t>
            </a:r>
            <a:r>
              <a:rPr lang="en-US" err="1"/>
              <a:t>Dwenguino</a:t>
            </a:r>
            <a:r>
              <a:rPr lang="en-US"/>
              <a:t> code in the browser</a:t>
            </a:r>
          </a:p>
        </p:txBody>
      </p:sp>
      <p:sp>
        <p:nvSpPr>
          <p:cNvPr id="2" name="Rechthoek 1">
            <a:extLst>
              <a:ext uri="{FF2B5EF4-FFF2-40B4-BE49-F238E27FC236}">
                <a16:creationId xmlns:a16="http://schemas.microsoft.com/office/drawing/2014/main" id="{A2709AAA-F854-F4F0-2176-24B78B5ACB6F}"/>
              </a:ext>
            </a:extLst>
          </p:cNvPr>
          <p:cNvSpPr/>
          <p:nvPr/>
        </p:nvSpPr>
        <p:spPr>
          <a:xfrm>
            <a:off x="4099" y="0"/>
            <a:ext cx="1502547" cy="685555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E9EA4AF6-00AB-8A6B-5EEB-CA141F33C463}"/>
              </a:ext>
            </a:extLst>
          </p:cNvPr>
          <p:cNvSpPr txBox="1"/>
          <p:nvPr/>
        </p:nvSpPr>
        <p:spPr>
          <a:xfrm rot="16200000">
            <a:off x="-1273918" y="2972065"/>
            <a:ext cx="40704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5400" b="1">
                <a:solidFill>
                  <a:schemeClr val="bg1"/>
                </a:solidFill>
                <a:latin typeface="Raleway"/>
                <a:ea typeface="Lato Light"/>
                <a:cs typeface="Lato Light"/>
              </a:rPr>
              <a:t>PRACTICAL</a:t>
            </a:r>
          </a:p>
        </p:txBody>
      </p:sp>
      <p:pic>
        <p:nvPicPr>
          <p:cNvPr id="4" name="Afbeelding 3" descr="Afbeelding met tekst, schermopname, software, scherm&#10;&#10;Automatisch gegenereerde beschrijving">
            <a:extLst>
              <a:ext uri="{FF2B5EF4-FFF2-40B4-BE49-F238E27FC236}">
                <a16:creationId xmlns:a16="http://schemas.microsoft.com/office/drawing/2014/main" id="{E2E8FC99-4C7F-0C6C-0BE8-983929A29E88}"/>
              </a:ext>
            </a:extLst>
          </p:cNvPr>
          <p:cNvPicPr>
            <a:picLocks noChangeAspect="1"/>
          </p:cNvPicPr>
          <p:nvPr/>
        </p:nvPicPr>
        <p:blipFill>
          <a:blip r:embed="rId3"/>
          <a:stretch>
            <a:fillRect/>
          </a:stretch>
        </p:blipFill>
        <p:spPr>
          <a:xfrm>
            <a:off x="5303508" y="2971494"/>
            <a:ext cx="5762625" cy="3524250"/>
          </a:xfrm>
          <a:prstGeom prst="rect">
            <a:avLst/>
          </a:prstGeom>
        </p:spPr>
      </p:pic>
      <p:sp>
        <p:nvSpPr>
          <p:cNvPr id="5" name="Ovaal 4">
            <a:extLst>
              <a:ext uri="{FF2B5EF4-FFF2-40B4-BE49-F238E27FC236}">
                <a16:creationId xmlns:a16="http://schemas.microsoft.com/office/drawing/2014/main" id="{1529261F-2B58-DCD1-54E6-655CC4C86033}"/>
              </a:ext>
            </a:extLst>
          </p:cNvPr>
          <p:cNvSpPr/>
          <p:nvPr/>
        </p:nvSpPr>
        <p:spPr>
          <a:xfrm>
            <a:off x="5931915" y="2976561"/>
            <a:ext cx="1253859" cy="36257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7602DE8A-C461-04A0-9904-9EF3148AC1E5}"/>
              </a:ext>
            </a:extLst>
          </p:cNvPr>
          <p:cNvSpPr txBox="1"/>
          <p:nvPr/>
        </p:nvSpPr>
        <p:spPr>
          <a:xfrm>
            <a:off x="1737360" y="2062480"/>
            <a:ext cx="62484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accent6"/>
                </a:solidFill>
                <a:hlinkClick r:id="rId4">
                  <a:extLst>
                    <a:ext uri="{A12FA001-AC4F-418D-AE19-62706E023703}">
                      <ahyp:hlinkClr xmlns:ahyp="http://schemas.microsoft.com/office/drawing/2018/hyperlinkcolor" val="tx"/>
                    </a:ext>
                  </a:extLst>
                </a:hlinkClick>
              </a:rPr>
              <a:t>https://blockly.dwengo.org/?lang=en</a:t>
            </a:r>
            <a:r>
              <a:rPr lang="en-US" sz="2800" b="1">
                <a:solidFill>
                  <a:schemeClr val="accent6"/>
                </a:solidFill>
              </a:rPr>
              <a:t> </a:t>
            </a:r>
            <a:endParaRPr lang="en-US" sz="2800" b="1">
              <a:solidFill>
                <a:schemeClr val="accent6"/>
              </a:solidFill>
              <a:ea typeface="Lato Light"/>
              <a:cs typeface="Lato Light"/>
            </a:endParaRPr>
          </a:p>
        </p:txBody>
      </p:sp>
    </p:spTree>
    <p:extLst>
      <p:ext uri="{BB962C8B-B14F-4D97-AF65-F5344CB8AC3E}">
        <p14:creationId xmlns:p14="http://schemas.microsoft.com/office/powerpoint/2010/main" val="382059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79795" y="6317439"/>
            <a:ext cx="4576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94</a:t>
            </a:fld>
            <a:endParaRPr lang="en-US"/>
          </a:p>
        </p:txBody>
      </p:sp>
      <p:sp>
        <p:nvSpPr>
          <p:cNvPr id="6" name="Title 1">
            <a:extLst>
              <a:ext uri="{FF2B5EF4-FFF2-40B4-BE49-F238E27FC236}">
                <a16:creationId xmlns:a16="http://schemas.microsoft.com/office/drawing/2014/main" id="{21CB8A7E-C725-02E0-591F-0C52022F4859}"/>
              </a:ext>
            </a:extLst>
          </p:cNvPr>
          <p:cNvSpPr txBox="1">
            <a:spLocks/>
          </p:cNvSpPr>
          <p:nvPr/>
        </p:nvSpPr>
        <p:spPr>
          <a:xfrm>
            <a:off x="1741311" y="365125"/>
            <a:ext cx="9612489" cy="1344377"/>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Flashing the </a:t>
            </a:r>
            <a:r>
              <a:rPr lang="en-US" err="1"/>
              <a:t>Dwenguino</a:t>
            </a:r>
            <a:endParaRPr lang="nl-NL" err="1"/>
          </a:p>
        </p:txBody>
      </p:sp>
      <p:sp>
        <p:nvSpPr>
          <p:cNvPr id="2" name="Rechthoek 1">
            <a:extLst>
              <a:ext uri="{FF2B5EF4-FFF2-40B4-BE49-F238E27FC236}">
                <a16:creationId xmlns:a16="http://schemas.microsoft.com/office/drawing/2014/main" id="{A2709AAA-F854-F4F0-2176-24B78B5ACB6F}"/>
              </a:ext>
            </a:extLst>
          </p:cNvPr>
          <p:cNvSpPr/>
          <p:nvPr/>
        </p:nvSpPr>
        <p:spPr>
          <a:xfrm>
            <a:off x="4099" y="0"/>
            <a:ext cx="1502547" cy="685555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E9EA4AF6-00AB-8A6B-5EEB-CA141F33C463}"/>
              </a:ext>
            </a:extLst>
          </p:cNvPr>
          <p:cNvSpPr txBox="1"/>
          <p:nvPr/>
        </p:nvSpPr>
        <p:spPr>
          <a:xfrm rot="16200000">
            <a:off x="-1273918" y="2972065"/>
            <a:ext cx="40704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5400" b="1">
                <a:solidFill>
                  <a:schemeClr val="bg1"/>
                </a:solidFill>
                <a:latin typeface="Raleway"/>
                <a:ea typeface="Lato Light"/>
                <a:cs typeface="Lato Light"/>
              </a:rPr>
              <a:t>PRACTICAL</a:t>
            </a:r>
          </a:p>
        </p:txBody>
      </p:sp>
      <p:pic>
        <p:nvPicPr>
          <p:cNvPr id="10" name="Afbeelding 9" descr="Afbeelding met elektronica, Elektronisch onderdeel, Stroomkringonderdeel, Elektronische engineering&#10;&#10;Automatisch gegenereerde beschrijving">
            <a:extLst>
              <a:ext uri="{FF2B5EF4-FFF2-40B4-BE49-F238E27FC236}">
                <a16:creationId xmlns:a16="http://schemas.microsoft.com/office/drawing/2014/main" id="{36DDF58C-5988-C749-D564-B32BDD9C670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184" t="51923" r="14365"/>
          <a:stretch/>
        </p:blipFill>
        <p:spPr>
          <a:xfrm rot="-5400000">
            <a:off x="6250639" y="1961516"/>
            <a:ext cx="6070332" cy="4583103"/>
          </a:xfrm>
          <a:prstGeom prst="rect">
            <a:avLst/>
          </a:prstGeom>
        </p:spPr>
      </p:pic>
      <p:sp>
        <p:nvSpPr>
          <p:cNvPr id="12" name="TextBox 20">
            <a:extLst>
              <a:ext uri="{FF2B5EF4-FFF2-40B4-BE49-F238E27FC236}">
                <a16:creationId xmlns:a16="http://schemas.microsoft.com/office/drawing/2014/main" id="{5E9B0070-7419-CCF9-30ED-AA0B7116CFCF}"/>
              </a:ext>
            </a:extLst>
          </p:cNvPr>
          <p:cNvSpPr txBox="1"/>
          <p:nvPr/>
        </p:nvSpPr>
        <p:spPr>
          <a:xfrm>
            <a:off x="7684690" y="5975677"/>
            <a:ext cx="1470851" cy="523220"/>
          </a:xfrm>
          <a:prstGeom prst="rect">
            <a:avLst/>
          </a:prstGeom>
          <a:noFill/>
        </p:spPr>
        <p:txBody>
          <a:bodyPr wrap="square" lIns="91440" tIns="45720" rIns="91440" bIns="45720" rtlCol="0" anchor="t">
            <a:spAutoFit/>
          </a:bodyPr>
          <a:lstStyle/>
          <a:p>
            <a:pPr algn="ctr"/>
            <a:r>
              <a:rPr lang="en-US" sz="2800"/>
              <a:t>RESET</a:t>
            </a:r>
            <a:endParaRPr lang="nl-NL">
              <a:ea typeface="Lato Light"/>
              <a:cs typeface="Lato Light"/>
            </a:endParaRPr>
          </a:p>
        </p:txBody>
      </p:sp>
      <p:sp>
        <p:nvSpPr>
          <p:cNvPr id="17" name="TextBox 20">
            <a:extLst>
              <a:ext uri="{FF2B5EF4-FFF2-40B4-BE49-F238E27FC236}">
                <a16:creationId xmlns:a16="http://schemas.microsoft.com/office/drawing/2014/main" id="{D89D171C-2489-7896-B7C4-EA24F3AD3B3D}"/>
              </a:ext>
            </a:extLst>
          </p:cNvPr>
          <p:cNvSpPr txBox="1"/>
          <p:nvPr/>
        </p:nvSpPr>
        <p:spPr>
          <a:xfrm>
            <a:off x="9394041" y="5975677"/>
            <a:ext cx="1470851" cy="523220"/>
          </a:xfrm>
          <a:prstGeom prst="rect">
            <a:avLst/>
          </a:prstGeom>
          <a:noFill/>
        </p:spPr>
        <p:txBody>
          <a:bodyPr wrap="square" lIns="91440" tIns="45720" rIns="91440" bIns="45720" rtlCol="0" anchor="t">
            <a:spAutoFit/>
          </a:bodyPr>
          <a:lstStyle/>
          <a:p>
            <a:pPr algn="ctr"/>
            <a:r>
              <a:rPr lang="en-US" sz="2800"/>
              <a:t>DOWN</a:t>
            </a:r>
            <a:endParaRPr lang="nl-NL"/>
          </a:p>
        </p:txBody>
      </p:sp>
      <p:cxnSp>
        <p:nvCxnSpPr>
          <p:cNvPr id="18" name="Rechte verbindingslijn met pijl 17">
            <a:extLst>
              <a:ext uri="{FF2B5EF4-FFF2-40B4-BE49-F238E27FC236}">
                <a16:creationId xmlns:a16="http://schemas.microsoft.com/office/drawing/2014/main" id="{F2C4F904-7752-04CC-FB52-1801BFBEBD03}"/>
              </a:ext>
            </a:extLst>
          </p:cNvPr>
          <p:cNvCxnSpPr/>
          <p:nvPr/>
        </p:nvCxnSpPr>
        <p:spPr>
          <a:xfrm>
            <a:off x="8529231" y="5683097"/>
            <a:ext cx="1049" cy="293451"/>
          </a:xfrm>
          <a:prstGeom prst="straightConnector1">
            <a:avLst/>
          </a:prstGeom>
          <a:ln w="12700"/>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8D041557-5EA4-CF69-2444-F386EC1580C9}"/>
              </a:ext>
            </a:extLst>
          </p:cNvPr>
          <p:cNvCxnSpPr>
            <a:cxnSpLocks/>
          </p:cNvCxnSpPr>
          <p:nvPr/>
        </p:nvCxnSpPr>
        <p:spPr>
          <a:xfrm>
            <a:off x="10179032" y="5621993"/>
            <a:ext cx="1049" cy="354554"/>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20" name="Tekstvak 19">
            <a:extLst>
              <a:ext uri="{FF2B5EF4-FFF2-40B4-BE49-F238E27FC236}">
                <a16:creationId xmlns:a16="http://schemas.microsoft.com/office/drawing/2014/main" id="{0AC99EA2-4211-1AC6-3E70-2EF6627CD4E4}"/>
              </a:ext>
            </a:extLst>
          </p:cNvPr>
          <p:cNvSpPr txBox="1"/>
          <p:nvPr/>
        </p:nvSpPr>
        <p:spPr>
          <a:xfrm>
            <a:off x="1851455" y="2139778"/>
            <a:ext cx="4905631" cy="3970318"/>
          </a:xfrm>
          <a:prstGeom prst="rect">
            <a:avLst/>
          </a:prstGeom>
          <a:noFill/>
        </p:spPr>
        <p:txBody>
          <a:bodyPr wrap="square" lIns="91440" tIns="45720" rIns="91440" bIns="45720" rtlCol="0" anchor="t">
            <a:spAutoFit/>
          </a:bodyPr>
          <a:lstStyle/>
          <a:p>
            <a:pPr marL="514350" indent="-514350">
              <a:buAutoNum type="arabicPeriod"/>
            </a:pPr>
            <a:r>
              <a:rPr lang="en-US" sz="2800"/>
              <a:t>Press and hold RESET</a:t>
            </a:r>
            <a:endParaRPr lang="nl-NL"/>
          </a:p>
          <a:p>
            <a:pPr marL="514350" indent="-514350">
              <a:buAutoNum type="arabicPeriod"/>
            </a:pPr>
            <a:r>
              <a:rPr lang="en-US" sz="2800"/>
              <a:t>Press and hold DOWN</a:t>
            </a:r>
            <a:endParaRPr lang="nl-NL"/>
          </a:p>
          <a:p>
            <a:pPr marL="514350" indent="-514350">
              <a:buAutoNum type="arabicPeriod"/>
            </a:pPr>
            <a:r>
              <a:rPr lang="en-US" sz="2800"/>
              <a:t>Release RESET</a:t>
            </a:r>
            <a:endParaRPr lang="nl-NL"/>
          </a:p>
          <a:p>
            <a:pPr marL="514350" indent="-514350">
              <a:buAutoNum type="arabicPeriod"/>
            </a:pPr>
            <a:r>
              <a:rPr lang="en-US" sz="2800"/>
              <a:t>Release DOWN</a:t>
            </a:r>
            <a:endParaRPr lang="nl-NL"/>
          </a:p>
          <a:p>
            <a:pPr marL="514350" indent="-514350">
              <a:buAutoNum type="arabicPeriod"/>
            </a:pPr>
            <a:endParaRPr lang="en-US" sz="2800"/>
          </a:p>
          <a:p>
            <a:r>
              <a:rPr lang="en-US" sz="2800"/>
              <a:t>The </a:t>
            </a:r>
            <a:r>
              <a:rPr lang="en-US" sz="2800" err="1"/>
              <a:t>Dwenguino</a:t>
            </a:r>
            <a:r>
              <a:rPr lang="en-US" sz="2800"/>
              <a:t> should present as a USB drive to your device. Paste the downloaded file onto the drive.</a:t>
            </a:r>
            <a:endParaRPr lang="en-US" sz="2800">
              <a:ea typeface="Lato Light"/>
              <a:cs typeface="Lato Light"/>
            </a:endParaRPr>
          </a:p>
        </p:txBody>
      </p:sp>
    </p:spTree>
    <p:extLst>
      <p:ext uri="{BB962C8B-B14F-4D97-AF65-F5344CB8AC3E}">
        <p14:creationId xmlns:p14="http://schemas.microsoft.com/office/powerpoint/2010/main" val="22577031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79795" y="6317439"/>
            <a:ext cx="4576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95</a:t>
            </a:fld>
            <a:endParaRPr lang="en-US"/>
          </a:p>
        </p:txBody>
      </p:sp>
      <p:sp>
        <p:nvSpPr>
          <p:cNvPr id="6" name="Title 1">
            <a:extLst>
              <a:ext uri="{FF2B5EF4-FFF2-40B4-BE49-F238E27FC236}">
                <a16:creationId xmlns:a16="http://schemas.microsoft.com/office/drawing/2014/main" id="{21CB8A7E-C725-02E0-591F-0C52022F4859}"/>
              </a:ext>
            </a:extLst>
          </p:cNvPr>
          <p:cNvSpPr txBox="1">
            <a:spLocks/>
          </p:cNvSpPr>
          <p:nvPr/>
        </p:nvSpPr>
        <p:spPr>
          <a:xfrm>
            <a:off x="1741311" y="365125"/>
            <a:ext cx="9612489" cy="1344377"/>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First circuit: photodiode</a:t>
            </a:r>
          </a:p>
        </p:txBody>
      </p:sp>
      <p:sp>
        <p:nvSpPr>
          <p:cNvPr id="2" name="Rechthoek 1">
            <a:extLst>
              <a:ext uri="{FF2B5EF4-FFF2-40B4-BE49-F238E27FC236}">
                <a16:creationId xmlns:a16="http://schemas.microsoft.com/office/drawing/2014/main" id="{A2709AAA-F854-F4F0-2176-24B78B5ACB6F}"/>
              </a:ext>
            </a:extLst>
          </p:cNvPr>
          <p:cNvSpPr/>
          <p:nvPr/>
        </p:nvSpPr>
        <p:spPr>
          <a:xfrm>
            <a:off x="4099" y="0"/>
            <a:ext cx="1502547" cy="685555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E9EA4AF6-00AB-8A6B-5EEB-CA141F33C463}"/>
              </a:ext>
            </a:extLst>
          </p:cNvPr>
          <p:cNvSpPr txBox="1"/>
          <p:nvPr/>
        </p:nvSpPr>
        <p:spPr>
          <a:xfrm rot="16200000">
            <a:off x="-1273918" y="2972065"/>
            <a:ext cx="40704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5400" b="1">
                <a:solidFill>
                  <a:schemeClr val="bg1"/>
                </a:solidFill>
                <a:latin typeface="Raleway"/>
                <a:ea typeface="Lato Light"/>
                <a:cs typeface="Lato Light"/>
              </a:rPr>
              <a:t>PRACTICAL</a:t>
            </a:r>
          </a:p>
        </p:txBody>
      </p:sp>
      <p:pic>
        <p:nvPicPr>
          <p:cNvPr id="9" name="Afbeelding 8" descr="Afbeelding met schets, lijn, kunst&#10;&#10;Automatisch gegenereerde beschrijving">
            <a:extLst>
              <a:ext uri="{FF2B5EF4-FFF2-40B4-BE49-F238E27FC236}">
                <a16:creationId xmlns:a16="http://schemas.microsoft.com/office/drawing/2014/main" id="{C97FF6EC-1714-08D9-C6B1-02270D7D41CE}"/>
              </a:ext>
            </a:extLst>
          </p:cNvPr>
          <p:cNvPicPr>
            <a:picLocks noChangeAspect="1"/>
          </p:cNvPicPr>
          <p:nvPr/>
        </p:nvPicPr>
        <p:blipFill>
          <a:blip r:embed="rId3"/>
          <a:stretch>
            <a:fillRect/>
          </a:stretch>
        </p:blipFill>
        <p:spPr>
          <a:xfrm>
            <a:off x="3023928" y="1512053"/>
            <a:ext cx="1268095" cy="3205480"/>
          </a:xfrm>
          <a:prstGeom prst="rect">
            <a:avLst/>
          </a:prstGeom>
        </p:spPr>
      </p:pic>
      <p:sp>
        <p:nvSpPr>
          <p:cNvPr id="11" name="TextBox 20">
            <a:extLst>
              <a:ext uri="{FF2B5EF4-FFF2-40B4-BE49-F238E27FC236}">
                <a16:creationId xmlns:a16="http://schemas.microsoft.com/office/drawing/2014/main" id="{5BEC996C-A95A-4177-D15D-33DB00E5D97C}"/>
              </a:ext>
            </a:extLst>
          </p:cNvPr>
          <p:cNvSpPr txBox="1"/>
          <p:nvPr/>
        </p:nvSpPr>
        <p:spPr>
          <a:xfrm>
            <a:off x="2470993" y="3826597"/>
            <a:ext cx="602954" cy="769441"/>
          </a:xfrm>
          <a:prstGeom prst="rect">
            <a:avLst/>
          </a:prstGeom>
          <a:noFill/>
        </p:spPr>
        <p:txBody>
          <a:bodyPr wrap="square" lIns="91440" tIns="45720" rIns="91440" bIns="45720" rtlCol="0" anchor="t">
            <a:spAutoFit/>
          </a:bodyPr>
          <a:lstStyle/>
          <a:p>
            <a:pPr algn="ctr"/>
            <a:r>
              <a:rPr lang="en-US" sz="4400" b="1"/>
              <a:t>+</a:t>
            </a:r>
            <a:endParaRPr lang="nl-NL" sz="4400" b="1">
              <a:ea typeface="Lato Light"/>
              <a:cs typeface="Lato Light"/>
            </a:endParaRPr>
          </a:p>
        </p:txBody>
      </p:sp>
      <p:sp>
        <p:nvSpPr>
          <p:cNvPr id="12" name="TextBox 20">
            <a:extLst>
              <a:ext uri="{FF2B5EF4-FFF2-40B4-BE49-F238E27FC236}">
                <a16:creationId xmlns:a16="http://schemas.microsoft.com/office/drawing/2014/main" id="{BD33770C-1081-E1F1-3031-7C2761285649}"/>
              </a:ext>
            </a:extLst>
          </p:cNvPr>
          <p:cNvSpPr txBox="1"/>
          <p:nvPr/>
        </p:nvSpPr>
        <p:spPr>
          <a:xfrm>
            <a:off x="4286623" y="3826597"/>
            <a:ext cx="602954" cy="769441"/>
          </a:xfrm>
          <a:prstGeom prst="rect">
            <a:avLst/>
          </a:prstGeom>
          <a:noFill/>
        </p:spPr>
        <p:txBody>
          <a:bodyPr wrap="square" lIns="91440" tIns="45720" rIns="91440" bIns="45720" rtlCol="0" anchor="t">
            <a:spAutoFit/>
          </a:bodyPr>
          <a:lstStyle/>
          <a:p>
            <a:pPr algn="ctr"/>
            <a:r>
              <a:rPr lang="en-US" sz="4400" b="1"/>
              <a:t>-</a:t>
            </a:r>
            <a:endParaRPr lang="nl-NL" sz="4400" b="1">
              <a:ea typeface="Lato Light"/>
              <a:cs typeface="Lato Light"/>
            </a:endParaRPr>
          </a:p>
        </p:txBody>
      </p:sp>
      <p:pic>
        <p:nvPicPr>
          <p:cNvPr id="13" name="Afbeelding 12" descr="Afbeelding met zwart, duisternis&#10;&#10;Automatisch gegenereerde beschrijving">
            <a:extLst>
              <a:ext uri="{FF2B5EF4-FFF2-40B4-BE49-F238E27FC236}">
                <a16:creationId xmlns:a16="http://schemas.microsoft.com/office/drawing/2014/main" id="{260BEDEF-9471-3EA1-5CE5-59AD05E4AE69}"/>
              </a:ext>
            </a:extLst>
          </p:cNvPr>
          <p:cNvPicPr>
            <a:picLocks noChangeAspect="1"/>
          </p:cNvPicPr>
          <p:nvPr/>
        </p:nvPicPr>
        <p:blipFill>
          <a:blip r:embed="rId4"/>
          <a:stretch>
            <a:fillRect/>
          </a:stretch>
        </p:blipFill>
        <p:spPr>
          <a:xfrm>
            <a:off x="2598516" y="5174266"/>
            <a:ext cx="2114550" cy="781050"/>
          </a:xfrm>
          <a:prstGeom prst="rect">
            <a:avLst/>
          </a:prstGeom>
        </p:spPr>
      </p:pic>
      <p:sp>
        <p:nvSpPr>
          <p:cNvPr id="17" name="TextBox 20">
            <a:extLst>
              <a:ext uri="{FF2B5EF4-FFF2-40B4-BE49-F238E27FC236}">
                <a16:creationId xmlns:a16="http://schemas.microsoft.com/office/drawing/2014/main" id="{EE089D5A-2EA9-825C-B415-049352BD0503}"/>
              </a:ext>
            </a:extLst>
          </p:cNvPr>
          <p:cNvSpPr txBox="1"/>
          <p:nvPr/>
        </p:nvSpPr>
        <p:spPr>
          <a:xfrm>
            <a:off x="2470992" y="4954356"/>
            <a:ext cx="602954" cy="769441"/>
          </a:xfrm>
          <a:prstGeom prst="rect">
            <a:avLst/>
          </a:prstGeom>
          <a:noFill/>
        </p:spPr>
        <p:txBody>
          <a:bodyPr wrap="square" lIns="91440" tIns="45720" rIns="91440" bIns="45720" rtlCol="0" anchor="t">
            <a:spAutoFit/>
          </a:bodyPr>
          <a:lstStyle/>
          <a:p>
            <a:pPr algn="ctr"/>
            <a:r>
              <a:rPr lang="en-US" sz="4400" b="1"/>
              <a:t>+</a:t>
            </a:r>
            <a:endParaRPr lang="nl-NL" sz="4400" b="1">
              <a:ea typeface="Lato Light"/>
              <a:cs typeface="Lato Light"/>
            </a:endParaRPr>
          </a:p>
        </p:txBody>
      </p:sp>
      <p:sp>
        <p:nvSpPr>
          <p:cNvPr id="18" name="TextBox 20">
            <a:extLst>
              <a:ext uri="{FF2B5EF4-FFF2-40B4-BE49-F238E27FC236}">
                <a16:creationId xmlns:a16="http://schemas.microsoft.com/office/drawing/2014/main" id="{47490222-5A66-3C9C-0340-221B68E70276}"/>
              </a:ext>
            </a:extLst>
          </p:cNvPr>
          <p:cNvSpPr txBox="1"/>
          <p:nvPr/>
        </p:nvSpPr>
        <p:spPr>
          <a:xfrm>
            <a:off x="4286622" y="4954356"/>
            <a:ext cx="602954" cy="769441"/>
          </a:xfrm>
          <a:prstGeom prst="rect">
            <a:avLst/>
          </a:prstGeom>
          <a:noFill/>
        </p:spPr>
        <p:txBody>
          <a:bodyPr wrap="square" lIns="91440" tIns="45720" rIns="91440" bIns="45720" rtlCol="0" anchor="t">
            <a:spAutoFit/>
          </a:bodyPr>
          <a:lstStyle/>
          <a:p>
            <a:pPr algn="ctr"/>
            <a:r>
              <a:rPr lang="en-US" sz="4400" b="1"/>
              <a:t>-</a:t>
            </a:r>
            <a:endParaRPr lang="nl-NL" sz="4400" b="1">
              <a:ea typeface="Lato Light"/>
              <a:cs typeface="Lato Light"/>
            </a:endParaRPr>
          </a:p>
        </p:txBody>
      </p:sp>
      <p:sp>
        <p:nvSpPr>
          <p:cNvPr id="27" name="TextBox 20">
            <a:extLst>
              <a:ext uri="{FF2B5EF4-FFF2-40B4-BE49-F238E27FC236}">
                <a16:creationId xmlns:a16="http://schemas.microsoft.com/office/drawing/2014/main" id="{0FE50E1E-7558-1E05-0E66-0B3D1AE61885}"/>
              </a:ext>
            </a:extLst>
          </p:cNvPr>
          <p:cNvSpPr txBox="1"/>
          <p:nvPr/>
        </p:nvSpPr>
        <p:spPr>
          <a:xfrm>
            <a:off x="5954744" y="2556974"/>
            <a:ext cx="2531472" cy="523220"/>
          </a:xfrm>
          <a:prstGeom prst="rect">
            <a:avLst/>
          </a:prstGeom>
          <a:noFill/>
        </p:spPr>
        <p:txBody>
          <a:bodyPr wrap="square" lIns="91440" tIns="45720" rIns="91440" bIns="45720" rtlCol="0" anchor="t">
            <a:spAutoFit/>
          </a:bodyPr>
          <a:lstStyle/>
          <a:p>
            <a:r>
              <a:rPr lang="en-US" sz="2800"/>
              <a:t>"Reverse bias"</a:t>
            </a:r>
            <a:endParaRPr lang="nl-NL"/>
          </a:p>
        </p:txBody>
      </p:sp>
      <p:cxnSp>
        <p:nvCxnSpPr>
          <p:cNvPr id="28" name="Rechte verbindingslijn met pijl 27">
            <a:extLst>
              <a:ext uri="{FF2B5EF4-FFF2-40B4-BE49-F238E27FC236}">
                <a16:creationId xmlns:a16="http://schemas.microsoft.com/office/drawing/2014/main" id="{23C74C47-8F75-EEC3-32C4-69B49697FF05}"/>
              </a:ext>
            </a:extLst>
          </p:cNvPr>
          <p:cNvCxnSpPr/>
          <p:nvPr/>
        </p:nvCxnSpPr>
        <p:spPr>
          <a:xfrm flipH="1">
            <a:off x="3525520" y="4861560"/>
            <a:ext cx="264160" cy="2641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D519DA29-251A-6BCE-B861-D499A3B89EE0}"/>
              </a:ext>
            </a:extLst>
          </p:cNvPr>
          <p:cNvCxnSpPr>
            <a:cxnSpLocks/>
          </p:cNvCxnSpPr>
          <p:nvPr/>
        </p:nvCxnSpPr>
        <p:spPr>
          <a:xfrm flipH="1">
            <a:off x="3667760" y="5003799"/>
            <a:ext cx="264160" cy="2641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4" name="Afbeelding 33" descr="Afbeelding met zwart, duisternis&#10;&#10;Automatisch gegenereerde beschrijving">
            <a:extLst>
              <a:ext uri="{FF2B5EF4-FFF2-40B4-BE49-F238E27FC236}">
                <a16:creationId xmlns:a16="http://schemas.microsoft.com/office/drawing/2014/main" id="{9BC5BB29-283D-CA8F-929C-DC20FE1416B4}"/>
              </a:ext>
            </a:extLst>
          </p:cNvPr>
          <p:cNvPicPr>
            <a:picLocks noChangeAspect="1"/>
          </p:cNvPicPr>
          <p:nvPr/>
        </p:nvPicPr>
        <p:blipFill>
          <a:blip r:embed="rId5"/>
          <a:stretch>
            <a:fillRect/>
          </a:stretch>
        </p:blipFill>
        <p:spPr>
          <a:xfrm>
            <a:off x="8623359" y="1662897"/>
            <a:ext cx="1106358" cy="4114800"/>
          </a:xfrm>
          <a:prstGeom prst="rect">
            <a:avLst/>
          </a:prstGeom>
        </p:spPr>
      </p:pic>
      <p:sp>
        <p:nvSpPr>
          <p:cNvPr id="36" name="TextBox 6">
            <a:extLst>
              <a:ext uri="{FF2B5EF4-FFF2-40B4-BE49-F238E27FC236}">
                <a16:creationId xmlns:a16="http://schemas.microsoft.com/office/drawing/2014/main" id="{EE3EDD58-2F4F-E049-23A7-45D216D5D05B}"/>
              </a:ext>
            </a:extLst>
          </p:cNvPr>
          <p:cNvSpPr txBox="1"/>
          <p:nvPr/>
        </p:nvSpPr>
        <p:spPr>
          <a:xfrm>
            <a:off x="7530517" y="1465863"/>
            <a:ext cx="1335162" cy="523220"/>
          </a:xfrm>
          <a:prstGeom prst="rect">
            <a:avLst/>
          </a:prstGeom>
          <a:noFill/>
        </p:spPr>
        <p:txBody>
          <a:bodyPr wrap="square" lIns="91440" tIns="45720" rIns="91440" bIns="45720" rtlCol="0" anchor="t">
            <a:spAutoFit/>
          </a:bodyPr>
          <a:lstStyle/>
          <a:p>
            <a:pPr algn="ctr"/>
            <a:r>
              <a:rPr lang="en-US" sz="2800">
                <a:latin typeface="Cambria Math"/>
                <a:ea typeface="Cambria Math"/>
              </a:rPr>
              <a:t>5V</a:t>
            </a:r>
            <a:endParaRPr lang="nl-NL"/>
          </a:p>
        </p:txBody>
      </p:sp>
      <p:sp>
        <p:nvSpPr>
          <p:cNvPr id="38" name="TextBox 6">
            <a:extLst>
              <a:ext uri="{FF2B5EF4-FFF2-40B4-BE49-F238E27FC236}">
                <a16:creationId xmlns:a16="http://schemas.microsoft.com/office/drawing/2014/main" id="{C72BB307-B18B-307E-3888-CB1F44B0259E}"/>
              </a:ext>
            </a:extLst>
          </p:cNvPr>
          <p:cNvSpPr txBox="1"/>
          <p:nvPr/>
        </p:nvSpPr>
        <p:spPr>
          <a:xfrm>
            <a:off x="9450757" y="3457223"/>
            <a:ext cx="1335162" cy="523220"/>
          </a:xfrm>
          <a:prstGeom prst="rect">
            <a:avLst/>
          </a:prstGeom>
          <a:noFill/>
        </p:spPr>
        <p:txBody>
          <a:bodyPr wrap="square" lIns="91440" tIns="45720" rIns="91440" bIns="45720" rtlCol="0" anchor="t">
            <a:spAutoFit/>
          </a:bodyPr>
          <a:lstStyle/>
          <a:p>
            <a:pPr algn="ctr"/>
            <a:r>
              <a:rPr lang="en-US" sz="2800">
                <a:latin typeface="Cambria Math"/>
                <a:ea typeface="Cambria Math"/>
              </a:rPr>
              <a:t>A6</a:t>
            </a:r>
            <a:endParaRPr lang="nl-NL"/>
          </a:p>
        </p:txBody>
      </p:sp>
      <p:sp>
        <p:nvSpPr>
          <p:cNvPr id="40" name="TextBox 6">
            <a:extLst>
              <a:ext uri="{FF2B5EF4-FFF2-40B4-BE49-F238E27FC236}">
                <a16:creationId xmlns:a16="http://schemas.microsoft.com/office/drawing/2014/main" id="{3B9CD980-0400-E85F-89B6-5264F61B14B9}"/>
              </a:ext>
            </a:extLst>
          </p:cNvPr>
          <p:cNvSpPr txBox="1"/>
          <p:nvPr/>
        </p:nvSpPr>
        <p:spPr>
          <a:xfrm>
            <a:off x="7530517" y="5509543"/>
            <a:ext cx="1335162" cy="523220"/>
          </a:xfrm>
          <a:prstGeom prst="rect">
            <a:avLst/>
          </a:prstGeom>
          <a:noFill/>
        </p:spPr>
        <p:txBody>
          <a:bodyPr wrap="square" lIns="91440" tIns="45720" rIns="91440" bIns="45720" rtlCol="0" anchor="t">
            <a:spAutoFit/>
          </a:bodyPr>
          <a:lstStyle/>
          <a:p>
            <a:pPr algn="ctr"/>
            <a:r>
              <a:rPr lang="en-US" sz="2800">
                <a:latin typeface="Cambria Math"/>
                <a:ea typeface="Cambria Math"/>
              </a:rPr>
              <a:t>GND</a:t>
            </a:r>
            <a:endParaRPr lang="nl-NL"/>
          </a:p>
        </p:txBody>
      </p:sp>
      <p:sp>
        <p:nvSpPr>
          <p:cNvPr id="42" name="TextBox 20">
            <a:extLst>
              <a:ext uri="{FF2B5EF4-FFF2-40B4-BE49-F238E27FC236}">
                <a16:creationId xmlns:a16="http://schemas.microsoft.com/office/drawing/2014/main" id="{A2F0F76B-823D-789C-1EEC-3DF661776F0D}"/>
              </a:ext>
            </a:extLst>
          </p:cNvPr>
          <p:cNvSpPr txBox="1"/>
          <p:nvPr/>
        </p:nvSpPr>
        <p:spPr>
          <a:xfrm>
            <a:off x="8559714" y="3074206"/>
            <a:ext cx="602954" cy="769441"/>
          </a:xfrm>
          <a:prstGeom prst="rect">
            <a:avLst/>
          </a:prstGeom>
          <a:noFill/>
        </p:spPr>
        <p:txBody>
          <a:bodyPr wrap="square" lIns="91440" tIns="45720" rIns="91440" bIns="45720" rtlCol="0" anchor="t">
            <a:spAutoFit/>
          </a:bodyPr>
          <a:lstStyle/>
          <a:p>
            <a:pPr algn="ctr"/>
            <a:r>
              <a:rPr lang="en-US" sz="4400" b="1"/>
              <a:t>+</a:t>
            </a:r>
            <a:endParaRPr lang="nl-NL" sz="4400" b="1">
              <a:ea typeface="Lato Light"/>
              <a:cs typeface="Lato Light"/>
            </a:endParaRPr>
          </a:p>
        </p:txBody>
      </p:sp>
      <p:sp>
        <p:nvSpPr>
          <p:cNvPr id="44" name="TextBox 20">
            <a:extLst>
              <a:ext uri="{FF2B5EF4-FFF2-40B4-BE49-F238E27FC236}">
                <a16:creationId xmlns:a16="http://schemas.microsoft.com/office/drawing/2014/main" id="{9E3F8261-45F4-FEC4-9797-B638738BDBE0}"/>
              </a:ext>
            </a:extLst>
          </p:cNvPr>
          <p:cNvSpPr txBox="1"/>
          <p:nvPr/>
        </p:nvSpPr>
        <p:spPr>
          <a:xfrm rot="-5400000">
            <a:off x="8559714" y="1814366"/>
            <a:ext cx="602954" cy="769441"/>
          </a:xfrm>
          <a:prstGeom prst="rect">
            <a:avLst/>
          </a:prstGeom>
          <a:noFill/>
        </p:spPr>
        <p:txBody>
          <a:bodyPr wrap="square" lIns="91440" tIns="45720" rIns="91440" bIns="45720" rtlCol="0" anchor="t">
            <a:spAutoFit/>
          </a:bodyPr>
          <a:lstStyle/>
          <a:p>
            <a:pPr algn="ctr"/>
            <a:r>
              <a:rPr lang="en-US" sz="4400" b="1"/>
              <a:t>-</a:t>
            </a:r>
            <a:endParaRPr lang="nl-NL" sz="4400" b="1">
              <a:ea typeface="Lato Light"/>
              <a:cs typeface="Lato Light"/>
            </a:endParaRPr>
          </a:p>
        </p:txBody>
      </p:sp>
      <p:cxnSp>
        <p:nvCxnSpPr>
          <p:cNvPr id="46" name="Rechte verbindingslijn met pijl 45">
            <a:extLst>
              <a:ext uri="{FF2B5EF4-FFF2-40B4-BE49-F238E27FC236}">
                <a16:creationId xmlns:a16="http://schemas.microsoft.com/office/drawing/2014/main" id="{29049172-8271-4065-11EA-0D72F0A4A7B9}"/>
              </a:ext>
            </a:extLst>
          </p:cNvPr>
          <p:cNvCxnSpPr>
            <a:cxnSpLocks/>
          </p:cNvCxnSpPr>
          <p:nvPr/>
        </p:nvCxnSpPr>
        <p:spPr>
          <a:xfrm>
            <a:off x="8598242" y="2402289"/>
            <a:ext cx="30480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49491FD8-B04A-C0DA-2570-95A9F8DE9822}"/>
              </a:ext>
            </a:extLst>
          </p:cNvPr>
          <p:cNvCxnSpPr>
            <a:cxnSpLocks/>
          </p:cNvCxnSpPr>
          <p:nvPr/>
        </p:nvCxnSpPr>
        <p:spPr>
          <a:xfrm>
            <a:off x="8516961" y="2564848"/>
            <a:ext cx="30480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86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79795" y="6317439"/>
            <a:ext cx="4576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96</a:t>
            </a:fld>
            <a:endParaRPr lang="en-US"/>
          </a:p>
        </p:txBody>
      </p:sp>
      <p:sp>
        <p:nvSpPr>
          <p:cNvPr id="6" name="Title 1">
            <a:extLst>
              <a:ext uri="{FF2B5EF4-FFF2-40B4-BE49-F238E27FC236}">
                <a16:creationId xmlns:a16="http://schemas.microsoft.com/office/drawing/2014/main" id="{21CB8A7E-C725-02E0-591F-0C52022F4859}"/>
              </a:ext>
            </a:extLst>
          </p:cNvPr>
          <p:cNvSpPr txBox="1">
            <a:spLocks/>
          </p:cNvSpPr>
          <p:nvPr/>
        </p:nvSpPr>
        <p:spPr>
          <a:xfrm>
            <a:off x="3047597" y="2276172"/>
            <a:ext cx="7181347" cy="3364282"/>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solidFill>
                  <a:schemeClr val="accent5"/>
                </a:solidFill>
              </a:rPr>
              <a:t>NEVER </a:t>
            </a:r>
            <a:endParaRPr lang="nl-NL" sz="8000" b="1">
              <a:solidFill>
                <a:schemeClr val="accent5"/>
              </a:solidFill>
            </a:endParaRPr>
          </a:p>
          <a:p>
            <a:pPr algn="ctr"/>
            <a:r>
              <a:rPr lang="en-US" sz="8000" b="1">
                <a:solidFill>
                  <a:schemeClr val="accent5"/>
                </a:solidFill>
              </a:rPr>
              <a:t>"HOT SWAP"</a:t>
            </a:r>
            <a:endParaRPr lang="nl-NL" sz="8000" b="1">
              <a:solidFill>
                <a:schemeClr val="accent5"/>
              </a:solidFill>
            </a:endParaRPr>
          </a:p>
        </p:txBody>
      </p:sp>
      <p:sp>
        <p:nvSpPr>
          <p:cNvPr id="2" name="Rechthoek 1">
            <a:extLst>
              <a:ext uri="{FF2B5EF4-FFF2-40B4-BE49-F238E27FC236}">
                <a16:creationId xmlns:a16="http://schemas.microsoft.com/office/drawing/2014/main" id="{A2709AAA-F854-F4F0-2176-24B78B5ACB6F}"/>
              </a:ext>
            </a:extLst>
          </p:cNvPr>
          <p:cNvSpPr/>
          <p:nvPr/>
        </p:nvSpPr>
        <p:spPr>
          <a:xfrm>
            <a:off x="4099" y="0"/>
            <a:ext cx="1502547" cy="685555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E9EA4AF6-00AB-8A6B-5EEB-CA141F33C463}"/>
              </a:ext>
            </a:extLst>
          </p:cNvPr>
          <p:cNvSpPr txBox="1"/>
          <p:nvPr/>
        </p:nvSpPr>
        <p:spPr>
          <a:xfrm rot="16200000">
            <a:off x="-1273918" y="2972065"/>
            <a:ext cx="40704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5400" b="1">
                <a:solidFill>
                  <a:schemeClr val="bg1"/>
                </a:solidFill>
                <a:latin typeface="Raleway"/>
                <a:ea typeface="Lato Light"/>
                <a:cs typeface="Lato Light"/>
              </a:rPr>
              <a:t>PRACTICAL</a:t>
            </a:r>
          </a:p>
        </p:txBody>
      </p:sp>
    </p:spTree>
    <p:extLst>
      <p:ext uri="{BB962C8B-B14F-4D97-AF65-F5344CB8AC3E}">
        <p14:creationId xmlns:p14="http://schemas.microsoft.com/office/powerpoint/2010/main" val="5063848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79795" y="6317439"/>
            <a:ext cx="4576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97</a:t>
            </a:fld>
            <a:endParaRPr lang="en-US"/>
          </a:p>
        </p:txBody>
      </p:sp>
      <p:sp>
        <p:nvSpPr>
          <p:cNvPr id="2" name="Rechthoek 1">
            <a:extLst>
              <a:ext uri="{FF2B5EF4-FFF2-40B4-BE49-F238E27FC236}">
                <a16:creationId xmlns:a16="http://schemas.microsoft.com/office/drawing/2014/main" id="{A2709AAA-F854-F4F0-2176-24B78B5ACB6F}"/>
              </a:ext>
            </a:extLst>
          </p:cNvPr>
          <p:cNvSpPr/>
          <p:nvPr/>
        </p:nvSpPr>
        <p:spPr>
          <a:xfrm>
            <a:off x="4099" y="0"/>
            <a:ext cx="1502547" cy="685555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E9EA4AF6-00AB-8A6B-5EEB-CA141F33C463}"/>
              </a:ext>
            </a:extLst>
          </p:cNvPr>
          <p:cNvSpPr txBox="1"/>
          <p:nvPr/>
        </p:nvSpPr>
        <p:spPr>
          <a:xfrm rot="16200000">
            <a:off x="-1273918" y="2972065"/>
            <a:ext cx="40704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5400" b="1">
                <a:solidFill>
                  <a:schemeClr val="bg1"/>
                </a:solidFill>
                <a:latin typeface="Raleway"/>
                <a:ea typeface="Lato Light"/>
                <a:cs typeface="Lato Light"/>
              </a:rPr>
              <a:t>PRACTICAL</a:t>
            </a:r>
          </a:p>
        </p:txBody>
      </p:sp>
      <p:pic>
        <p:nvPicPr>
          <p:cNvPr id="10" name="Afbeelding 9" descr="Afbeelding met elektronica, Elektronisch onderdeel, Stroomkringonderdeel, Elektronische engineering&#10;&#10;Automatisch gegenereerde beschrijving">
            <a:extLst>
              <a:ext uri="{FF2B5EF4-FFF2-40B4-BE49-F238E27FC236}">
                <a16:creationId xmlns:a16="http://schemas.microsoft.com/office/drawing/2014/main" id="{6C05F190-7244-9B43-D617-5DD3D213213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184" r="15271" b="47527"/>
          <a:stretch/>
        </p:blipFill>
        <p:spPr>
          <a:xfrm rot="16200000">
            <a:off x="1178817" y="2131017"/>
            <a:ext cx="5988812" cy="4984762"/>
          </a:xfrm>
          <a:prstGeom prst="rect">
            <a:avLst/>
          </a:prstGeom>
        </p:spPr>
      </p:pic>
      <p:grpSp>
        <p:nvGrpSpPr>
          <p:cNvPr id="4" name="Groep 3">
            <a:extLst>
              <a:ext uri="{FF2B5EF4-FFF2-40B4-BE49-F238E27FC236}">
                <a16:creationId xmlns:a16="http://schemas.microsoft.com/office/drawing/2014/main" id="{BC31F003-D058-0266-40A3-15E849BE25D4}"/>
              </a:ext>
            </a:extLst>
          </p:cNvPr>
          <p:cNvGrpSpPr/>
          <p:nvPr/>
        </p:nvGrpSpPr>
        <p:grpSpPr>
          <a:xfrm>
            <a:off x="3604021" y="3400439"/>
            <a:ext cx="1443564" cy="1828511"/>
            <a:chOff x="3604021" y="3400439"/>
            <a:chExt cx="1443564" cy="1828511"/>
          </a:xfrm>
        </p:grpSpPr>
        <p:cxnSp>
          <p:nvCxnSpPr>
            <p:cNvPr id="12" name="Rechte verbindingslijn met pijl 11">
              <a:extLst>
                <a:ext uri="{FF2B5EF4-FFF2-40B4-BE49-F238E27FC236}">
                  <a16:creationId xmlns:a16="http://schemas.microsoft.com/office/drawing/2014/main" id="{092CB541-D779-2045-7CA8-0BD16775A91E}"/>
                </a:ext>
              </a:extLst>
            </p:cNvPr>
            <p:cNvCxnSpPr/>
            <p:nvPr/>
          </p:nvCxnSpPr>
          <p:spPr>
            <a:xfrm>
              <a:off x="3604024" y="3421372"/>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F50751C2-3EF5-3D70-EB98-A3249785BAA3}"/>
                </a:ext>
              </a:extLst>
            </p:cNvPr>
            <p:cNvCxnSpPr>
              <a:cxnSpLocks/>
            </p:cNvCxnSpPr>
            <p:nvPr/>
          </p:nvCxnSpPr>
          <p:spPr>
            <a:xfrm>
              <a:off x="4403736" y="3400439"/>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226AAE57-0179-D762-7FF9-106E9179968B}"/>
                </a:ext>
              </a:extLst>
            </p:cNvPr>
            <p:cNvCxnSpPr>
              <a:cxnSpLocks/>
            </p:cNvCxnSpPr>
            <p:nvPr/>
          </p:nvCxnSpPr>
          <p:spPr>
            <a:xfrm>
              <a:off x="3608812" y="3533094"/>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8F759FAB-5110-36CE-34D4-676167F61528}"/>
                </a:ext>
              </a:extLst>
            </p:cNvPr>
            <p:cNvCxnSpPr>
              <a:cxnSpLocks/>
            </p:cNvCxnSpPr>
            <p:nvPr/>
          </p:nvCxnSpPr>
          <p:spPr>
            <a:xfrm>
              <a:off x="4408524" y="3512161"/>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407F30AB-04B2-3E05-094F-B4DA690E246F}"/>
                </a:ext>
              </a:extLst>
            </p:cNvPr>
            <p:cNvCxnSpPr>
              <a:cxnSpLocks/>
            </p:cNvCxnSpPr>
            <p:nvPr/>
          </p:nvCxnSpPr>
          <p:spPr>
            <a:xfrm>
              <a:off x="3604022" y="3649286"/>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A57C6382-13F7-2481-D6DE-6F421B0F6E82}"/>
                </a:ext>
              </a:extLst>
            </p:cNvPr>
            <p:cNvCxnSpPr>
              <a:cxnSpLocks/>
            </p:cNvCxnSpPr>
            <p:nvPr/>
          </p:nvCxnSpPr>
          <p:spPr>
            <a:xfrm>
              <a:off x="4403734" y="3628353"/>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F9846B28-4C46-0ADF-BD62-5ECD1D154E72}"/>
                </a:ext>
              </a:extLst>
            </p:cNvPr>
            <p:cNvCxnSpPr>
              <a:cxnSpLocks/>
            </p:cNvCxnSpPr>
            <p:nvPr/>
          </p:nvCxnSpPr>
          <p:spPr>
            <a:xfrm>
              <a:off x="3608811" y="3761007"/>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FED8E7EC-22C9-87F4-1146-9BC4C7712EF6}"/>
                </a:ext>
              </a:extLst>
            </p:cNvPr>
            <p:cNvCxnSpPr>
              <a:cxnSpLocks/>
            </p:cNvCxnSpPr>
            <p:nvPr/>
          </p:nvCxnSpPr>
          <p:spPr>
            <a:xfrm>
              <a:off x="4408523" y="3740075"/>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ABCDD387-39D6-5E85-CABD-A99AFA5B538A}"/>
                </a:ext>
              </a:extLst>
            </p:cNvPr>
            <p:cNvCxnSpPr>
              <a:cxnSpLocks/>
            </p:cNvCxnSpPr>
            <p:nvPr/>
          </p:nvCxnSpPr>
          <p:spPr>
            <a:xfrm>
              <a:off x="3613600" y="3868261"/>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CF8A8545-5AEC-4AD2-D9E7-4E0087DDE492}"/>
                </a:ext>
              </a:extLst>
            </p:cNvPr>
            <p:cNvCxnSpPr>
              <a:cxnSpLocks/>
            </p:cNvCxnSpPr>
            <p:nvPr/>
          </p:nvCxnSpPr>
          <p:spPr>
            <a:xfrm>
              <a:off x="4413312" y="3842860"/>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a:extLst>
                <a:ext uri="{FF2B5EF4-FFF2-40B4-BE49-F238E27FC236}">
                  <a16:creationId xmlns:a16="http://schemas.microsoft.com/office/drawing/2014/main" id="{5EAD5464-68C9-5A30-F005-2743C7ED8D72}"/>
                </a:ext>
              </a:extLst>
            </p:cNvPr>
            <p:cNvCxnSpPr>
              <a:cxnSpLocks/>
            </p:cNvCxnSpPr>
            <p:nvPr/>
          </p:nvCxnSpPr>
          <p:spPr>
            <a:xfrm>
              <a:off x="3618388" y="3979983"/>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EC3CD41C-4718-AFEE-5536-AF1760216D71}"/>
                </a:ext>
              </a:extLst>
            </p:cNvPr>
            <p:cNvCxnSpPr>
              <a:cxnSpLocks/>
            </p:cNvCxnSpPr>
            <p:nvPr/>
          </p:nvCxnSpPr>
          <p:spPr>
            <a:xfrm>
              <a:off x="4418101" y="3950112"/>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4E789293-7532-0021-BEDE-DDC3C939184E}"/>
                </a:ext>
              </a:extLst>
            </p:cNvPr>
            <p:cNvCxnSpPr>
              <a:cxnSpLocks/>
            </p:cNvCxnSpPr>
            <p:nvPr/>
          </p:nvCxnSpPr>
          <p:spPr>
            <a:xfrm>
              <a:off x="3613599" y="4096174"/>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85B19AC3-198B-5C73-A980-0D58FD634787}"/>
                </a:ext>
              </a:extLst>
            </p:cNvPr>
            <p:cNvCxnSpPr>
              <a:cxnSpLocks/>
            </p:cNvCxnSpPr>
            <p:nvPr/>
          </p:nvCxnSpPr>
          <p:spPr>
            <a:xfrm>
              <a:off x="4413311" y="4061364"/>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3CC7CDE4-1F4F-4D8D-1613-A8B21E6246B0}"/>
                </a:ext>
              </a:extLst>
            </p:cNvPr>
            <p:cNvCxnSpPr>
              <a:cxnSpLocks/>
            </p:cNvCxnSpPr>
            <p:nvPr/>
          </p:nvCxnSpPr>
          <p:spPr>
            <a:xfrm>
              <a:off x="3618387" y="4207896"/>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5F199F8D-DDB1-3B2A-A9AF-520F8441EAE1}"/>
                </a:ext>
              </a:extLst>
            </p:cNvPr>
            <p:cNvCxnSpPr>
              <a:cxnSpLocks/>
            </p:cNvCxnSpPr>
            <p:nvPr/>
          </p:nvCxnSpPr>
          <p:spPr>
            <a:xfrm>
              <a:off x="4418099" y="4177555"/>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6B909CCA-EE27-D632-0EF9-7C0181F9E2B1}"/>
                </a:ext>
              </a:extLst>
            </p:cNvPr>
            <p:cNvCxnSpPr>
              <a:cxnSpLocks/>
            </p:cNvCxnSpPr>
            <p:nvPr/>
          </p:nvCxnSpPr>
          <p:spPr>
            <a:xfrm>
              <a:off x="3613601" y="4319621"/>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F966FE24-1C53-E299-561C-E7A8B34AF8FF}"/>
                </a:ext>
              </a:extLst>
            </p:cNvPr>
            <p:cNvCxnSpPr>
              <a:cxnSpLocks/>
            </p:cNvCxnSpPr>
            <p:nvPr/>
          </p:nvCxnSpPr>
          <p:spPr>
            <a:xfrm>
              <a:off x="4413314" y="4293513"/>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83AEAB09-4BA8-0268-07B9-FE903C4EF9D5}"/>
                </a:ext>
              </a:extLst>
            </p:cNvPr>
            <p:cNvCxnSpPr>
              <a:cxnSpLocks/>
            </p:cNvCxnSpPr>
            <p:nvPr/>
          </p:nvCxnSpPr>
          <p:spPr>
            <a:xfrm>
              <a:off x="3618388" y="4431343"/>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7CFDA5EB-F5E7-0DA2-1303-F50CA12B18F7}"/>
                </a:ext>
              </a:extLst>
            </p:cNvPr>
            <p:cNvCxnSpPr>
              <a:cxnSpLocks/>
            </p:cNvCxnSpPr>
            <p:nvPr/>
          </p:nvCxnSpPr>
          <p:spPr>
            <a:xfrm>
              <a:off x="4413312" y="4400530"/>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280341A4-D0FE-7B6B-39F6-95527F7B8DBF}"/>
                </a:ext>
              </a:extLst>
            </p:cNvPr>
            <p:cNvCxnSpPr>
              <a:cxnSpLocks/>
            </p:cNvCxnSpPr>
            <p:nvPr/>
          </p:nvCxnSpPr>
          <p:spPr>
            <a:xfrm>
              <a:off x="3613600" y="4547534"/>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9F569F0C-C33C-E5B5-3669-DCAB21392C10}"/>
                </a:ext>
              </a:extLst>
            </p:cNvPr>
            <p:cNvCxnSpPr>
              <a:cxnSpLocks/>
            </p:cNvCxnSpPr>
            <p:nvPr/>
          </p:nvCxnSpPr>
          <p:spPr>
            <a:xfrm>
              <a:off x="4413312" y="4520720"/>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2C8DF179-5367-8869-0EC5-F342197F46D7}"/>
                </a:ext>
              </a:extLst>
            </p:cNvPr>
            <p:cNvCxnSpPr>
              <a:cxnSpLocks/>
            </p:cNvCxnSpPr>
            <p:nvPr/>
          </p:nvCxnSpPr>
          <p:spPr>
            <a:xfrm>
              <a:off x="3618388" y="4659256"/>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met pijl 37">
              <a:extLst>
                <a:ext uri="{FF2B5EF4-FFF2-40B4-BE49-F238E27FC236}">
                  <a16:creationId xmlns:a16="http://schemas.microsoft.com/office/drawing/2014/main" id="{8BE7F563-87A9-E785-0219-273ED64B2B0E}"/>
                </a:ext>
              </a:extLst>
            </p:cNvPr>
            <p:cNvCxnSpPr>
              <a:cxnSpLocks/>
            </p:cNvCxnSpPr>
            <p:nvPr/>
          </p:nvCxnSpPr>
          <p:spPr>
            <a:xfrm>
              <a:off x="4418099" y="4627972"/>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C30C137D-B673-3EAF-A791-878ECA9E1B9D}"/>
                </a:ext>
              </a:extLst>
            </p:cNvPr>
            <p:cNvCxnSpPr>
              <a:cxnSpLocks/>
            </p:cNvCxnSpPr>
            <p:nvPr/>
          </p:nvCxnSpPr>
          <p:spPr>
            <a:xfrm>
              <a:off x="3608812" y="4762041"/>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Rechte verbindingslijn met pijl 39">
              <a:extLst>
                <a:ext uri="{FF2B5EF4-FFF2-40B4-BE49-F238E27FC236}">
                  <a16:creationId xmlns:a16="http://schemas.microsoft.com/office/drawing/2014/main" id="{3FF2DFCD-68D6-20B7-8956-1AFB15209A56}"/>
                </a:ext>
              </a:extLst>
            </p:cNvPr>
            <p:cNvCxnSpPr>
              <a:cxnSpLocks/>
            </p:cNvCxnSpPr>
            <p:nvPr/>
          </p:nvCxnSpPr>
          <p:spPr>
            <a:xfrm>
              <a:off x="3613599" y="4873763"/>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Rechte verbindingslijn met pijl 40">
              <a:extLst>
                <a:ext uri="{FF2B5EF4-FFF2-40B4-BE49-F238E27FC236}">
                  <a16:creationId xmlns:a16="http://schemas.microsoft.com/office/drawing/2014/main" id="{EEB79641-8D86-A6F0-CDE4-20CDDC3CCCA3}"/>
                </a:ext>
              </a:extLst>
            </p:cNvPr>
            <p:cNvCxnSpPr>
              <a:cxnSpLocks/>
            </p:cNvCxnSpPr>
            <p:nvPr/>
          </p:nvCxnSpPr>
          <p:spPr>
            <a:xfrm>
              <a:off x="3608811" y="4989955"/>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a:extLst>
                <a:ext uri="{FF2B5EF4-FFF2-40B4-BE49-F238E27FC236}">
                  <a16:creationId xmlns:a16="http://schemas.microsoft.com/office/drawing/2014/main" id="{93C6EDAB-7FD0-6410-3097-3F8B952FB398}"/>
                </a:ext>
              </a:extLst>
            </p:cNvPr>
            <p:cNvCxnSpPr>
              <a:cxnSpLocks/>
            </p:cNvCxnSpPr>
            <p:nvPr/>
          </p:nvCxnSpPr>
          <p:spPr>
            <a:xfrm>
              <a:off x="3613599" y="5101677"/>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BEA5DC3F-06B3-E5A6-CA17-443819D0D754}"/>
                </a:ext>
              </a:extLst>
            </p:cNvPr>
            <p:cNvCxnSpPr>
              <a:cxnSpLocks/>
            </p:cNvCxnSpPr>
            <p:nvPr/>
          </p:nvCxnSpPr>
          <p:spPr>
            <a:xfrm>
              <a:off x="3604021" y="5226805"/>
              <a:ext cx="528926" cy="2145"/>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met pijl 43">
              <a:extLst>
                <a:ext uri="{FF2B5EF4-FFF2-40B4-BE49-F238E27FC236}">
                  <a16:creationId xmlns:a16="http://schemas.microsoft.com/office/drawing/2014/main" id="{6E0ABE40-2F6D-18CF-F3E8-A7C2C0010F15}"/>
                </a:ext>
              </a:extLst>
            </p:cNvPr>
            <p:cNvCxnSpPr>
              <a:cxnSpLocks/>
            </p:cNvCxnSpPr>
            <p:nvPr/>
          </p:nvCxnSpPr>
          <p:spPr>
            <a:xfrm>
              <a:off x="4427678" y="4749340"/>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met pijl 44">
              <a:extLst>
                <a:ext uri="{FF2B5EF4-FFF2-40B4-BE49-F238E27FC236}">
                  <a16:creationId xmlns:a16="http://schemas.microsoft.com/office/drawing/2014/main" id="{98C8F93D-0789-4536-6305-FC0BDACE922A}"/>
                </a:ext>
              </a:extLst>
            </p:cNvPr>
            <p:cNvCxnSpPr>
              <a:cxnSpLocks/>
            </p:cNvCxnSpPr>
            <p:nvPr/>
          </p:nvCxnSpPr>
          <p:spPr>
            <a:xfrm>
              <a:off x="4427677" y="4864824"/>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met pijl 45">
              <a:extLst>
                <a:ext uri="{FF2B5EF4-FFF2-40B4-BE49-F238E27FC236}">
                  <a16:creationId xmlns:a16="http://schemas.microsoft.com/office/drawing/2014/main" id="{11C38078-BDC7-E0D1-19D5-A0A627F19EDF}"/>
                </a:ext>
              </a:extLst>
            </p:cNvPr>
            <p:cNvCxnSpPr>
              <a:cxnSpLocks/>
            </p:cNvCxnSpPr>
            <p:nvPr/>
          </p:nvCxnSpPr>
          <p:spPr>
            <a:xfrm>
              <a:off x="4427677" y="4976547"/>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Rechte verbindingslijn met pijl 46">
              <a:extLst>
                <a:ext uri="{FF2B5EF4-FFF2-40B4-BE49-F238E27FC236}">
                  <a16:creationId xmlns:a16="http://schemas.microsoft.com/office/drawing/2014/main" id="{86D6C2E8-C12A-A431-8442-AFD4DBC3EF95}"/>
                </a:ext>
              </a:extLst>
            </p:cNvPr>
            <p:cNvCxnSpPr>
              <a:cxnSpLocks/>
            </p:cNvCxnSpPr>
            <p:nvPr/>
          </p:nvCxnSpPr>
          <p:spPr>
            <a:xfrm>
              <a:off x="4432464" y="5083799"/>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822CDEBF-F839-4258-BF73-00CD37C0C2D6}"/>
                </a:ext>
              </a:extLst>
            </p:cNvPr>
            <p:cNvCxnSpPr>
              <a:cxnSpLocks/>
            </p:cNvCxnSpPr>
            <p:nvPr/>
          </p:nvCxnSpPr>
          <p:spPr>
            <a:xfrm>
              <a:off x="4432463" y="5199989"/>
              <a:ext cx="615121" cy="2146"/>
            </a:xfrm>
            <a:prstGeom prst="straightConnector1">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7" name="Title 1">
            <a:extLst>
              <a:ext uri="{FF2B5EF4-FFF2-40B4-BE49-F238E27FC236}">
                <a16:creationId xmlns:a16="http://schemas.microsoft.com/office/drawing/2014/main" id="{A2186F8C-3A6D-EAA7-8677-7B0DFC359894}"/>
              </a:ext>
            </a:extLst>
          </p:cNvPr>
          <p:cNvSpPr txBox="1">
            <a:spLocks/>
          </p:cNvSpPr>
          <p:nvPr/>
        </p:nvSpPr>
        <p:spPr>
          <a:xfrm>
            <a:off x="1741311" y="365125"/>
            <a:ext cx="9612489" cy="1344377"/>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First circuit: photodiode</a:t>
            </a:r>
          </a:p>
        </p:txBody>
      </p:sp>
      <p:pic>
        <p:nvPicPr>
          <p:cNvPr id="11" name="Afbeelding 10" descr="Afbeelding met zwart, duisternis&#10;&#10;Automatisch gegenereerde beschrijving">
            <a:extLst>
              <a:ext uri="{FF2B5EF4-FFF2-40B4-BE49-F238E27FC236}">
                <a16:creationId xmlns:a16="http://schemas.microsoft.com/office/drawing/2014/main" id="{3DAF25B7-CDF9-3F92-5D5B-3F0C0FBC33C7}"/>
              </a:ext>
            </a:extLst>
          </p:cNvPr>
          <p:cNvPicPr>
            <a:picLocks noChangeAspect="1"/>
          </p:cNvPicPr>
          <p:nvPr/>
        </p:nvPicPr>
        <p:blipFill>
          <a:blip r:embed="rId5"/>
          <a:stretch>
            <a:fillRect/>
          </a:stretch>
        </p:blipFill>
        <p:spPr>
          <a:xfrm>
            <a:off x="8623359" y="1662897"/>
            <a:ext cx="1106358" cy="4114800"/>
          </a:xfrm>
          <a:prstGeom prst="rect">
            <a:avLst/>
          </a:prstGeom>
        </p:spPr>
      </p:pic>
      <p:sp>
        <p:nvSpPr>
          <p:cNvPr id="20" name="TextBox 6">
            <a:extLst>
              <a:ext uri="{FF2B5EF4-FFF2-40B4-BE49-F238E27FC236}">
                <a16:creationId xmlns:a16="http://schemas.microsoft.com/office/drawing/2014/main" id="{FCC2C7EC-A6D9-29EB-D842-8041281C1853}"/>
              </a:ext>
            </a:extLst>
          </p:cNvPr>
          <p:cNvSpPr txBox="1"/>
          <p:nvPr/>
        </p:nvSpPr>
        <p:spPr>
          <a:xfrm>
            <a:off x="7530517" y="1465863"/>
            <a:ext cx="1335162" cy="523220"/>
          </a:xfrm>
          <a:prstGeom prst="rect">
            <a:avLst/>
          </a:prstGeom>
          <a:noFill/>
        </p:spPr>
        <p:txBody>
          <a:bodyPr wrap="square" lIns="91440" tIns="45720" rIns="91440" bIns="45720" rtlCol="0" anchor="t">
            <a:spAutoFit/>
          </a:bodyPr>
          <a:lstStyle/>
          <a:p>
            <a:pPr algn="ctr"/>
            <a:r>
              <a:rPr lang="en-US" sz="2800">
                <a:latin typeface="Cambria Math"/>
                <a:ea typeface="Cambria Math"/>
              </a:rPr>
              <a:t>5V</a:t>
            </a:r>
            <a:endParaRPr lang="nl-NL"/>
          </a:p>
        </p:txBody>
      </p:sp>
      <p:sp>
        <p:nvSpPr>
          <p:cNvPr id="50" name="TextBox 6">
            <a:extLst>
              <a:ext uri="{FF2B5EF4-FFF2-40B4-BE49-F238E27FC236}">
                <a16:creationId xmlns:a16="http://schemas.microsoft.com/office/drawing/2014/main" id="{DAA73FE9-8D1F-B310-CEEC-E20A61A2664B}"/>
              </a:ext>
            </a:extLst>
          </p:cNvPr>
          <p:cNvSpPr txBox="1"/>
          <p:nvPr/>
        </p:nvSpPr>
        <p:spPr>
          <a:xfrm>
            <a:off x="9450757" y="3457223"/>
            <a:ext cx="1335162" cy="523220"/>
          </a:xfrm>
          <a:prstGeom prst="rect">
            <a:avLst/>
          </a:prstGeom>
          <a:noFill/>
        </p:spPr>
        <p:txBody>
          <a:bodyPr wrap="square" lIns="91440" tIns="45720" rIns="91440" bIns="45720" rtlCol="0" anchor="t">
            <a:spAutoFit/>
          </a:bodyPr>
          <a:lstStyle/>
          <a:p>
            <a:pPr algn="ctr"/>
            <a:r>
              <a:rPr lang="en-US" sz="2800">
                <a:latin typeface="Cambria Math"/>
                <a:ea typeface="Cambria Math"/>
              </a:rPr>
              <a:t>A6</a:t>
            </a:r>
            <a:endParaRPr lang="nl-NL"/>
          </a:p>
        </p:txBody>
      </p:sp>
      <p:sp>
        <p:nvSpPr>
          <p:cNvPr id="52" name="TextBox 6">
            <a:extLst>
              <a:ext uri="{FF2B5EF4-FFF2-40B4-BE49-F238E27FC236}">
                <a16:creationId xmlns:a16="http://schemas.microsoft.com/office/drawing/2014/main" id="{46D93F35-4659-D34C-3418-1401A2210334}"/>
              </a:ext>
            </a:extLst>
          </p:cNvPr>
          <p:cNvSpPr txBox="1"/>
          <p:nvPr/>
        </p:nvSpPr>
        <p:spPr>
          <a:xfrm>
            <a:off x="7530517" y="5509543"/>
            <a:ext cx="1335162" cy="523220"/>
          </a:xfrm>
          <a:prstGeom prst="rect">
            <a:avLst/>
          </a:prstGeom>
          <a:noFill/>
        </p:spPr>
        <p:txBody>
          <a:bodyPr wrap="square" lIns="91440" tIns="45720" rIns="91440" bIns="45720" rtlCol="0" anchor="t">
            <a:spAutoFit/>
          </a:bodyPr>
          <a:lstStyle/>
          <a:p>
            <a:pPr algn="ctr"/>
            <a:r>
              <a:rPr lang="en-US" sz="2800">
                <a:latin typeface="Cambria Math"/>
                <a:ea typeface="Cambria Math"/>
              </a:rPr>
              <a:t>GND</a:t>
            </a:r>
            <a:endParaRPr lang="nl-NL"/>
          </a:p>
        </p:txBody>
      </p:sp>
      <p:sp>
        <p:nvSpPr>
          <p:cNvPr id="54" name="TextBox 20">
            <a:extLst>
              <a:ext uri="{FF2B5EF4-FFF2-40B4-BE49-F238E27FC236}">
                <a16:creationId xmlns:a16="http://schemas.microsoft.com/office/drawing/2014/main" id="{61F394F8-C29A-55B5-40CE-AEFD378597B0}"/>
              </a:ext>
            </a:extLst>
          </p:cNvPr>
          <p:cNvSpPr txBox="1"/>
          <p:nvPr/>
        </p:nvSpPr>
        <p:spPr>
          <a:xfrm>
            <a:off x="8559714" y="3074206"/>
            <a:ext cx="602954" cy="769441"/>
          </a:xfrm>
          <a:prstGeom prst="rect">
            <a:avLst/>
          </a:prstGeom>
          <a:noFill/>
        </p:spPr>
        <p:txBody>
          <a:bodyPr wrap="square" lIns="91440" tIns="45720" rIns="91440" bIns="45720" rtlCol="0" anchor="t">
            <a:spAutoFit/>
          </a:bodyPr>
          <a:lstStyle/>
          <a:p>
            <a:pPr algn="ctr"/>
            <a:r>
              <a:rPr lang="en-US" sz="4400" b="1"/>
              <a:t>+</a:t>
            </a:r>
            <a:endParaRPr lang="nl-NL" sz="4400" b="1">
              <a:ea typeface="Lato Light"/>
              <a:cs typeface="Lato Light"/>
            </a:endParaRPr>
          </a:p>
        </p:txBody>
      </p:sp>
      <p:sp>
        <p:nvSpPr>
          <p:cNvPr id="56" name="TextBox 20">
            <a:extLst>
              <a:ext uri="{FF2B5EF4-FFF2-40B4-BE49-F238E27FC236}">
                <a16:creationId xmlns:a16="http://schemas.microsoft.com/office/drawing/2014/main" id="{DB9128B4-0F77-6284-BBF3-9FC803D906FF}"/>
              </a:ext>
            </a:extLst>
          </p:cNvPr>
          <p:cNvSpPr txBox="1"/>
          <p:nvPr/>
        </p:nvSpPr>
        <p:spPr>
          <a:xfrm rot="-5400000">
            <a:off x="8559714" y="1814366"/>
            <a:ext cx="602954" cy="769441"/>
          </a:xfrm>
          <a:prstGeom prst="rect">
            <a:avLst/>
          </a:prstGeom>
          <a:noFill/>
        </p:spPr>
        <p:txBody>
          <a:bodyPr wrap="square" lIns="91440" tIns="45720" rIns="91440" bIns="45720" rtlCol="0" anchor="t">
            <a:spAutoFit/>
          </a:bodyPr>
          <a:lstStyle/>
          <a:p>
            <a:pPr algn="ctr"/>
            <a:r>
              <a:rPr lang="en-US" sz="4400" b="1"/>
              <a:t>-</a:t>
            </a:r>
            <a:endParaRPr lang="nl-NL" sz="4400" b="1">
              <a:ea typeface="Lato Light"/>
              <a:cs typeface="Lato Light"/>
            </a:endParaRPr>
          </a:p>
        </p:txBody>
      </p:sp>
      <p:cxnSp>
        <p:nvCxnSpPr>
          <p:cNvPr id="58" name="Rechte verbindingslijn met pijl 57">
            <a:extLst>
              <a:ext uri="{FF2B5EF4-FFF2-40B4-BE49-F238E27FC236}">
                <a16:creationId xmlns:a16="http://schemas.microsoft.com/office/drawing/2014/main" id="{043518F5-901A-0E16-4866-94DFBE037621}"/>
              </a:ext>
            </a:extLst>
          </p:cNvPr>
          <p:cNvCxnSpPr>
            <a:cxnSpLocks/>
          </p:cNvCxnSpPr>
          <p:nvPr/>
        </p:nvCxnSpPr>
        <p:spPr>
          <a:xfrm>
            <a:off x="8598242" y="2402289"/>
            <a:ext cx="30480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0" name="Rechte verbindingslijn met pijl 59">
            <a:extLst>
              <a:ext uri="{FF2B5EF4-FFF2-40B4-BE49-F238E27FC236}">
                <a16:creationId xmlns:a16="http://schemas.microsoft.com/office/drawing/2014/main" id="{73F26915-75A8-F81A-8124-6D5254CC5FAE}"/>
              </a:ext>
            </a:extLst>
          </p:cNvPr>
          <p:cNvCxnSpPr>
            <a:cxnSpLocks/>
          </p:cNvCxnSpPr>
          <p:nvPr/>
        </p:nvCxnSpPr>
        <p:spPr>
          <a:xfrm>
            <a:off x="8516961" y="2564848"/>
            <a:ext cx="304800" cy="304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07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79795" y="6317439"/>
            <a:ext cx="4576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98</a:t>
            </a:fld>
            <a:endParaRPr lang="en-US"/>
          </a:p>
        </p:txBody>
      </p:sp>
      <p:pic>
        <p:nvPicPr>
          <p:cNvPr id="6" name="Picture 5">
            <a:extLst>
              <a:ext uri="{FF2B5EF4-FFF2-40B4-BE49-F238E27FC236}">
                <a16:creationId xmlns:a16="http://schemas.microsoft.com/office/drawing/2014/main" id="{F43E62C1-7D95-9C92-0180-4EC9ECC792E0}"/>
              </a:ext>
            </a:extLst>
          </p:cNvPr>
          <p:cNvPicPr>
            <a:picLocks noChangeAspect="1"/>
          </p:cNvPicPr>
          <p:nvPr/>
        </p:nvPicPr>
        <p:blipFill>
          <a:blip r:embed="rId3"/>
          <a:stretch>
            <a:fillRect/>
          </a:stretch>
        </p:blipFill>
        <p:spPr>
          <a:xfrm>
            <a:off x="6095999" y="1461082"/>
            <a:ext cx="4000705" cy="2374230"/>
          </a:xfrm>
          <a:prstGeom prst="rect">
            <a:avLst/>
          </a:prstGeom>
        </p:spPr>
      </p:pic>
      <p:grpSp>
        <p:nvGrpSpPr>
          <p:cNvPr id="17" name="Group 16">
            <a:extLst>
              <a:ext uri="{FF2B5EF4-FFF2-40B4-BE49-F238E27FC236}">
                <a16:creationId xmlns:a16="http://schemas.microsoft.com/office/drawing/2014/main" id="{75D7E37A-2AF9-A7B8-F6C1-F3F04952DC01}"/>
              </a:ext>
            </a:extLst>
          </p:cNvPr>
          <p:cNvGrpSpPr/>
          <p:nvPr/>
        </p:nvGrpSpPr>
        <p:grpSpPr>
          <a:xfrm>
            <a:off x="2095296" y="917479"/>
            <a:ext cx="2179635" cy="2960596"/>
            <a:chOff x="976920" y="2390115"/>
            <a:chExt cx="2179635" cy="2960596"/>
          </a:xfrm>
        </p:grpSpPr>
        <p:pic>
          <p:nvPicPr>
            <p:cNvPr id="10" name="Picture 9">
              <a:extLst>
                <a:ext uri="{FF2B5EF4-FFF2-40B4-BE49-F238E27FC236}">
                  <a16:creationId xmlns:a16="http://schemas.microsoft.com/office/drawing/2014/main" id="{040FBE8C-554A-ED85-802F-5D4A9ACEFD9B}"/>
                </a:ext>
              </a:extLst>
            </p:cNvPr>
            <p:cNvPicPr>
              <a:picLocks noChangeAspect="1"/>
            </p:cNvPicPr>
            <p:nvPr/>
          </p:nvPicPr>
          <p:blipFill>
            <a:blip r:embed="rId4"/>
            <a:stretch>
              <a:fillRect/>
            </a:stretch>
          </p:blipFill>
          <p:spPr>
            <a:xfrm>
              <a:off x="1173462" y="2390115"/>
              <a:ext cx="1983093" cy="2960596"/>
            </a:xfrm>
            <a:prstGeom prst="rect">
              <a:avLst/>
            </a:prstGeom>
          </p:spPr>
        </p:pic>
        <p:sp>
          <p:nvSpPr>
            <p:cNvPr id="16" name="Rectangle: Single Corner Snipped 15">
              <a:extLst>
                <a:ext uri="{FF2B5EF4-FFF2-40B4-BE49-F238E27FC236}">
                  <a16:creationId xmlns:a16="http://schemas.microsoft.com/office/drawing/2014/main" id="{8DD2D299-8881-C7AA-E350-5A6425C0E42B}"/>
                </a:ext>
              </a:extLst>
            </p:cNvPr>
            <p:cNvSpPr/>
            <p:nvPr/>
          </p:nvSpPr>
          <p:spPr>
            <a:xfrm rot="5669787">
              <a:off x="971870" y="2934527"/>
              <a:ext cx="655577" cy="645477"/>
            </a:xfrm>
            <a:prstGeom prst="snip1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 name="TextBox 1">
            <a:extLst>
              <a:ext uri="{FF2B5EF4-FFF2-40B4-BE49-F238E27FC236}">
                <a16:creationId xmlns:a16="http://schemas.microsoft.com/office/drawing/2014/main" id="{4A052039-42EE-F4F2-EA56-B7136BA86C50}"/>
              </a:ext>
            </a:extLst>
          </p:cNvPr>
          <p:cNvSpPr txBox="1"/>
          <p:nvPr/>
        </p:nvSpPr>
        <p:spPr>
          <a:xfrm>
            <a:off x="2227152" y="3548834"/>
            <a:ext cx="1488939" cy="307777"/>
          </a:xfrm>
          <a:prstGeom prst="rect">
            <a:avLst/>
          </a:prstGeom>
          <a:noFill/>
        </p:spPr>
        <p:txBody>
          <a:bodyPr wrap="square">
            <a:spAutoFit/>
          </a:bodyPr>
          <a:lstStyle/>
          <a:p>
            <a:pPr algn="ctr"/>
            <a:r>
              <a:rPr lang="en-US" sz="1400" i="1">
                <a:solidFill>
                  <a:schemeClr val="tx2"/>
                </a:solidFill>
                <a:highlight>
                  <a:srgbClr val="FFFFFF"/>
                </a:highlight>
                <a:latin typeface="Arial" panose="020B0604020202020204" pitchFamily="34" charset="0"/>
              </a:rPr>
              <a:t>XGZP6847A</a:t>
            </a:r>
            <a:endParaRPr lang="en-US" sz="1400" i="1">
              <a:solidFill>
                <a:schemeClr val="tx2"/>
              </a:solidFill>
            </a:endParaRPr>
          </a:p>
        </p:txBody>
      </p:sp>
      <p:grpSp>
        <p:nvGrpSpPr>
          <p:cNvPr id="9" name="Group 8">
            <a:extLst>
              <a:ext uri="{FF2B5EF4-FFF2-40B4-BE49-F238E27FC236}">
                <a16:creationId xmlns:a16="http://schemas.microsoft.com/office/drawing/2014/main" id="{20517785-19CC-06B5-B18F-5A2AE9D1CCAF}"/>
              </a:ext>
            </a:extLst>
          </p:cNvPr>
          <p:cNvGrpSpPr/>
          <p:nvPr/>
        </p:nvGrpSpPr>
        <p:grpSpPr>
          <a:xfrm>
            <a:off x="2882019" y="3878075"/>
            <a:ext cx="6917797" cy="2868173"/>
            <a:chOff x="2882019" y="3878075"/>
            <a:chExt cx="6917797" cy="2868173"/>
          </a:xfrm>
        </p:grpSpPr>
        <p:pic>
          <p:nvPicPr>
            <p:cNvPr id="13" name="Picture 12">
              <a:extLst>
                <a:ext uri="{FF2B5EF4-FFF2-40B4-BE49-F238E27FC236}">
                  <a16:creationId xmlns:a16="http://schemas.microsoft.com/office/drawing/2014/main" id="{F69E911F-0E0F-B29C-4D41-1B5872C95B8C}"/>
                </a:ext>
              </a:extLst>
            </p:cNvPr>
            <p:cNvPicPr>
              <a:picLocks noChangeAspect="1"/>
            </p:cNvPicPr>
            <p:nvPr/>
          </p:nvPicPr>
          <p:blipFill>
            <a:blip r:embed="rId5"/>
            <a:stretch>
              <a:fillRect/>
            </a:stretch>
          </p:blipFill>
          <p:spPr>
            <a:xfrm>
              <a:off x="2882019" y="3878075"/>
              <a:ext cx="6427961" cy="2868173"/>
            </a:xfrm>
            <a:prstGeom prst="rect">
              <a:avLst/>
            </a:prstGeom>
          </p:spPr>
        </p:pic>
        <p:pic>
          <p:nvPicPr>
            <p:cNvPr id="8" name="Picture 7">
              <a:extLst>
                <a:ext uri="{FF2B5EF4-FFF2-40B4-BE49-F238E27FC236}">
                  <a16:creationId xmlns:a16="http://schemas.microsoft.com/office/drawing/2014/main" id="{DABD5267-68F3-306D-F3A8-3626E0957E72}"/>
                </a:ext>
              </a:extLst>
            </p:cNvPr>
            <p:cNvPicPr>
              <a:picLocks noChangeAspect="1"/>
            </p:cNvPicPr>
            <p:nvPr/>
          </p:nvPicPr>
          <p:blipFill>
            <a:blip r:embed="rId6"/>
            <a:stretch>
              <a:fillRect/>
            </a:stretch>
          </p:blipFill>
          <p:spPr>
            <a:xfrm>
              <a:off x="9134243" y="4578349"/>
              <a:ext cx="665573" cy="791351"/>
            </a:xfrm>
            <a:prstGeom prst="rect">
              <a:avLst/>
            </a:prstGeom>
          </p:spPr>
        </p:pic>
      </p:grpSp>
    </p:spTree>
    <p:extLst>
      <p:ext uri="{BB962C8B-B14F-4D97-AF65-F5344CB8AC3E}">
        <p14:creationId xmlns:p14="http://schemas.microsoft.com/office/powerpoint/2010/main" val="34736106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37F9D46-9174-9710-C414-7B98E00008E1}"/>
              </a:ext>
            </a:extLst>
          </p:cNvPr>
          <p:cNvSpPr txBox="1">
            <a:spLocks/>
          </p:cNvSpPr>
          <p:nvPr/>
        </p:nvSpPr>
        <p:spPr>
          <a:xfrm>
            <a:off x="11479795" y="6317439"/>
            <a:ext cx="45766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D2D0C40-AD1D-4F7F-B49E-6DB4407BD661}" type="slidenum">
              <a:rPr lang="en-US" smtClean="0"/>
              <a:pPr algn="r"/>
              <a:t>99</a:t>
            </a:fld>
            <a:endParaRPr lang="en-US"/>
          </a:p>
        </p:txBody>
      </p:sp>
      <p:pic>
        <p:nvPicPr>
          <p:cNvPr id="5" name="Picture 4">
            <a:extLst>
              <a:ext uri="{FF2B5EF4-FFF2-40B4-BE49-F238E27FC236}">
                <a16:creationId xmlns:a16="http://schemas.microsoft.com/office/drawing/2014/main" id="{BE506E8B-85B2-C782-DB89-1D29ACF3AB57}"/>
              </a:ext>
            </a:extLst>
          </p:cNvPr>
          <p:cNvPicPr>
            <a:picLocks noChangeAspect="1"/>
          </p:cNvPicPr>
          <p:nvPr/>
        </p:nvPicPr>
        <p:blipFill>
          <a:blip r:embed="rId3"/>
          <a:stretch>
            <a:fillRect/>
          </a:stretch>
        </p:blipFill>
        <p:spPr>
          <a:xfrm>
            <a:off x="7186127" y="3230149"/>
            <a:ext cx="4293668" cy="3452415"/>
          </a:xfrm>
          <a:prstGeom prst="rect">
            <a:avLst/>
          </a:prstGeom>
        </p:spPr>
      </p:pic>
      <p:pic>
        <p:nvPicPr>
          <p:cNvPr id="18" name="Picture 17" descr="A black and grey square object&#10;&#10;Description automatically generated">
            <a:extLst>
              <a:ext uri="{FF2B5EF4-FFF2-40B4-BE49-F238E27FC236}">
                <a16:creationId xmlns:a16="http://schemas.microsoft.com/office/drawing/2014/main" id="{A01E6B94-C565-F604-A965-4A9908031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268" y="3100436"/>
            <a:ext cx="3790111" cy="1953265"/>
          </a:xfrm>
          <a:prstGeom prst="rect">
            <a:avLst/>
          </a:prstGeom>
        </p:spPr>
      </p:pic>
      <p:sp>
        <p:nvSpPr>
          <p:cNvPr id="19" name="TextBox 18">
            <a:extLst>
              <a:ext uri="{FF2B5EF4-FFF2-40B4-BE49-F238E27FC236}">
                <a16:creationId xmlns:a16="http://schemas.microsoft.com/office/drawing/2014/main" id="{1FDACA03-D9AE-FFB9-6324-E0CD5E5C3003}"/>
              </a:ext>
            </a:extLst>
          </p:cNvPr>
          <p:cNvSpPr txBox="1"/>
          <p:nvPr/>
        </p:nvSpPr>
        <p:spPr>
          <a:xfrm>
            <a:off x="2075383" y="3653965"/>
            <a:ext cx="2242666" cy="523220"/>
          </a:xfrm>
          <a:prstGeom prst="rect">
            <a:avLst/>
          </a:prstGeom>
          <a:noFill/>
        </p:spPr>
        <p:txBody>
          <a:bodyPr wrap="square" rtlCol="0">
            <a:spAutoFit/>
          </a:bodyPr>
          <a:lstStyle/>
          <a:p>
            <a:pPr algn="ctr"/>
            <a:r>
              <a:rPr lang="en-US" sz="2800"/>
              <a:t>Diaphragm</a:t>
            </a:r>
            <a:endParaRPr lang="en-US"/>
          </a:p>
        </p:txBody>
      </p:sp>
      <p:sp>
        <p:nvSpPr>
          <p:cNvPr id="20" name="TextBox 19">
            <a:extLst>
              <a:ext uri="{FF2B5EF4-FFF2-40B4-BE49-F238E27FC236}">
                <a16:creationId xmlns:a16="http://schemas.microsoft.com/office/drawing/2014/main" id="{4883C508-805F-9FDA-D891-30CF28CCD70A}"/>
              </a:ext>
            </a:extLst>
          </p:cNvPr>
          <p:cNvSpPr txBox="1"/>
          <p:nvPr/>
        </p:nvSpPr>
        <p:spPr>
          <a:xfrm>
            <a:off x="1993315" y="5303794"/>
            <a:ext cx="2242666" cy="523220"/>
          </a:xfrm>
          <a:prstGeom prst="rect">
            <a:avLst/>
          </a:prstGeom>
          <a:noFill/>
        </p:spPr>
        <p:txBody>
          <a:bodyPr wrap="square" rtlCol="0">
            <a:spAutoFit/>
          </a:bodyPr>
          <a:lstStyle/>
          <a:p>
            <a:pPr algn="ctr"/>
            <a:r>
              <a:rPr lang="en-US" sz="2800"/>
              <a:t>Pressure</a:t>
            </a:r>
            <a:endParaRPr lang="en-US"/>
          </a:p>
        </p:txBody>
      </p:sp>
      <p:sp>
        <p:nvSpPr>
          <p:cNvPr id="21" name="TextBox 20">
            <a:extLst>
              <a:ext uri="{FF2B5EF4-FFF2-40B4-BE49-F238E27FC236}">
                <a16:creationId xmlns:a16="http://schemas.microsoft.com/office/drawing/2014/main" id="{68288698-9BDF-97AC-4537-17AC7850D63B}"/>
              </a:ext>
            </a:extLst>
          </p:cNvPr>
          <p:cNvSpPr txBox="1"/>
          <p:nvPr/>
        </p:nvSpPr>
        <p:spPr>
          <a:xfrm>
            <a:off x="1990700" y="2236503"/>
            <a:ext cx="2242666" cy="523220"/>
          </a:xfrm>
          <a:prstGeom prst="rect">
            <a:avLst/>
          </a:prstGeom>
          <a:noFill/>
        </p:spPr>
        <p:txBody>
          <a:bodyPr wrap="square" rtlCol="0">
            <a:spAutoFit/>
          </a:bodyPr>
          <a:lstStyle/>
          <a:p>
            <a:pPr algn="ctr"/>
            <a:r>
              <a:rPr lang="en-US" sz="2800"/>
              <a:t>Strain gauges</a:t>
            </a:r>
            <a:endParaRPr lang="en-US"/>
          </a:p>
        </p:txBody>
      </p:sp>
      <p:cxnSp>
        <p:nvCxnSpPr>
          <p:cNvPr id="23" name="Straight Arrow Connector 22">
            <a:extLst>
              <a:ext uri="{FF2B5EF4-FFF2-40B4-BE49-F238E27FC236}">
                <a16:creationId xmlns:a16="http://schemas.microsoft.com/office/drawing/2014/main" id="{16BCB8A2-0A78-EACF-6577-61459BCFAB48}"/>
              </a:ext>
            </a:extLst>
          </p:cNvPr>
          <p:cNvCxnSpPr>
            <a:cxnSpLocks/>
            <a:endCxn id="18" idx="2"/>
          </p:cNvCxnSpPr>
          <p:nvPr/>
        </p:nvCxnSpPr>
        <p:spPr>
          <a:xfrm flipV="1">
            <a:off x="3181323" y="5053701"/>
            <a:ext cx="1" cy="39724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72663EC-5A89-4B44-980E-697A82F14F1F}"/>
              </a:ext>
            </a:extLst>
          </p:cNvPr>
          <p:cNvCxnSpPr>
            <a:cxnSpLocks/>
            <a:endCxn id="19" idx="0"/>
          </p:cNvCxnSpPr>
          <p:nvPr/>
        </p:nvCxnSpPr>
        <p:spPr>
          <a:xfrm>
            <a:off x="3196716" y="3340289"/>
            <a:ext cx="0" cy="313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EDA46DE-C918-C9DC-0B05-029D411BA76F}"/>
              </a:ext>
            </a:extLst>
          </p:cNvPr>
          <p:cNvCxnSpPr>
            <a:cxnSpLocks/>
          </p:cNvCxnSpPr>
          <p:nvPr/>
        </p:nvCxnSpPr>
        <p:spPr>
          <a:xfrm>
            <a:off x="3742816" y="2786760"/>
            <a:ext cx="0" cy="313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94B3707-649E-C04E-1A55-38D8501DD8B3}"/>
              </a:ext>
            </a:extLst>
          </p:cNvPr>
          <p:cNvCxnSpPr>
            <a:cxnSpLocks/>
          </p:cNvCxnSpPr>
          <p:nvPr/>
        </p:nvCxnSpPr>
        <p:spPr>
          <a:xfrm>
            <a:off x="2676016" y="2786760"/>
            <a:ext cx="0" cy="313676"/>
          </a:xfrm>
          <a:prstGeom prst="line">
            <a:avLst/>
          </a:prstGeom>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8A9DE07E-C7F7-D76C-3B9A-1D3BC8927207}"/>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Integrating transduction turns sensing element into analog sensor </a:t>
            </a:r>
          </a:p>
        </p:txBody>
      </p:sp>
      <p:grpSp>
        <p:nvGrpSpPr>
          <p:cNvPr id="35" name="Group 34">
            <a:extLst>
              <a:ext uri="{FF2B5EF4-FFF2-40B4-BE49-F238E27FC236}">
                <a16:creationId xmlns:a16="http://schemas.microsoft.com/office/drawing/2014/main" id="{658A1B9A-A560-1173-6276-92851AA57462}"/>
              </a:ext>
            </a:extLst>
          </p:cNvPr>
          <p:cNvGrpSpPr/>
          <p:nvPr/>
        </p:nvGrpSpPr>
        <p:grpSpPr>
          <a:xfrm>
            <a:off x="8134541" y="1137580"/>
            <a:ext cx="2412499" cy="2096261"/>
            <a:chOff x="3332547" y="4001632"/>
            <a:chExt cx="2412499" cy="2096261"/>
          </a:xfrm>
        </p:grpSpPr>
        <p:pic>
          <p:nvPicPr>
            <p:cNvPr id="1026" name="Picture 2" descr="BPS130-HA100P-3S Bourns Inc. | Sensors, Transducers | DigiKey">
              <a:extLst>
                <a:ext uri="{FF2B5EF4-FFF2-40B4-BE49-F238E27FC236}">
                  <a16:creationId xmlns:a16="http://schemas.microsoft.com/office/drawing/2014/main" id="{7278FB2F-78E4-41FC-F013-25EB9E98DE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468" t="20448" r="17903" b="22968"/>
            <a:stretch/>
          </p:blipFill>
          <p:spPr bwMode="auto">
            <a:xfrm>
              <a:off x="3332547" y="4001632"/>
              <a:ext cx="2412499" cy="20800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052039-42EE-F4F2-EA56-B7136BA86C50}"/>
                </a:ext>
              </a:extLst>
            </p:cNvPr>
            <p:cNvSpPr txBox="1"/>
            <p:nvPr/>
          </p:nvSpPr>
          <p:spPr>
            <a:xfrm>
              <a:off x="3490352" y="5790116"/>
              <a:ext cx="1488939" cy="307777"/>
            </a:xfrm>
            <a:prstGeom prst="rect">
              <a:avLst/>
            </a:prstGeom>
            <a:noFill/>
          </p:spPr>
          <p:txBody>
            <a:bodyPr wrap="square">
              <a:spAutoFit/>
            </a:bodyPr>
            <a:lstStyle/>
            <a:p>
              <a:pPr algn="ctr"/>
              <a:r>
                <a:rPr lang="en-US" sz="1400" i="1">
                  <a:solidFill>
                    <a:schemeClr val="tx2"/>
                  </a:solidFill>
                  <a:highlight>
                    <a:srgbClr val="FFFFFF"/>
                  </a:highlight>
                  <a:latin typeface="Arial" panose="020B0604020202020204" pitchFamily="34" charset="0"/>
                </a:rPr>
                <a:t>BPS130</a:t>
              </a:r>
              <a:endParaRPr lang="en-US" sz="1400" i="1">
                <a:solidFill>
                  <a:schemeClr val="tx2"/>
                </a:solidFill>
              </a:endParaRPr>
            </a:p>
          </p:txBody>
        </p:sp>
      </p:grpSp>
    </p:spTree>
    <p:extLst>
      <p:ext uri="{BB962C8B-B14F-4D97-AF65-F5344CB8AC3E}">
        <p14:creationId xmlns:p14="http://schemas.microsoft.com/office/powerpoint/2010/main" val="264576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theme/theme1.xml><?xml version="1.0" encoding="utf-8"?>
<a:theme xmlns:a="http://schemas.openxmlformats.org/drawingml/2006/main" name="airo-robotics-09">
  <a:themeElements>
    <a:clrScheme name="airo">
      <a:dk1>
        <a:srgbClr val="000000"/>
      </a:dk1>
      <a:lt1>
        <a:srgbClr val="FFFFFF"/>
      </a:lt1>
      <a:dk2>
        <a:srgbClr val="595959"/>
      </a:dk2>
      <a:lt2>
        <a:srgbClr val="EEEEEE"/>
      </a:lt2>
      <a:accent1>
        <a:srgbClr val="000000"/>
      </a:accent1>
      <a:accent2>
        <a:srgbClr val="434A52"/>
      </a:accent2>
      <a:accent3>
        <a:srgbClr val="7DB5A8"/>
      </a:accent3>
      <a:accent4>
        <a:srgbClr val="D6AE72"/>
      </a:accent4>
      <a:accent5>
        <a:srgbClr val="B75659"/>
      </a:accent5>
      <a:accent6>
        <a:srgbClr val="6595BF"/>
      </a:accent6>
      <a:hlink>
        <a:srgbClr val="0097A7"/>
      </a:hlink>
      <a:folHlink>
        <a:srgbClr val="0097A7"/>
      </a:folHlink>
    </a:clrScheme>
    <a:fontScheme name="RaleLato">
      <a:majorFont>
        <a:latin typeface="Raleway"/>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ro-robotics-09" id="{F3BBBB79-5F1B-4915-934F-A823A9E930F1}" vid="{C9D832CF-051A-41C1-B48E-BBCC9ACF27CB}"/>
    </a:ext>
  </a:extLst>
</a:theme>
</file>

<file path=ppt/theme/theme2.xml><?xml version="1.0" encoding="utf-8"?>
<a:theme xmlns:a="http://schemas.openxmlformats.org/drawingml/2006/main" name="White Logos ">
  <a:themeElements>
    <a:clrScheme name="airo">
      <a:dk1>
        <a:srgbClr val="000000"/>
      </a:dk1>
      <a:lt1>
        <a:srgbClr val="FFFFFF"/>
      </a:lt1>
      <a:dk2>
        <a:srgbClr val="595959"/>
      </a:dk2>
      <a:lt2>
        <a:srgbClr val="EEEEEE"/>
      </a:lt2>
      <a:accent1>
        <a:srgbClr val="000000"/>
      </a:accent1>
      <a:accent2>
        <a:srgbClr val="434A52"/>
      </a:accent2>
      <a:accent3>
        <a:srgbClr val="7DB5A8"/>
      </a:accent3>
      <a:accent4>
        <a:srgbClr val="D6AE72"/>
      </a:accent4>
      <a:accent5>
        <a:srgbClr val="B75659"/>
      </a:accent5>
      <a:accent6>
        <a:srgbClr val="6595BF"/>
      </a:accent6>
      <a:hlink>
        <a:srgbClr val="0097A7"/>
      </a:hlink>
      <a:folHlink>
        <a:srgbClr val="0097A7"/>
      </a:folHlink>
    </a:clrScheme>
    <a:fontScheme name="Custom 2">
      <a:majorFont>
        <a:latin typeface="Raleway"/>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airo-robotics-09</Template>
  <TotalTime>0</TotalTime>
  <Words>5275</Words>
  <Application>Microsoft Office PowerPoint</Application>
  <PresentationFormat>Widescreen</PresentationFormat>
  <Paragraphs>1009</Paragraphs>
  <Slides>133</Slides>
  <Notes>103</Notes>
  <HiddenSlides>8</HiddenSlides>
  <MMClips>3</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133</vt:i4>
      </vt:variant>
    </vt:vector>
  </HeadingPairs>
  <TitlesOfParts>
    <vt:vector size="144" baseType="lpstr">
      <vt:lpstr>Aptos</vt:lpstr>
      <vt:lpstr>Arial</vt:lpstr>
      <vt:lpstr>Arial,Sans-Serif</vt:lpstr>
      <vt:lpstr>Calibri</vt:lpstr>
      <vt:lpstr>Cambria Math</vt:lpstr>
      <vt:lpstr>Champagne &amp; Limousines</vt:lpstr>
      <vt:lpstr>Lato</vt:lpstr>
      <vt:lpstr>Lato Light</vt:lpstr>
      <vt:lpstr>Raleway</vt:lpstr>
      <vt:lpstr>airo-robotics-09</vt:lpstr>
      <vt:lpstr>White Logos </vt:lpstr>
      <vt:lpstr>PowerPoint Presentation</vt:lpstr>
      <vt:lpstr>Introduction to 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IoT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IOT</dc:title>
  <dc:creator>Remko Proesmans</dc:creator>
  <cp:lastModifiedBy>Remko Proesmans (UGent-imec)</cp:lastModifiedBy>
  <cp:revision>2061</cp:revision>
  <dcterms:created xsi:type="dcterms:W3CDTF">2024-07-25T18:38:47Z</dcterms:created>
  <dcterms:modified xsi:type="dcterms:W3CDTF">2024-08-18T21:28:57Z</dcterms:modified>
</cp:coreProperties>
</file>